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4" r:id="rId1"/>
  </p:sldMasterIdLst>
  <p:notesMasterIdLst>
    <p:notesMasterId r:id="rId138"/>
  </p:notesMasterIdLst>
  <p:handoutMasterIdLst>
    <p:handoutMasterId r:id="rId139"/>
  </p:handoutMasterIdLst>
  <p:sldIdLst>
    <p:sldId id="826" r:id="rId2"/>
    <p:sldId id="1091" r:id="rId3"/>
    <p:sldId id="947" r:id="rId4"/>
    <p:sldId id="1000" r:id="rId5"/>
    <p:sldId id="1002" r:id="rId6"/>
    <p:sldId id="656" r:id="rId7"/>
    <p:sldId id="952" r:id="rId8"/>
    <p:sldId id="1094" r:id="rId9"/>
    <p:sldId id="1093" r:id="rId10"/>
    <p:sldId id="1095" r:id="rId11"/>
    <p:sldId id="1004" r:id="rId12"/>
    <p:sldId id="1008" r:id="rId13"/>
    <p:sldId id="1007" r:id="rId14"/>
    <p:sldId id="1009" r:id="rId15"/>
    <p:sldId id="1010" r:id="rId16"/>
    <p:sldId id="1011" r:id="rId17"/>
    <p:sldId id="1012" r:id="rId18"/>
    <p:sldId id="1013" r:id="rId19"/>
    <p:sldId id="1044" r:id="rId20"/>
    <p:sldId id="1045" r:id="rId21"/>
    <p:sldId id="1046" r:id="rId22"/>
    <p:sldId id="1092" r:id="rId23"/>
    <p:sldId id="959" r:id="rId24"/>
    <p:sldId id="960" r:id="rId25"/>
    <p:sldId id="961" r:id="rId26"/>
    <p:sldId id="962" r:id="rId27"/>
    <p:sldId id="953" r:id="rId28"/>
    <p:sldId id="963" r:id="rId29"/>
    <p:sldId id="954" r:id="rId30"/>
    <p:sldId id="1077" r:id="rId31"/>
    <p:sldId id="955" r:id="rId32"/>
    <p:sldId id="956" r:id="rId33"/>
    <p:sldId id="957" r:id="rId34"/>
    <p:sldId id="1014" r:id="rId35"/>
    <p:sldId id="1015" r:id="rId36"/>
    <p:sldId id="1016" r:id="rId37"/>
    <p:sldId id="1017" r:id="rId38"/>
    <p:sldId id="1019" r:id="rId39"/>
    <p:sldId id="1022" r:id="rId40"/>
    <p:sldId id="1047" r:id="rId41"/>
    <p:sldId id="1048" r:id="rId42"/>
    <p:sldId id="1020" r:id="rId43"/>
    <p:sldId id="1088" r:id="rId44"/>
    <p:sldId id="964" r:id="rId45"/>
    <p:sldId id="965" r:id="rId46"/>
    <p:sldId id="1024" r:id="rId47"/>
    <p:sldId id="1086" r:id="rId48"/>
    <p:sldId id="966" r:id="rId49"/>
    <p:sldId id="967" r:id="rId50"/>
    <p:sldId id="1089" r:id="rId51"/>
    <p:sldId id="968" r:id="rId52"/>
    <p:sldId id="969" r:id="rId53"/>
    <p:sldId id="1030" r:id="rId54"/>
    <p:sldId id="1031" r:id="rId55"/>
    <p:sldId id="1032" r:id="rId56"/>
    <p:sldId id="1033" r:id="rId57"/>
    <p:sldId id="1034" r:id="rId58"/>
    <p:sldId id="1035" r:id="rId59"/>
    <p:sldId id="1036" r:id="rId60"/>
    <p:sldId id="1041" r:id="rId61"/>
    <p:sldId id="1042" r:id="rId62"/>
    <p:sldId id="1039" r:id="rId63"/>
    <p:sldId id="1040" r:id="rId64"/>
    <p:sldId id="1037" r:id="rId65"/>
    <p:sldId id="1038" r:id="rId66"/>
    <p:sldId id="1043" r:id="rId67"/>
    <p:sldId id="970" r:id="rId68"/>
    <p:sldId id="971" r:id="rId69"/>
    <p:sldId id="972" r:id="rId70"/>
    <p:sldId id="973" r:id="rId71"/>
    <p:sldId id="974" r:id="rId72"/>
    <p:sldId id="1028" r:id="rId73"/>
    <p:sldId id="1090" r:id="rId74"/>
    <p:sldId id="949" r:id="rId75"/>
    <p:sldId id="975" r:id="rId76"/>
    <p:sldId id="976" r:id="rId77"/>
    <p:sldId id="977" r:id="rId78"/>
    <p:sldId id="1078" r:id="rId79"/>
    <p:sldId id="978" r:id="rId80"/>
    <p:sldId id="1049" r:id="rId81"/>
    <p:sldId id="979" r:id="rId82"/>
    <p:sldId id="980" r:id="rId83"/>
    <p:sldId id="981" r:id="rId84"/>
    <p:sldId id="982" r:id="rId85"/>
    <p:sldId id="1050" r:id="rId86"/>
    <p:sldId id="1051" r:id="rId87"/>
    <p:sldId id="1052" r:id="rId88"/>
    <p:sldId id="1053" r:id="rId89"/>
    <p:sldId id="1054" r:id="rId90"/>
    <p:sldId id="983" r:id="rId91"/>
    <p:sldId id="984" r:id="rId92"/>
    <p:sldId id="985" r:id="rId93"/>
    <p:sldId id="1096" r:id="rId94"/>
    <p:sldId id="986" r:id="rId95"/>
    <p:sldId id="950" r:id="rId96"/>
    <p:sldId id="1055" r:id="rId97"/>
    <p:sldId id="1026" r:id="rId98"/>
    <p:sldId id="987" r:id="rId99"/>
    <p:sldId id="988" r:id="rId100"/>
    <p:sldId id="989" r:id="rId101"/>
    <p:sldId id="990" r:id="rId102"/>
    <p:sldId id="991" r:id="rId103"/>
    <p:sldId id="1056" r:id="rId104"/>
    <p:sldId id="1060" r:id="rId105"/>
    <p:sldId id="1057" r:id="rId106"/>
    <p:sldId id="1058" r:id="rId107"/>
    <p:sldId id="1059" r:id="rId108"/>
    <p:sldId id="951" r:id="rId109"/>
    <p:sldId id="992" r:id="rId110"/>
    <p:sldId id="994" r:id="rId111"/>
    <p:sldId id="995" r:id="rId112"/>
    <p:sldId id="996" r:id="rId113"/>
    <p:sldId id="997" r:id="rId114"/>
    <p:sldId id="998" r:id="rId115"/>
    <p:sldId id="999" r:id="rId116"/>
    <p:sldId id="941" r:id="rId117"/>
    <p:sldId id="942" r:id="rId118"/>
    <p:sldId id="943" r:id="rId119"/>
    <p:sldId id="944" r:id="rId120"/>
    <p:sldId id="945" r:id="rId121"/>
    <p:sldId id="1061" r:id="rId122"/>
    <p:sldId id="1062" r:id="rId123"/>
    <p:sldId id="1063" r:id="rId124"/>
    <p:sldId id="1080" r:id="rId125"/>
    <p:sldId id="1081" r:id="rId126"/>
    <p:sldId id="1082" r:id="rId127"/>
    <p:sldId id="1065" r:id="rId128"/>
    <p:sldId id="1083" r:id="rId129"/>
    <p:sldId id="1084" r:id="rId130"/>
    <p:sldId id="1085" r:id="rId131"/>
    <p:sldId id="1079" r:id="rId132"/>
    <p:sldId id="946" r:id="rId133"/>
    <p:sldId id="1064" r:id="rId134"/>
    <p:sldId id="1066" r:id="rId135"/>
    <p:sldId id="1067" r:id="rId136"/>
    <p:sldId id="842" r:id="rId137"/>
  </p:sldIdLst>
  <p:sldSz cx="9144000" cy="6858000" type="screen4x3"/>
  <p:notesSz cx="7104063" cy="10234613"/>
  <p:embeddedFontLst>
    <p:embeddedFont>
      <p:font typeface="Tw Cen MT" panose="020B0602020104020603" pitchFamily="34" charset="0"/>
      <p:regular r:id="rId140"/>
      <p:bold r:id="rId141"/>
      <p:italic r:id="rId142"/>
      <p:boldItalic r:id="rId143"/>
    </p:embeddedFont>
    <p:embeddedFont>
      <p:font typeface="Wingdings 2" panose="05020102010507070707" pitchFamily="18" charset="2"/>
      <p:regular r:id="rId144"/>
    </p:embeddedFont>
    <p:embeddedFont>
      <p:font typeface="黑体" panose="02010609060101010101" pitchFamily="49" charset="-122"/>
      <p:regular r:id="rId145"/>
    </p:embeddedFont>
    <p:embeddedFont>
      <p:font typeface="华文新魏" panose="02010800040101010101" pitchFamily="2" charset="-122"/>
      <p:regular r:id="rId146"/>
    </p:embeddedFont>
    <p:embeddedFont>
      <p:font typeface="华文中宋" panose="02010600040101010101" pitchFamily="2" charset="-122"/>
      <p:regular r:id="rId147"/>
    </p:embeddedFont>
    <p:embeddedFont>
      <p:font typeface="微软雅黑" panose="020B0503020204020204" pitchFamily="34" charset="-122"/>
      <p:regular r:id="rId148"/>
      <p:bold r:id="rId149"/>
    </p:embeddedFont>
  </p:embeddedFontLst>
  <p:defaultTextStyle>
    <a:defPPr>
      <a:defRPr lang="zh-CN"/>
    </a:defPPr>
    <a:lvl1pPr algn="l" defTabSz="457200" rtl="0" eaLnBrk="0" fontAlgn="base" hangingPunct="0">
      <a:spcBef>
        <a:spcPct val="0"/>
      </a:spcBef>
      <a:spcAft>
        <a:spcPct val="0"/>
      </a:spcAft>
      <a:defRPr kern="1200">
        <a:solidFill>
          <a:schemeClr val="tx1"/>
        </a:solidFill>
        <a:latin typeface="Arial" charset="0"/>
        <a:ea typeface="宋体" charset="-122"/>
        <a:cs typeface="+mn-cs"/>
      </a:defRPr>
    </a:lvl1pPr>
    <a:lvl2pPr marL="457200" algn="l" defTabSz="457200" rtl="0" eaLnBrk="0" fontAlgn="base" hangingPunct="0">
      <a:spcBef>
        <a:spcPct val="0"/>
      </a:spcBef>
      <a:spcAft>
        <a:spcPct val="0"/>
      </a:spcAft>
      <a:defRPr kern="1200">
        <a:solidFill>
          <a:schemeClr val="tx1"/>
        </a:solidFill>
        <a:latin typeface="Arial" charset="0"/>
        <a:ea typeface="宋体" charset="-122"/>
        <a:cs typeface="+mn-cs"/>
      </a:defRPr>
    </a:lvl2pPr>
    <a:lvl3pPr marL="914400" algn="l" defTabSz="457200" rtl="0" eaLnBrk="0" fontAlgn="base" hangingPunct="0">
      <a:spcBef>
        <a:spcPct val="0"/>
      </a:spcBef>
      <a:spcAft>
        <a:spcPct val="0"/>
      </a:spcAft>
      <a:defRPr kern="1200">
        <a:solidFill>
          <a:schemeClr val="tx1"/>
        </a:solidFill>
        <a:latin typeface="Arial" charset="0"/>
        <a:ea typeface="宋体" charset="-122"/>
        <a:cs typeface="+mn-cs"/>
      </a:defRPr>
    </a:lvl3pPr>
    <a:lvl4pPr marL="1371600" algn="l" defTabSz="457200" rtl="0" eaLnBrk="0" fontAlgn="base" hangingPunct="0">
      <a:spcBef>
        <a:spcPct val="0"/>
      </a:spcBef>
      <a:spcAft>
        <a:spcPct val="0"/>
      </a:spcAft>
      <a:defRPr kern="1200">
        <a:solidFill>
          <a:schemeClr val="tx1"/>
        </a:solidFill>
        <a:latin typeface="Arial" charset="0"/>
        <a:ea typeface="宋体" charset="-122"/>
        <a:cs typeface="+mn-cs"/>
      </a:defRPr>
    </a:lvl4pPr>
    <a:lvl5pPr marL="1828800" algn="l" defTabSz="457200"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215">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CC"/>
    <a:srgbClr val="FA7976"/>
    <a:srgbClr val="FF99FF"/>
    <a:srgbClr val="EDCCFC"/>
    <a:srgbClr val="C0C7D2"/>
    <a:srgbClr val="E543AF"/>
    <a:srgbClr val="008000"/>
    <a:srgbClr val="28D250"/>
    <a:srgbClr val="BEDEE4"/>
    <a:srgbClr val="E1E3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24" autoAdjust="0"/>
    <p:restoredTop sz="92764" autoAdjust="0"/>
  </p:normalViewPr>
  <p:slideViewPr>
    <p:cSldViewPr snapToGrid="0" snapToObjects="1">
      <p:cViewPr varScale="1">
        <p:scale>
          <a:sx n="79" d="100"/>
          <a:sy n="79" d="100"/>
        </p:scale>
        <p:origin x="1651" y="53"/>
      </p:cViewPr>
      <p:guideLst>
        <p:guide orient="horz" pos="2215"/>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snapToGrid="0" snapToObjects="1">
      <p:cViewPr varScale="1">
        <p:scale>
          <a:sx n="48" d="100"/>
          <a:sy n="48" d="100"/>
        </p:scale>
        <p:origin x="2898" y="60"/>
      </p:cViewPr>
      <p:guideLst>
        <p:guide orient="horz" pos="3223"/>
        <p:guide pos="2237"/>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font" Target="fonts/font5.fntdata"/><Relationship Id="rId149" Type="http://schemas.openxmlformats.org/officeDocument/2006/relationships/font" Target="fonts/font10.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font" Target="fonts/font1.fntdata"/><Relationship Id="rId145" Type="http://schemas.openxmlformats.org/officeDocument/2006/relationships/font" Target="fonts/font6.fntdata"/><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font" Target="fonts/font4.fntdata"/><Relationship Id="rId148" Type="http://schemas.openxmlformats.org/officeDocument/2006/relationships/font" Target="fonts/font9.fntdata"/><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2.fntdata"/><Relationship Id="rId14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3.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4024313" y="0"/>
            <a:ext cx="3078162" cy="511175"/>
          </a:xfrm>
          <a:prstGeom prst="rect">
            <a:avLst/>
          </a:prstGeom>
        </p:spPr>
        <p:txBody>
          <a:bodyPr vert="horz" lIns="91440" tIns="45720" rIns="91440" bIns="45720" rtlCol="0"/>
          <a:lstStyle>
            <a:lvl1pPr algn="r">
              <a:defRPr sz="1200"/>
            </a:lvl1pPr>
          </a:lstStyle>
          <a:p>
            <a:fld id="{EC8C3D9F-D0A5-4920-BECA-4AD106AB0C5B}" type="datetime1">
              <a:rPr lang="zh-CN" altLang="en-US" smtClean="0"/>
              <a:pPr/>
              <a:t>2022/11/21</a:t>
            </a:fld>
            <a:endParaRPr lang="zh-CN" altLang="en-US"/>
          </a:p>
        </p:txBody>
      </p:sp>
      <p:sp>
        <p:nvSpPr>
          <p:cNvPr id="4" name="页脚占位符 3"/>
          <p:cNvSpPr>
            <a:spLocks noGrp="1"/>
          </p:cNvSpPr>
          <p:nvPr>
            <p:ph type="ftr" sz="quarter" idx="2"/>
          </p:nvPr>
        </p:nvSpPr>
        <p:spPr>
          <a:xfrm>
            <a:off x="0" y="9721850"/>
            <a:ext cx="3078163" cy="511175"/>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4313" y="9721850"/>
            <a:ext cx="3078162" cy="511175"/>
          </a:xfrm>
          <a:prstGeom prst="rect">
            <a:avLst/>
          </a:prstGeom>
        </p:spPr>
        <p:txBody>
          <a:bodyPr vert="horz" lIns="91440" tIns="45720" rIns="91440" bIns="45720" rtlCol="0" anchor="b"/>
          <a:lstStyle>
            <a:lvl1pPr algn="r">
              <a:defRPr sz="1200"/>
            </a:lvl1pPr>
          </a:lstStyle>
          <a:p>
            <a:fld id="{657C22B4-6110-42E6-869B-62F9A6C65CE5}" type="slidenum">
              <a:rPr lang="zh-CN" altLang="en-US" smtClean="0"/>
              <a:pPr/>
              <a:t>‹#›</a:t>
            </a:fld>
            <a:endParaRPr lang="zh-CN" altLang="en-US"/>
          </a:p>
        </p:txBody>
      </p:sp>
    </p:spTree>
    <p:extLst>
      <p:ext uri="{BB962C8B-B14F-4D97-AF65-F5344CB8AC3E}">
        <p14:creationId xmlns:p14="http://schemas.microsoft.com/office/powerpoint/2010/main" val="40079486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3078163" cy="511175"/>
          </a:xfrm>
          <a:prstGeom prst="rect">
            <a:avLst/>
          </a:prstGeom>
          <a:noFill/>
          <a:ln>
            <a:noFill/>
          </a:ln>
        </p:spPr>
        <p:txBody>
          <a:bodyPr vert="horz" wrap="square" lIns="99075" tIns="49538" rIns="99075" bIns="49538" numCol="1" anchor="t" anchorCtr="0" compatLnSpc="1">
            <a:prstTxWarp prst="textNoShape">
              <a:avLst/>
            </a:prstTxWarp>
          </a:bodyPr>
          <a:lstStyle>
            <a:lvl1pPr eaLnBrk="1" hangingPunct="1">
              <a:buFont typeface="Arial" panose="020B0604020202020204" pitchFamily="34" charset="0"/>
              <a:buNone/>
              <a:defRPr sz="1300">
                <a:latin typeface="Arial" panose="020B0604020202020204" pitchFamily="34" charset="0"/>
                <a:ea typeface="宋体" panose="02010600030101010101" pitchFamily="2" charset="-122"/>
              </a:defRPr>
            </a:lvl1pPr>
          </a:lstStyle>
          <a:p>
            <a:pPr>
              <a:defRPr/>
            </a:pPr>
            <a:endParaRPr lang="zh-CN" altLang="zh-CN"/>
          </a:p>
        </p:txBody>
      </p:sp>
      <p:sp>
        <p:nvSpPr>
          <p:cNvPr id="2051" name="日期占位符 2"/>
          <p:cNvSpPr>
            <a:spLocks noGrp="1" noChangeArrowheads="1"/>
          </p:cNvSpPr>
          <p:nvPr>
            <p:ph type="dt" idx="1"/>
          </p:nvPr>
        </p:nvSpPr>
        <p:spPr bwMode="auto">
          <a:xfrm>
            <a:off x="4022725" y="0"/>
            <a:ext cx="3079750" cy="511175"/>
          </a:xfrm>
          <a:prstGeom prst="rect">
            <a:avLst/>
          </a:prstGeom>
          <a:noFill/>
          <a:ln>
            <a:noFill/>
          </a:ln>
        </p:spPr>
        <p:txBody>
          <a:bodyPr vert="horz" wrap="square" lIns="99075" tIns="49538" rIns="99075" bIns="49538" numCol="1" anchor="t" anchorCtr="0" compatLnSpc="1">
            <a:prstTxWarp prst="textNoShape">
              <a:avLst/>
            </a:prstTxWarp>
          </a:bodyPr>
          <a:lstStyle>
            <a:lvl1pPr algn="r" eaLnBrk="1" hangingPunct="1">
              <a:buFont typeface="Arial" panose="020B0604020202020204" pitchFamily="34" charset="0"/>
              <a:buNone/>
              <a:defRPr>
                <a:latin typeface="Arial" panose="020B0604020202020204" pitchFamily="34" charset="0"/>
                <a:ea typeface="宋体" panose="02010600030101010101" pitchFamily="2" charset="-122"/>
              </a:defRPr>
            </a:lvl1pPr>
          </a:lstStyle>
          <a:p>
            <a:pPr>
              <a:defRPr/>
            </a:pPr>
            <a:fld id="{B662E01E-1AD3-4B02-9BDE-E94A407B85F1}" type="datetime1">
              <a:rPr lang="zh-CN" altLang="en-US" smtClean="0"/>
              <a:pPr>
                <a:defRPr/>
              </a:pPr>
              <a:t>2022/11/21</a:t>
            </a:fld>
            <a:endParaRPr lang="zh-CN" altLang="en-US" sz="1300"/>
          </a:p>
        </p:txBody>
      </p:sp>
      <p:sp>
        <p:nvSpPr>
          <p:cNvPr id="58372" name="幻灯片图像占位符 3"/>
          <p:cNvSpPr>
            <a:spLocks noGrp="1" noRot="1" noChangeAspect="1" noChangeArrowheads="1"/>
          </p:cNvSpPr>
          <p:nvPr>
            <p:ph type="sldImg" idx="2"/>
          </p:nvPr>
        </p:nvSpPr>
        <p:spPr bwMode="auto">
          <a:xfrm>
            <a:off x="995363" y="768350"/>
            <a:ext cx="5113337" cy="383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备注占位符 4"/>
          <p:cNvSpPr>
            <a:spLocks noGrp="1" noRot="1" noChangeAspect="1" noChangeArrowheads="1"/>
          </p:cNvSpPr>
          <p:nvPr/>
        </p:nvSpPr>
        <p:spPr bwMode="auto">
          <a:xfrm>
            <a:off x="709613" y="4860925"/>
            <a:ext cx="5683250" cy="4605338"/>
          </a:xfrm>
          <a:prstGeom prst="rect">
            <a:avLst/>
          </a:prstGeom>
          <a:noFill/>
          <a:ln>
            <a:noFill/>
          </a:ln>
        </p:spPr>
        <p:txBody>
          <a:bodyPr lIns="99075" tIns="49538" rIns="99075" bIns="49538"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defRPr/>
            </a:pPr>
            <a:r>
              <a:rPr lang="zh-CN" altLang="en-US">
                <a:ea typeface="宋体" panose="02010600030101010101" pitchFamily="2" charset="-122"/>
              </a:rPr>
              <a:t>单击此处编辑母版文本样式</a:t>
            </a:r>
          </a:p>
          <a:p>
            <a:pPr>
              <a:defRPr/>
            </a:pPr>
            <a:r>
              <a:rPr lang="zh-CN" altLang="en-US">
                <a:ea typeface="宋体" panose="02010600030101010101" pitchFamily="2" charset="-122"/>
              </a:rPr>
              <a:t>二级</a:t>
            </a:r>
          </a:p>
          <a:p>
            <a:pPr>
              <a:defRPr/>
            </a:pPr>
            <a:r>
              <a:rPr lang="zh-CN" altLang="en-US">
                <a:ea typeface="宋体" panose="02010600030101010101" pitchFamily="2" charset="-122"/>
              </a:rPr>
              <a:t>三级</a:t>
            </a:r>
          </a:p>
          <a:p>
            <a:pPr>
              <a:defRPr/>
            </a:pPr>
            <a:r>
              <a:rPr lang="zh-CN" altLang="en-US">
                <a:ea typeface="宋体" panose="02010600030101010101" pitchFamily="2" charset="-122"/>
              </a:rPr>
              <a:t>四级</a:t>
            </a:r>
          </a:p>
          <a:p>
            <a:pPr>
              <a:defRPr/>
            </a:pPr>
            <a:r>
              <a:rPr lang="zh-CN" altLang="en-US">
                <a:ea typeface="宋体" panose="02010600030101010101" pitchFamily="2" charset="-122"/>
              </a:rPr>
              <a:t>五级</a:t>
            </a:r>
          </a:p>
        </p:txBody>
      </p:sp>
      <p:sp>
        <p:nvSpPr>
          <p:cNvPr id="2054" name="页脚占位符 5"/>
          <p:cNvSpPr>
            <a:spLocks noGrp="1" noChangeArrowheads="1"/>
          </p:cNvSpPr>
          <p:nvPr>
            <p:ph type="ftr" sz="quarter" idx="4"/>
          </p:nvPr>
        </p:nvSpPr>
        <p:spPr bwMode="auto">
          <a:xfrm>
            <a:off x="0" y="9720263"/>
            <a:ext cx="3078163" cy="512762"/>
          </a:xfrm>
          <a:prstGeom prst="rect">
            <a:avLst/>
          </a:prstGeom>
          <a:noFill/>
          <a:ln>
            <a:noFill/>
          </a:ln>
        </p:spPr>
        <p:txBody>
          <a:bodyPr vert="horz" wrap="square" lIns="99075" tIns="49538" rIns="99075" bIns="49538" numCol="1" anchor="b" anchorCtr="0" compatLnSpc="1">
            <a:prstTxWarp prst="textNoShape">
              <a:avLst/>
            </a:prstTxWarp>
          </a:bodyPr>
          <a:lstStyle>
            <a:lvl1pPr eaLnBrk="1" hangingPunct="1">
              <a:buFont typeface="Arial" panose="020B0604020202020204" pitchFamily="34" charset="0"/>
              <a:buNone/>
              <a:defRPr sz="1300">
                <a:latin typeface="Arial" panose="020B0604020202020204" pitchFamily="34" charset="0"/>
                <a:ea typeface="宋体" panose="02010600030101010101" pitchFamily="2" charset="-122"/>
              </a:defRPr>
            </a:lvl1pPr>
          </a:lstStyle>
          <a:p>
            <a:pPr>
              <a:defRPr/>
            </a:pPr>
            <a:endParaRPr lang="zh-CN" altLang="zh-CN"/>
          </a:p>
        </p:txBody>
      </p:sp>
      <p:sp>
        <p:nvSpPr>
          <p:cNvPr id="2055" name="幻灯片编号占位符 6"/>
          <p:cNvSpPr>
            <a:spLocks noGrp="1" noChangeArrowheads="1"/>
          </p:cNvSpPr>
          <p:nvPr>
            <p:ph type="sldNum" sz="quarter" idx="5"/>
          </p:nvPr>
        </p:nvSpPr>
        <p:spPr bwMode="auto">
          <a:xfrm>
            <a:off x="4022725" y="9720263"/>
            <a:ext cx="3079750" cy="512762"/>
          </a:xfrm>
          <a:prstGeom prst="rect">
            <a:avLst/>
          </a:prstGeom>
          <a:noFill/>
          <a:ln>
            <a:noFill/>
          </a:ln>
        </p:spPr>
        <p:txBody>
          <a:bodyPr vert="horz" wrap="square" lIns="99075" tIns="49538" rIns="99075" bIns="49538" numCol="1" anchor="b" anchorCtr="0" compatLnSpc="1">
            <a:prstTxWarp prst="textNoShape">
              <a:avLst/>
            </a:prstTxWarp>
          </a:bodyPr>
          <a:lstStyle>
            <a:lvl1pPr algn="r" eaLnBrk="1" hangingPunct="1">
              <a:buFont typeface="Arial" charset="0"/>
              <a:buNone/>
              <a:defRPr smtClean="0"/>
            </a:lvl1pPr>
          </a:lstStyle>
          <a:p>
            <a:pPr>
              <a:defRPr/>
            </a:pPr>
            <a:fld id="{97D78B0D-C5B9-4CCF-AA9D-27E9940E5644}" type="slidenum">
              <a:rPr lang="zh-CN" altLang="en-US"/>
              <a:pPr>
                <a:defRPr/>
              </a:pPr>
              <a:t>‹#›</a:t>
            </a:fld>
            <a:endParaRPr lang="zh-CN" altLang="en-US" sz="1300"/>
          </a:p>
        </p:txBody>
      </p:sp>
    </p:spTree>
    <p:extLst>
      <p:ext uri="{BB962C8B-B14F-4D97-AF65-F5344CB8AC3E}">
        <p14:creationId xmlns:p14="http://schemas.microsoft.com/office/powerpoint/2010/main" val="495302404"/>
      </p:ext>
    </p:extLst>
  </p:cSld>
  <p:clrMap bg1="lt1" tx1="dk1" bg2="lt2" tx2="dk2" accent1="accent1" accent2="accent2" accent3="accent3" accent4="accent4" accent5="accent5" accent6="accent6" hlink="hlink" folHlink="folHlink"/>
  <p:hf hdr="0" ftr="0" dt="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a:defRPr/>
            </a:pPr>
            <a:fld id="{97D78B0D-C5B9-4CCF-AA9D-27E9940E5644}" type="slidenum">
              <a:rPr lang="zh-CN" altLang="en-US" smtClean="0"/>
              <a:pPr>
                <a:defRPr/>
              </a:pPr>
              <a:t>1</a:t>
            </a:fld>
            <a:endParaRPr lang="zh-CN" altLang="en-US" sz="1300"/>
          </a:p>
        </p:txBody>
      </p:sp>
    </p:spTree>
    <p:extLst>
      <p:ext uri="{BB962C8B-B14F-4D97-AF65-F5344CB8AC3E}">
        <p14:creationId xmlns:p14="http://schemas.microsoft.com/office/powerpoint/2010/main" val="2077398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5" name="灯片编号占位符 4"/>
          <p:cNvSpPr>
            <a:spLocks noGrp="1"/>
          </p:cNvSpPr>
          <p:nvPr>
            <p:ph type="sldNum" sz="quarter" idx="11"/>
          </p:nvPr>
        </p:nvSpPr>
        <p:spPr/>
        <p:txBody>
          <a:bodyPr/>
          <a:lstStyle/>
          <a:p>
            <a:pPr>
              <a:defRPr/>
            </a:pPr>
            <a:fld id="{97D78B0D-C5B9-4CCF-AA9D-27E9940E5644}" type="slidenum">
              <a:rPr lang="zh-CN" altLang="en-US" smtClean="0"/>
              <a:pPr>
                <a:defRPr/>
              </a:pPr>
              <a:t>6</a:t>
            </a:fld>
            <a:endParaRPr lang="zh-CN" altLang="en-US" sz="1300"/>
          </a:p>
        </p:txBody>
      </p:sp>
    </p:spTree>
    <p:extLst>
      <p:ext uri="{BB962C8B-B14F-4D97-AF65-F5344CB8AC3E}">
        <p14:creationId xmlns:p14="http://schemas.microsoft.com/office/powerpoint/2010/main" val="3993815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5" name="灯片编号占位符 4"/>
          <p:cNvSpPr>
            <a:spLocks noGrp="1"/>
          </p:cNvSpPr>
          <p:nvPr>
            <p:ph type="sldNum" sz="quarter" idx="11"/>
          </p:nvPr>
        </p:nvSpPr>
        <p:spPr/>
        <p:txBody>
          <a:bodyPr/>
          <a:lstStyle/>
          <a:p>
            <a:pPr>
              <a:defRPr/>
            </a:pPr>
            <a:fld id="{97D78B0D-C5B9-4CCF-AA9D-27E9940E5644}" type="slidenum">
              <a:rPr lang="zh-CN" altLang="en-US" smtClean="0"/>
              <a:pPr>
                <a:defRPr/>
              </a:pPr>
              <a:t>74</a:t>
            </a:fld>
            <a:endParaRPr lang="zh-CN" altLang="en-US" sz="1300"/>
          </a:p>
        </p:txBody>
      </p:sp>
    </p:spTree>
    <p:extLst>
      <p:ext uri="{BB962C8B-B14F-4D97-AF65-F5344CB8AC3E}">
        <p14:creationId xmlns:p14="http://schemas.microsoft.com/office/powerpoint/2010/main" val="426514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7D78B0D-C5B9-4CCF-AA9D-27E9940E5644}" type="slidenum">
              <a:rPr lang="zh-CN" altLang="en-US" smtClean="0"/>
              <a:pPr>
                <a:defRPr/>
              </a:pPr>
              <a:t>88</a:t>
            </a:fld>
            <a:endParaRPr lang="zh-CN" altLang="en-US" sz="1300"/>
          </a:p>
        </p:txBody>
      </p:sp>
    </p:spTree>
    <p:extLst>
      <p:ext uri="{BB962C8B-B14F-4D97-AF65-F5344CB8AC3E}">
        <p14:creationId xmlns:p14="http://schemas.microsoft.com/office/powerpoint/2010/main" val="1953991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5" name="灯片编号占位符 4"/>
          <p:cNvSpPr>
            <a:spLocks noGrp="1"/>
          </p:cNvSpPr>
          <p:nvPr>
            <p:ph type="sldNum" sz="quarter" idx="11"/>
          </p:nvPr>
        </p:nvSpPr>
        <p:spPr/>
        <p:txBody>
          <a:bodyPr/>
          <a:lstStyle/>
          <a:p>
            <a:pPr>
              <a:defRPr/>
            </a:pPr>
            <a:fld id="{97D78B0D-C5B9-4CCF-AA9D-27E9940E5644}" type="slidenum">
              <a:rPr lang="zh-CN" altLang="en-US" smtClean="0"/>
              <a:pPr>
                <a:defRPr/>
              </a:pPr>
              <a:t>95</a:t>
            </a:fld>
            <a:endParaRPr lang="zh-CN" altLang="en-US" sz="1300"/>
          </a:p>
        </p:txBody>
      </p:sp>
    </p:spTree>
    <p:extLst>
      <p:ext uri="{BB962C8B-B14F-4D97-AF65-F5344CB8AC3E}">
        <p14:creationId xmlns:p14="http://schemas.microsoft.com/office/powerpoint/2010/main" val="3092526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7D78B0D-C5B9-4CCF-AA9D-27E9940E5644}" type="slidenum">
              <a:rPr lang="zh-CN" altLang="en-US" smtClean="0"/>
              <a:pPr>
                <a:defRPr/>
              </a:pPr>
              <a:t>104</a:t>
            </a:fld>
            <a:endParaRPr lang="zh-CN" altLang="en-US" sz="1300"/>
          </a:p>
        </p:txBody>
      </p:sp>
    </p:spTree>
    <p:extLst>
      <p:ext uri="{BB962C8B-B14F-4D97-AF65-F5344CB8AC3E}">
        <p14:creationId xmlns:p14="http://schemas.microsoft.com/office/powerpoint/2010/main" val="2939072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5" name="灯片编号占位符 4"/>
          <p:cNvSpPr>
            <a:spLocks noGrp="1"/>
          </p:cNvSpPr>
          <p:nvPr>
            <p:ph type="sldNum" sz="quarter" idx="11"/>
          </p:nvPr>
        </p:nvSpPr>
        <p:spPr/>
        <p:txBody>
          <a:bodyPr/>
          <a:lstStyle/>
          <a:p>
            <a:pPr>
              <a:defRPr/>
            </a:pPr>
            <a:fld id="{97D78B0D-C5B9-4CCF-AA9D-27E9940E5644}" type="slidenum">
              <a:rPr lang="zh-CN" altLang="en-US" smtClean="0"/>
              <a:pPr>
                <a:defRPr/>
              </a:pPr>
              <a:t>108</a:t>
            </a:fld>
            <a:endParaRPr lang="zh-CN" altLang="en-US" sz="1300"/>
          </a:p>
        </p:txBody>
      </p:sp>
    </p:spTree>
    <p:extLst>
      <p:ext uri="{BB962C8B-B14F-4D97-AF65-F5344CB8AC3E}">
        <p14:creationId xmlns:p14="http://schemas.microsoft.com/office/powerpoint/2010/main" val="3565823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0407" y="4861441"/>
            <a:ext cx="5683250" cy="4605576"/>
          </a:xfrm>
          <a:prstGeom prst="rect">
            <a:avLst/>
          </a:prstGeom>
        </p:spPr>
        <p:txBody>
          <a:bodyPr lIns="99075" tIns="49538" rIns="99075" bIns="49538">
            <a:normAutofit/>
          </a:bodyPr>
          <a:lstStyle/>
          <a:p>
            <a:endParaRPr lang="zh-CN" altLang="en-US" dirty="0"/>
          </a:p>
        </p:txBody>
      </p:sp>
      <p:sp>
        <p:nvSpPr>
          <p:cNvPr id="4" name="灯片编号占位符 3"/>
          <p:cNvSpPr>
            <a:spLocks noGrp="1"/>
          </p:cNvSpPr>
          <p:nvPr>
            <p:ph type="sldNum" sz="quarter" idx="10"/>
          </p:nvPr>
        </p:nvSpPr>
        <p:spPr/>
        <p:txBody>
          <a:bodyPr/>
          <a:lstStyle/>
          <a:p>
            <a:fld id="{83D9780C-AFBC-4539-B6C5-A1462A4D3D28}" type="slidenum">
              <a:rPr lang="zh-CN" altLang="en-US" smtClean="0">
                <a:solidFill>
                  <a:prstClr val="black"/>
                </a:solidFill>
              </a:rPr>
              <a:pPr/>
              <a:t>136</a:t>
            </a:fld>
            <a:endParaRPr lang="zh-CN" altLang="en-US">
              <a:solidFill>
                <a:prstClr val="black"/>
              </a:solidFill>
            </a:endParaRPr>
          </a:p>
        </p:txBody>
      </p:sp>
    </p:spTree>
    <p:extLst>
      <p:ext uri="{BB962C8B-B14F-4D97-AF65-F5344CB8AC3E}">
        <p14:creationId xmlns:p14="http://schemas.microsoft.com/office/powerpoint/2010/main" val="283599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143000" y="3602038"/>
            <a:ext cx="6858000" cy="1655762"/>
          </a:xfrm>
        </p:spPr>
        <p:txBody>
          <a:bodyPr/>
          <a:lstStyle>
            <a:lvl1pPr marL="0" indent="0" algn="ctr">
              <a:buNone/>
              <a:defRPr sz="2400">
                <a:latin typeface="华文中宋" panose="02010600040101010101" pitchFamily="2" charset="-122"/>
                <a:ea typeface="华文中宋" panose="0201060004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6" name="标题 5"/>
          <p:cNvSpPr>
            <a:spLocks noGrp="1"/>
          </p:cNvSpPr>
          <p:nvPr>
            <p:ph type="title"/>
          </p:nvPr>
        </p:nvSpPr>
        <p:spPr/>
        <p:txBody>
          <a:bodyPr/>
          <a:lstStyle>
            <a:lvl1pPr>
              <a:defRPr sz="4000">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Tree>
    <p:extLst>
      <p:ext uri="{BB962C8B-B14F-4D97-AF65-F5344CB8AC3E}">
        <p14:creationId xmlns:p14="http://schemas.microsoft.com/office/powerpoint/2010/main" val="3219062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0144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7825" y="228600"/>
            <a:ext cx="2038350" cy="58975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28600"/>
            <a:ext cx="5965825" cy="58975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5867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59026"/>
            <a:ext cx="8153400" cy="887896"/>
          </a:xfrm>
        </p:spPr>
        <p:txBody>
          <a:bodyPr/>
          <a:lstStyle/>
          <a:p>
            <a:r>
              <a:rPr lang="zh-CN" altLang="en-US" dirty="0"/>
              <a:t>单击此处编辑母版标题样式</a:t>
            </a:r>
          </a:p>
        </p:txBody>
      </p:sp>
      <p:sp>
        <p:nvSpPr>
          <p:cNvPr id="3" name="文本占位符 2"/>
          <p:cNvSpPr>
            <a:spLocks noGrp="1"/>
          </p:cNvSpPr>
          <p:nvPr>
            <p:ph type="body" sz="half" idx="1"/>
          </p:nvPr>
        </p:nvSpPr>
        <p:spPr>
          <a:xfrm>
            <a:off x="612775" y="1484243"/>
            <a:ext cx="4000500" cy="483704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65675" y="1484243"/>
            <a:ext cx="4000500" cy="483704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18359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49891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dirty="0"/>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452307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12775" y="1484243"/>
            <a:ext cx="4000500" cy="481053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765675" y="1484243"/>
            <a:ext cx="4000500" cy="48105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78999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668545"/>
          </a:xfrm>
        </p:spPr>
        <p:txBody>
          <a:bodyPr/>
          <a:lstStyle/>
          <a:p>
            <a:r>
              <a:rPr lang="zh-CN" altLang="en-US"/>
              <a:t>单击此处编辑母版标题样式</a:t>
            </a:r>
          </a:p>
        </p:txBody>
      </p:sp>
      <p:sp>
        <p:nvSpPr>
          <p:cNvPr id="3" name="文本占位符 2"/>
          <p:cNvSpPr>
            <a:spLocks noGrp="1"/>
          </p:cNvSpPr>
          <p:nvPr>
            <p:ph type="body" idx="1"/>
          </p:nvPr>
        </p:nvSpPr>
        <p:spPr>
          <a:xfrm>
            <a:off x="630238" y="1469131"/>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293042"/>
            <a:ext cx="3868737" cy="396198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469131"/>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293042"/>
            <a:ext cx="3887788" cy="396198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88652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793555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9570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50324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Tw Cen MT" panose="020B0602020104020603" pitchFamily="34" charset="0"/>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604088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Title Placeholder 21"/>
          <p:cNvSpPr>
            <a:spLocks noGrp="1" noChangeArrowheads="1"/>
          </p:cNvSpPr>
          <p:nvPr>
            <p:ph type="title" idx="4294967295"/>
          </p:nvPr>
        </p:nvSpPr>
        <p:spPr bwMode="auto">
          <a:xfrm>
            <a:off x="609600" y="228600"/>
            <a:ext cx="8153400" cy="7127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zh-CN" dirty="0">
                <a:sym typeface="Tw Cen MT"/>
              </a:rPr>
              <a:t>单击此处编辑母版标题样式</a:t>
            </a:r>
          </a:p>
        </p:txBody>
      </p:sp>
      <p:sp>
        <p:nvSpPr>
          <p:cNvPr id="1027" name="Text Placeholder 12"/>
          <p:cNvSpPr>
            <a:spLocks noGrp="1" noChangeArrowheads="1"/>
          </p:cNvSpPr>
          <p:nvPr>
            <p:ph type="body" idx="1"/>
          </p:nvPr>
        </p:nvSpPr>
        <p:spPr bwMode="auto">
          <a:xfrm>
            <a:off x="612775" y="1341438"/>
            <a:ext cx="8153400" cy="4784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zh-CN" dirty="0">
                <a:sym typeface="Tw Cen MT"/>
              </a:rPr>
              <a:t>单击此处编辑母版文本样式</a:t>
            </a:r>
          </a:p>
          <a:p>
            <a:pPr lvl="1"/>
            <a:r>
              <a:rPr lang="zh-CN" altLang="zh-CN" dirty="0">
                <a:sym typeface="Tw Cen MT"/>
              </a:rPr>
              <a:t>二级</a:t>
            </a:r>
          </a:p>
          <a:p>
            <a:pPr lvl="2"/>
            <a:r>
              <a:rPr lang="zh-CN" altLang="zh-CN" dirty="0">
                <a:sym typeface="Tw Cen MT"/>
              </a:rPr>
              <a:t>三级</a:t>
            </a:r>
          </a:p>
          <a:p>
            <a:pPr lvl="3"/>
            <a:r>
              <a:rPr lang="zh-CN" altLang="zh-CN" dirty="0">
                <a:sym typeface="Tw Cen MT"/>
              </a:rPr>
              <a:t>四级</a:t>
            </a:r>
          </a:p>
          <a:p>
            <a:pPr lvl="4"/>
            <a:r>
              <a:rPr lang="zh-CN" altLang="zh-CN" dirty="0">
                <a:sym typeface="Tw Cen MT"/>
              </a:rPr>
              <a:t>五级</a:t>
            </a:r>
          </a:p>
        </p:txBody>
      </p:sp>
      <p:sp>
        <p:nvSpPr>
          <p:cNvPr id="1029" name="Rectangle 7"/>
          <p:cNvSpPr>
            <a:spLocks noChangeArrowheads="1"/>
          </p:cNvSpPr>
          <p:nvPr userDrawn="1"/>
        </p:nvSpPr>
        <p:spPr bwMode="auto">
          <a:xfrm>
            <a:off x="0" y="1027113"/>
            <a:ext cx="533400" cy="228600"/>
          </a:xfrm>
          <a:prstGeom prst="rect">
            <a:avLst/>
          </a:prstGeom>
          <a:solidFill>
            <a:schemeClr val="accent2"/>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sym typeface="Arial" panose="020B0604020202020204" pitchFamily="34" charset="0"/>
            </a:endParaRPr>
          </a:p>
        </p:txBody>
      </p:sp>
      <p:sp>
        <p:nvSpPr>
          <p:cNvPr id="1030" name="Rectangle 8"/>
          <p:cNvSpPr>
            <a:spLocks noChangeArrowheads="1"/>
          </p:cNvSpPr>
          <p:nvPr/>
        </p:nvSpPr>
        <p:spPr bwMode="auto">
          <a:xfrm>
            <a:off x="590550" y="1027113"/>
            <a:ext cx="8553450" cy="228600"/>
          </a:xfrm>
          <a:prstGeom prst="rect">
            <a:avLst/>
          </a:prstGeom>
          <a:solidFill>
            <a:schemeClr val="accent1"/>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sym typeface="Arial" panose="020B0604020202020204" pitchFamily="34" charset="0"/>
            </a:endParaRPr>
          </a:p>
        </p:txBody>
      </p:sp>
      <p:sp>
        <p:nvSpPr>
          <p:cNvPr id="1033" name="Rectangle 10"/>
          <p:cNvSpPr>
            <a:spLocks noChangeArrowheads="1"/>
          </p:cNvSpPr>
          <p:nvPr/>
        </p:nvSpPr>
        <p:spPr bwMode="auto">
          <a:xfrm>
            <a:off x="0" y="6508750"/>
            <a:ext cx="2994025" cy="319088"/>
          </a:xfrm>
          <a:prstGeom prst="rect">
            <a:avLst/>
          </a:prstGeom>
          <a:solidFill>
            <a:schemeClr val="accent2"/>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sym typeface="Arial" panose="020B0604020202020204" pitchFamily="34" charset="0"/>
            </a:endParaRPr>
          </a:p>
        </p:txBody>
      </p:sp>
      <p:sp>
        <p:nvSpPr>
          <p:cNvPr id="1034" name="Rectangle 11"/>
          <p:cNvSpPr>
            <a:spLocks noChangeArrowheads="1"/>
          </p:cNvSpPr>
          <p:nvPr/>
        </p:nvSpPr>
        <p:spPr bwMode="auto">
          <a:xfrm>
            <a:off x="3067050" y="6508750"/>
            <a:ext cx="2962275" cy="320675"/>
          </a:xfrm>
          <a:prstGeom prst="rect">
            <a:avLst/>
          </a:prstGeom>
          <a:solidFill>
            <a:schemeClr val="accent1"/>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dirty="0">
                <a:solidFill>
                  <a:srgbClr val="FFFFFF"/>
                </a:solidFill>
                <a:latin typeface="Tw Cen MT" panose="020B0602020104020603" pitchFamily="34" charset="0"/>
                <a:ea typeface="华文仿宋" panose="02010600040101010101" pitchFamily="2" charset="-122"/>
                <a:sym typeface="华文仿宋" panose="02010600040101010101" pitchFamily="2" charset="-122"/>
              </a:rPr>
              <a:t>计算机与信息安全学院</a:t>
            </a:r>
            <a:endParaRPr lang="zh-CN" altLang="zh-CN" sz="1600" dirty="0">
              <a:solidFill>
                <a:srgbClr val="FFFFFF"/>
              </a:solidFill>
              <a:sym typeface="Arial" panose="020B0604020202020204" pitchFamily="34" charset="0"/>
            </a:endParaRPr>
          </a:p>
        </p:txBody>
      </p:sp>
      <p:sp>
        <p:nvSpPr>
          <p:cNvPr id="1035" name="Subtitle 8"/>
          <p:cNvSpPr>
            <a:spLocks noChangeArrowheads="1"/>
          </p:cNvSpPr>
          <p:nvPr/>
        </p:nvSpPr>
        <p:spPr bwMode="auto">
          <a:xfrm>
            <a:off x="3068638" y="6508750"/>
            <a:ext cx="2962275" cy="292100"/>
          </a:xfrm>
          <a:prstGeom prst="rect">
            <a:avLst/>
          </a:prstGeom>
          <a:noFill/>
          <a:ln>
            <a:no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1600" dirty="0">
              <a:solidFill>
                <a:srgbClr val="555555"/>
              </a:solidFill>
              <a:latin typeface="Tw Cen MT" panose="020B0602020104020603" pitchFamily="34" charset="0"/>
              <a:ea typeface="华文仿宋" panose="02010600040101010101" pitchFamily="2" charset="-122"/>
              <a:sym typeface="华文仿宋" panose="02010600040101010101" pitchFamily="2" charset="-122"/>
            </a:endParaRPr>
          </a:p>
        </p:txBody>
      </p:sp>
      <p:sp>
        <p:nvSpPr>
          <p:cNvPr id="1036" name="Rectangle 11"/>
          <p:cNvSpPr>
            <a:spLocks noChangeArrowheads="1"/>
          </p:cNvSpPr>
          <p:nvPr/>
        </p:nvSpPr>
        <p:spPr bwMode="auto">
          <a:xfrm>
            <a:off x="6097588" y="6508750"/>
            <a:ext cx="3043237" cy="320675"/>
          </a:xfrm>
          <a:prstGeom prst="rect">
            <a:avLst/>
          </a:prstGeom>
          <a:solidFill>
            <a:srgbClr val="B29C93"/>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sym typeface="Arial" panose="020B0604020202020204" pitchFamily="34" charset="0"/>
            </a:endParaRPr>
          </a:p>
        </p:txBody>
      </p:sp>
      <p:sp>
        <p:nvSpPr>
          <p:cNvPr id="1037" name="Subtitle 8"/>
          <p:cNvSpPr>
            <a:spLocks noChangeArrowheads="1"/>
          </p:cNvSpPr>
          <p:nvPr userDrawn="1"/>
        </p:nvSpPr>
        <p:spPr bwMode="auto">
          <a:xfrm>
            <a:off x="6099175" y="6508750"/>
            <a:ext cx="3043238" cy="292100"/>
          </a:xfrm>
          <a:prstGeom prst="rect">
            <a:avLst/>
          </a:prstGeom>
          <a:noFill/>
          <a:ln>
            <a:no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dirty="0">
                <a:solidFill>
                  <a:srgbClr val="FFFFFF"/>
                </a:solidFill>
                <a:latin typeface="Tw Cen MT" panose="020B0602020104020603" pitchFamily="34" charset="0"/>
                <a:ea typeface="华文仿宋" panose="02010600040101010101" pitchFamily="2" charset="-122"/>
                <a:sym typeface="华文仿宋" panose="02010600040101010101" pitchFamily="2" charset="-122"/>
              </a:rPr>
              <a:t>软件工程</a:t>
            </a:r>
            <a:endParaRPr lang="zh-CN" altLang="zh-CN" sz="1600" dirty="0">
              <a:solidFill>
                <a:srgbClr val="FFFFFF"/>
              </a:solidFill>
              <a:latin typeface="Tw Cen MT" panose="020B0602020104020603" pitchFamily="34" charset="0"/>
              <a:ea typeface="华文仿宋" panose="02010600040101010101" pitchFamily="2" charset="-122"/>
              <a:sym typeface="华文仿宋" panose="02010600040101010101" pitchFamily="2" charset="-122"/>
            </a:endParaRPr>
          </a:p>
        </p:txBody>
      </p:sp>
      <p:sp>
        <p:nvSpPr>
          <p:cNvPr id="1038" name="Subtitle 8"/>
          <p:cNvSpPr>
            <a:spLocks noChangeArrowheads="1"/>
          </p:cNvSpPr>
          <p:nvPr/>
        </p:nvSpPr>
        <p:spPr bwMode="auto">
          <a:xfrm>
            <a:off x="0" y="6508750"/>
            <a:ext cx="2994025" cy="292100"/>
          </a:xfrm>
          <a:prstGeom prst="rect">
            <a:avLst/>
          </a:prstGeom>
          <a:noFill/>
          <a:ln>
            <a:no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dirty="0">
                <a:solidFill>
                  <a:srgbClr val="F9F9F9"/>
                </a:solidFill>
                <a:latin typeface="Tw Cen MT" panose="020B0602020104020603" pitchFamily="34" charset="0"/>
                <a:ea typeface="华文仿宋" panose="02010600040101010101" pitchFamily="2" charset="-122"/>
                <a:sym typeface="华文仿宋" panose="02010600040101010101" pitchFamily="2" charset="-122"/>
              </a:rPr>
              <a:t>桂林电子科技</a:t>
            </a:r>
            <a:r>
              <a:rPr lang="zh-CN" altLang="zh-CN" sz="1600" dirty="0">
                <a:solidFill>
                  <a:srgbClr val="F9F9F9"/>
                </a:solidFill>
                <a:latin typeface="Tw Cen MT" panose="020B0602020104020603" pitchFamily="34" charset="0"/>
                <a:ea typeface="华文仿宋" panose="02010600040101010101" pitchFamily="2" charset="-122"/>
                <a:sym typeface="华文仿宋" panose="02010600040101010101" pitchFamily="2" charset="-122"/>
              </a:rPr>
              <a:t>大学</a:t>
            </a:r>
          </a:p>
          <a:p>
            <a:pPr algn="ctr" eaLnBrk="1" hangingPunct="1">
              <a:defRPr/>
            </a:pPr>
            <a:endParaRPr lang="zh-CN" altLang="en-US" sz="1600" dirty="0">
              <a:solidFill>
                <a:srgbClr val="FFFFFF"/>
              </a:solidFill>
              <a:latin typeface="Tw Cen MT" panose="020B0602020104020603" pitchFamily="34" charset="0"/>
              <a:ea typeface="华文仿宋" panose="02010600040101010101" pitchFamily="2" charset="-122"/>
              <a:sym typeface="华文仿宋" panose="02010600040101010101" pitchFamily="2" charset="-122"/>
            </a:endParaRPr>
          </a:p>
        </p:txBody>
      </p:sp>
      <p:sp>
        <p:nvSpPr>
          <p:cNvPr id="14" name="文本框 13"/>
          <p:cNvSpPr txBox="1"/>
          <p:nvPr userDrawn="1"/>
        </p:nvSpPr>
        <p:spPr>
          <a:xfrm>
            <a:off x="53788" y="968282"/>
            <a:ext cx="436338" cy="338554"/>
          </a:xfrm>
          <a:prstGeom prst="rect">
            <a:avLst/>
          </a:prstGeom>
          <a:noFill/>
        </p:spPr>
        <p:txBody>
          <a:bodyPr wrap="none" rtlCol="0">
            <a:spAutoFit/>
          </a:bodyPr>
          <a:lstStyle/>
          <a:p>
            <a:fld id="{AE5FC7BA-3490-42F5-AB11-D54952D85A48}" type="slidenum">
              <a:rPr lang="zh-CN" altLang="en-US" sz="1600" smtClean="0">
                <a:solidFill>
                  <a:schemeClr val="bg1"/>
                </a:solidFill>
              </a:rPr>
              <a:pPr/>
              <a:t>‹#›</a:t>
            </a:fld>
            <a:endParaRPr lang="zh-CN" altLang="en-US" sz="1600" dirty="0">
              <a:solidFill>
                <a:schemeClr val="bg1"/>
              </a:solidFill>
            </a:endParaRPr>
          </a:p>
        </p:txBody>
      </p:sp>
    </p:spTree>
    <p:extLst>
      <p:ext uri="{BB962C8B-B14F-4D97-AF65-F5344CB8AC3E}">
        <p14:creationId xmlns:p14="http://schemas.microsoft.com/office/powerpoint/2010/main" val="15313238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hf sldNum="0" hdr="0" ftr="0" dt="0"/>
  <p:txStyles>
    <p:titleStyle>
      <a:lvl1pPr algn="l" rtl="0" eaLnBrk="0" fontAlgn="base" hangingPunct="0">
        <a:spcBef>
          <a:spcPct val="0"/>
        </a:spcBef>
        <a:spcAft>
          <a:spcPct val="0"/>
        </a:spcAft>
        <a:defRPr sz="4000" kern="1200">
          <a:solidFill>
            <a:schemeClr val="tx2"/>
          </a:solidFill>
          <a:latin typeface="华文新魏" panose="02010800040101010101" pitchFamily="2" charset="-122"/>
          <a:ea typeface="华文新魏" panose="02010800040101010101" pitchFamily="2" charset="-122"/>
          <a:cs typeface="+mj-cs"/>
          <a:sym typeface="Tw Cen MT"/>
        </a:defRPr>
      </a:lvl1pPr>
      <a:lvl2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2pPr>
      <a:lvl3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3pPr>
      <a:lvl4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4pPr>
      <a:lvl5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5pPr>
      <a:lvl6pPr marL="4572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6pPr>
      <a:lvl7pPr marL="9144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7pPr>
      <a:lvl8pPr marL="13716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8pPr>
      <a:lvl9pPr marL="18288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9pPr>
    </p:titleStyle>
    <p:body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png"/><Relationship Id="rId42" Type="http://schemas.openxmlformats.org/officeDocument/2006/relationships/image" Target="../media/image49.png"/><Relationship Id="rId47" Type="http://schemas.openxmlformats.org/officeDocument/2006/relationships/image" Target="../media/image54.png"/><Relationship Id="rId50" Type="http://schemas.openxmlformats.org/officeDocument/2006/relationships/image" Target="../media/image57.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5.png"/><Relationship Id="rId46" Type="http://schemas.openxmlformats.org/officeDocument/2006/relationships/image" Target="../media/image53.png"/><Relationship Id="rId2" Type="http://schemas.openxmlformats.org/officeDocument/2006/relationships/image" Target="../media/image9.png"/><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41"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png"/><Relationship Id="rId53" Type="http://schemas.openxmlformats.org/officeDocument/2006/relationships/image" Target="../media/image60.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png"/><Relationship Id="rId49" Type="http://schemas.openxmlformats.org/officeDocument/2006/relationships/image" Target="../media/image56.pn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4" Type="http://schemas.openxmlformats.org/officeDocument/2006/relationships/image" Target="../media/image51.png"/><Relationship Id="rId52" Type="http://schemas.openxmlformats.org/officeDocument/2006/relationships/image" Target="../media/image59.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png"/><Relationship Id="rId43" Type="http://schemas.openxmlformats.org/officeDocument/2006/relationships/image" Target="../media/image50.png"/><Relationship Id="rId48" Type="http://schemas.openxmlformats.org/officeDocument/2006/relationships/image" Target="../media/image55.png"/><Relationship Id="rId8" Type="http://schemas.openxmlformats.org/officeDocument/2006/relationships/image" Target="../media/image15.png"/><Relationship Id="rId51" Type="http://schemas.openxmlformats.org/officeDocument/2006/relationships/image" Target="../media/image58.png"/></Relationships>
</file>

<file path=ppt/slides/_rels/slide9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9"/>
          <p:cNvSpPr>
            <a:spLocks noChangeArrowheads="1"/>
          </p:cNvSpPr>
          <p:nvPr/>
        </p:nvSpPr>
        <p:spPr bwMode="auto">
          <a:xfrm>
            <a:off x="0" y="5970588"/>
            <a:ext cx="9144000" cy="887412"/>
          </a:xfrm>
          <a:prstGeom prst="rect">
            <a:avLst/>
          </a:prstGeom>
          <a:solidFill>
            <a:srgbClr val="FFFFFF"/>
          </a:solidFill>
          <a:ln w="9525">
            <a:noFill/>
            <a:miter lim="800000"/>
            <a:headEnd/>
            <a:tailEnd/>
          </a:ln>
        </p:spPr>
        <p:txBody>
          <a:bodyPr anchor="ctr"/>
          <a:lstStyle/>
          <a:p>
            <a:pPr eaLnBrk="1" hangingPunct="1">
              <a:buFont typeface="Arial" charset="0"/>
              <a:buNone/>
            </a:pPr>
            <a:endParaRPr lang="zh-CN" altLang="zh-CN">
              <a:solidFill>
                <a:srgbClr val="FFFFFF"/>
              </a:solidFill>
              <a:sym typeface="Arial" charset="0"/>
            </a:endParaRPr>
          </a:p>
        </p:txBody>
      </p:sp>
      <p:sp>
        <p:nvSpPr>
          <p:cNvPr id="16387" name="Rectangle 10"/>
          <p:cNvSpPr>
            <a:spLocks noChangeArrowheads="1"/>
          </p:cNvSpPr>
          <p:nvPr/>
        </p:nvSpPr>
        <p:spPr bwMode="auto">
          <a:xfrm>
            <a:off x="0" y="6048375"/>
            <a:ext cx="2994025" cy="712788"/>
          </a:xfrm>
          <a:prstGeom prst="rect">
            <a:avLst/>
          </a:prstGeom>
          <a:solidFill>
            <a:schemeClr val="accent2"/>
          </a:solidFill>
          <a:ln w="9525">
            <a:noFill/>
            <a:miter lim="800000"/>
            <a:headEnd/>
            <a:tailEnd/>
          </a:ln>
        </p:spPr>
        <p:txBody>
          <a:bodyPr anchor="ctr"/>
          <a:lstStyle/>
          <a:p>
            <a:pPr eaLnBrk="1" hangingPunct="1">
              <a:buFont typeface="Arial" charset="0"/>
              <a:buNone/>
            </a:pPr>
            <a:endParaRPr lang="zh-CN" altLang="zh-CN">
              <a:solidFill>
                <a:srgbClr val="FFFFFF"/>
              </a:solidFill>
              <a:sym typeface="Arial" charset="0"/>
            </a:endParaRPr>
          </a:p>
        </p:txBody>
      </p:sp>
      <p:sp>
        <p:nvSpPr>
          <p:cNvPr id="16388" name="Rectangle 11"/>
          <p:cNvSpPr>
            <a:spLocks noChangeArrowheads="1"/>
          </p:cNvSpPr>
          <p:nvPr/>
        </p:nvSpPr>
        <p:spPr bwMode="auto">
          <a:xfrm>
            <a:off x="3067050" y="6048375"/>
            <a:ext cx="2962275" cy="714375"/>
          </a:xfrm>
          <a:prstGeom prst="rect">
            <a:avLst/>
          </a:prstGeom>
          <a:solidFill>
            <a:schemeClr val="accent1"/>
          </a:solidFill>
          <a:ln w="9525">
            <a:noFill/>
            <a:miter lim="800000"/>
            <a:headEnd/>
            <a:tailEnd/>
          </a:ln>
        </p:spPr>
        <p:txBody>
          <a:bodyPr anchor="ctr"/>
          <a:lstStyle/>
          <a:p>
            <a:pPr algn="ctr" eaLnBrk="1" hangingPunct="1"/>
            <a:r>
              <a:rPr lang="zh-CN" altLang="en-US" sz="2000" dirty="0">
                <a:solidFill>
                  <a:srgbClr val="F9F9F9"/>
                </a:solidFill>
                <a:latin typeface="Tw Cen MT"/>
                <a:sym typeface="Tw Cen MT"/>
              </a:rPr>
              <a:t>计算机与信息安全学院</a:t>
            </a:r>
            <a:endParaRPr lang="zh-CN" altLang="zh-CN" sz="2000" dirty="0">
              <a:solidFill>
                <a:srgbClr val="F9F9F9"/>
              </a:solidFill>
              <a:latin typeface="Tw Cen MT"/>
              <a:sym typeface="Arial" charset="0"/>
            </a:endParaRPr>
          </a:p>
        </p:txBody>
      </p:sp>
      <p:sp>
        <p:nvSpPr>
          <p:cNvPr id="16389" name="Rectangle 11"/>
          <p:cNvSpPr>
            <a:spLocks noChangeArrowheads="1"/>
          </p:cNvSpPr>
          <p:nvPr/>
        </p:nvSpPr>
        <p:spPr bwMode="auto">
          <a:xfrm>
            <a:off x="6097588" y="6048375"/>
            <a:ext cx="3043237" cy="714375"/>
          </a:xfrm>
          <a:prstGeom prst="rect">
            <a:avLst/>
          </a:prstGeom>
          <a:solidFill>
            <a:srgbClr val="B29C93"/>
          </a:solidFill>
          <a:ln w="9525">
            <a:noFill/>
            <a:miter lim="800000"/>
            <a:headEnd/>
            <a:tailEnd/>
          </a:ln>
        </p:spPr>
        <p:txBody>
          <a:bodyPr anchor="ctr"/>
          <a:lstStyle/>
          <a:p>
            <a:pPr eaLnBrk="1" hangingPunct="1">
              <a:buFont typeface="Arial" charset="0"/>
              <a:buNone/>
            </a:pPr>
            <a:endParaRPr lang="zh-CN" altLang="zh-CN">
              <a:solidFill>
                <a:srgbClr val="FFFFFF"/>
              </a:solidFill>
              <a:sym typeface="Arial" charset="0"/>
            </a:endParaRPr>
          </a:p>
        </p:txBody>
      </p:sp>
      <p:sp>
        <p:nvSpPr>
          <p:cNvPr id="16390" name="Subtitle 8"/>
          <p:cNvSpPr>
            <a:spLocks noChangeArrowheads="1"/>
          </p:cNvSpPr>
          <p:nvPr/>
        </p:nvSpPr>
        <p:spPr bwMode="auto">
          <a:xfrm>
            <a:off x="6099175" y="6048375"/>
            <a:ext cx="3044825" cy="685800"/>
          </a:xfrm>
          <a:prstGeom prst="rect">
            <a:avLst/>
          </a:prstGeom>
          <a:noFill/>
          <a:ln w="9525">
            <a:noFill/>
            <a:miter lim="800000"/>
            <a:headEnd/>
            <a:tailEnd/>
          </a:ln>
        </p:spPr>
        <p:txBody>
          <a:bodyPr anchor="ctr"/>
          <a:lstStyle/>
          <a:p>
            <a:pPr algn="ctr" eaLnBrk="1" hangingPunct="1">
              <a:spcBef>
                <a:spcPts val="700"/>
              </a:spcBef>
              <a:buClr>
                <a:srgbClr val="DD8047"/>
              </a:buClr>
              <a:buSzPct val="60000"/>
              <a:buFont typeface="Wingdings" pitchFamily="2" charset="2"/>
              <a:buNone/>
            </a:pPr>
            <a:r>
              <a:rPr lang="zh-CN" altLang="en-US" sz="2000" dirty="0">
                <a:solidFill>
                  <a:srgbClr val="F9F9F9"/>
                </a:solidFill>
                <a:latin typeface="Tw Cen MT"/>
                <a:sym typeface="Tw Cen MT"/>
              </a:rPr>
              <a:t>软件工程</a:t>
            </a:r>
            <a:endParaRPr lang="zh-CN" altLang="zh-CN" sz="2000" dirty="0">
              <a:solidFill>
                <a:srgbClr val="F9F9F9"/>
              </a:solidFill>
              <a:latin typeface="Tw Cen MT"/>
              <a:sym typeface="Tw Cen MT"/>
            </a:endParaRPr>
          </a:p>
        </p:txBody>
      </p:sp>
      <p:sp>
        <p:nvSpPr>
          <p:cNvPr id="16392" name="副标题 2"/>
          <p:cNvSpPr>
            <a:spLocks noGrp="1" noChangeArrowheads="1"/>
          </p:cNvSpPr>
          <p:nvPr>
            <p:ph type="subTitle" idx="1"/>
          </p:nvPr>
        </p:nvSpPr>
        <p:spPr>
          <a:xfrm>
            <a:off x="0" y="17463"/>
            <a:ext cx="9144000" cy="1997317"/>
          </a:xfrm>
          <a:solidFill>
            <a:schemeClr val="accent1"/>
          </a:solidFill>
        </p:spPr>
        <p:txBody>
          <a:bodyPr anchor="ctr"/>
          <a:lstStyle/>
          <a:p>
            <a:pPr eaLnBrk="1" hangingPunct="1"/>
            <a:r>
              <a:rPr lang="zh-CN" altLang="en-US" sz="3600" dirty="0">
                <a:solidFill>
                  <a:schemeClr val="bg1"/>
                </a:solidFill>
                <a:latin typeface="Times New Roman" pitchFamily="18" charset="0"/>
                <a:ea typeface="华文中宋" pitchFamily="2" charset="-122"/>
                <a:sym typeface="Times New Roman" pitchFamily="18" charset="0"/>
              </a:rPr>
              <a:t>数据结构与算法</a:t>
            </a:r>
          </a:p>
        </p:txBody>
      </p:sp>
      <p:sp>
        <p:nvSpPr>
          <p:cNvPr id="16393" name="Rectangle 4"/>
          <p:cNvSpPr>
            <a:spLocks noChangeArrowheads="1"/>
          </p:cNvSpPr>
          <p:nvPr/>
        </p:nvSpPr>
        <p:spPr bwMode="auto">
          <a:xfrm>
            <a:off x="323850" y="301625"/>
            <a:ext cx="8339138" cy="1476375"/>
          </a:xfrm>
          <a:prstGeom prst="rect">
            <a:avLst/>
          </a:prstGeom>
          <a:noFill/>
          <a:ln w="9525">
            <a:noFill/>
            <a:miter lim="800000"/>
            <a:headEnd/>
            <a:tailEnd/>
          </a:ln>
        </p:spPr>
        <p:txBody>
          <a:bodyPr anchor="ctr"/>
          <a:lstStyle/>
          <a:p>
            <a:pPr algn="ctr">
              <a:buFont typeface="Arial" charset="0"/>
              <a:buNone/>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4" name="文本框 1"/>
          <p:cNvSpPr>
            <a:spLocks noChangeArrowheads="1"/>
          </p:cNvSpPr>
          <p:nvPr/>
        </p:nvSpPr>
        <p:spPr bwMode="auto">
          <a:xfrm>
            <a:off x="647700" y="2742982"/>
            <a:ext cx="8015288" cy="1263650"/>
          </a:xfrm>
          <a:prstGeom prst="rect">
            <a:avLst/>
          </a:prstGeom>
          <a:noFill/>
          <a:ln w="9525">
            <a:noFill/>
            <a:miter lim="800000"/>
            <a:headEnd/>
            <a:tailEnd/>
          </a:ln>
        </p:spPr>
        <p:txBody>
          <a:bodyPr lIns="0" tIns="0" rIns="0" bIns="0" anchor="ctr"/>
          <a:lstStyle/>
          <a:p>
            <a:pPr algn="ctr" eaLnBrk="1" hangingPunct="1">
              <a:buFont typeface="Arial" charset="0"/>
              <a:buNone/>
            </a:pPr>
            <a:r>
              <a:rPr lang="zh-CN" altLang="en-US" sz="4400" b="1" dirty="0">
                <a:solidFill>
                  <a:srgbClr val="555555"/>
                </a:solidFill>
                <a:latin typeface="微软雅黑" pitchFamily="34" charset="-122"/>
                <a:ea typeface="微软雅黑" pitchFamily="34" charset="-122"/>
                <a:sym typeface="华文仿宋" pitchFamily="2" charset="-122"/>
              </a:rPr>
              <a:t>第</a:t>
            </a:r>
            <a:r>
              <a:rPr lang="en-US" altLang="zh-CN" sz="4400" b="1" dirty="0">
                <a:solidFill>
                  <a:srgbClr val="555555"/>
                </a:solidFill>
                <a:latin typeface="微软雅黑" pitchFamily="34" charset="-122"/>
                <a:ea typeface="微软雅黑" pitchFamily="34" charset="-122"/>
                <a:sym typeface="华文仿宋" pitchFamily="2" charset="-122"/>
              </a:rPr>
              <a:t>8</a:t>
            </a:r>
            <a:r>
              <a:rPr lang="zh-CN" altLang="en-US" sz="4400" b="1" dirty="0">
                <a:solidFill>
                  <a:srgbClr val="555555"/>
                </a:solidFill>
                <a:latin typeface="微软雅黑" pitchFamily="34" charset="-122"/>
                <a:ea typeface="微软雅黑" pitchFamily="34" charset="-122"/>
                <a:sym typeface="华文仿宋" pitchFamily="2" charset="-122"/>
              </a:rPr>
              <a:t>章   排 序</a:t>
            </a:r>
          </a:p>
        </p:txBody>
      </p:sp>
      <p:sp>
        <p:nvSpPr>
          <p:cNvPr id="16395" name="Subtitle 8"/>
          <p:cNvSpPr>
            <a:spLocks noChangeArrowheads="1"/>
          </p:cNvSpPr>
          <p:nvPr/>
        </p:nvSpPr>
        <p:spPr bwMode="auto">
          <a:xfrm>
            <a:off x="3067050" y="6049963"/>
            <a:ext cx="2962275" cy="685800"/>
          </a:xfrm>
          <a:prstGeom prst="rect">
            <a:avLst/>
          </a:prstGeom>
          <a:noFill/>
          <a:ln w="9525">
            <a:noFill/>
            <a:miter lim="800000"/>
            <a:headEnd/>
            <a:tailEnd/>
          </a:ln>
        </p:spPr>
        <p:txBody>
          <a:bodyPr anchor="ctr"/>
          <a:lstStyle/>
          <a:p>
            <a:pPr algn="ctr" eaLnBrk="1" hangingPunct="1">
              <a:spcBef>
                <a:spcPts val="700"/>
              </a:spcBef>
              <a:buClr>
                <a:srgbClr val="DD8047"/>
              </a:buClr>
              <a:buSzPct val="60000"/>
              <a:buFont typeface="Wingdings" pitchFamily="2" charset="2"/>
              <a:buNone/>
            </a:pPr>
            <a:endParaRPr lang="zh-CN" altLang="en-US" sz="2000">
              <a:solidFill>
                <a:srgbClr val="F9F9F9"/>
              </a:solidFill>
              <a:latin typeface="Tw Cen MT"/>
              <a:sym typeface="Tw Cen MT"/>
            </a:endParaRPr>
          </a:p>
        </p:txBody>
      </p:sp>
      <p:sp>
        <p:nvSpPr>
          <p:cNvPr id="16396" name="Text Box 9"/>
          <p:cNvSpPr>
            <a:spLocks noChangeArrowheads="1"/>
          </p:cNvSpPr>
          <p:nvPr/>
        </p:nvSpPr>
        <p:spPr bwMode="auto">
          <a:xfrm>
            <a:off x="2692400" y="4461083"/>
            <a:ext cx="3622675" cy="830997"/>
          </a:xfrm>
          <a:prstGeom prst="rect">
            <a:avLst/>
          </a:prstGeom>
          <a:noFill/>
          <a:ln w="9525">
            <a:noFill/>
            <a:miter lim="800000"/>
            <a:headEnd/>
            <a:tailEnd/>
          </a:ln>
        </p:spPr>
        <p:txBody>
          <a:bodyPr>
            <a:spAutoFit/>
          </a:bodyPr>
          <a:lstStyle/>
          <a:p>
            <a:pPr algn="ctr" eaLnBrk="1" hangingPunct="1">
              <a:buFont typeface="Arial" charset="0"/>
              <a:buNone/>
            </a:pPr>
            <a:r>
              <a:rPr lang="zh-CN" altLang="en-US" sz="4800" dirty="0">
                <a:solidFill>
                  <a:srgbClr val="555555"/>
                </a:solidFill>
                <a:latin typeface="华文新魏" pitchFamily="2" charset="-122"/>
                <a:ea typeface="华文新魏" pitchFamily="2" charset="-122"/>
                <a:sym typeface="华文新魏" pitchFamily="2" charset="-122"/>
              </a:rPr>
              <a:t>张敬伟</a:t>
            </a:r>
          </a:p>
        </p:txBody>
      </p:sp>
      <p:sp>
        <p:nvSpPr>
          <p:cNvPr id="16397" name="Subtitle 8"/>
          <p:cNvSpPr>
            <a:spLocks noChangeArrowheads="1"/>
          </p:cNvSpPr>
          <p:nvPr/>
        </p:nvSpPr>
        <p:spPr bwMode="auto">
          <a:xfrm>
            <a:off x="0" y="6061075"/>
            <a:ext cx="2994025" cy="685800"/>
          </a:xfrm>
          <a:prstGeom prst="rect">
            <a:avLst/>
          </a:prstGeom>
          <a:noFill/>
          <a:ln w="9525">
            <a:noFill/>
            <a:miter lim="800000"/>
            <a:headEnd/>
            <a:tailEnd/>
          </a:ln>
        </p:spPr>
        <p:txBody>
          <a:bodyPr anchor="ctr"/>
          <a:lstStyle/>
          <a:p>
            <a:pPr algn="ctr" eaLnBrk="1" hangingPunct="1">
              <a:spcBef>
                <a:spcPts val="700"/>
              </a:spcBef>
              <a:buClr>
                <a:srgbClr val="DD8047"/>
              </a:buClr>
              <a:buSzPct val="60000"/>
            </a:pPr>
            <a:r>
              <a:rPr lang="zh-CN" altLang="en-US" sz="2000" dirty="0">
                <a:solidFill>
                  <a:srgbClr val="FFFFFF"/>
                </a:solidFill>
                <a:latin typeface="Tw Cen MT"/>
                <a:sym typeface="Tw Cen MT"/>
              </a:rPr>
              <a:t>桂林电子科技</a:t>
            </a:r>
            <a:r>
              <a:rPr lang="zh-CN" altLang="en-US" sz="2000" dirty="0">
                <a:solidFill>
                  <a:srgbClr val="F9F9F9"/>
                </a:solidFill>
                <a:latin typeface="Tw Cen MT"/>
                <a:sym typeface="Tw Cen MT"/>
              </a:rPr>
              <a:t>大学</a:t>
            </a:r>
            <a:endParaRPr lang="zh-CN" altLang="zh-CN" sz="2000" dirty="0">
              <a:solidFill>
                <a:srgbClr val="FFFFFF"/>
              </a:solidFill>
              <a:latin typeface="Tw Cen MT"/>
              <a:sym typeface="Tw Cen MT"/>
            </a:endParaRPr>
          </a:p>
        </p:txBody>
      </p:sp>
    </p:spTree>
    <p:extLst>
      <p:ext uri="{BB962C8B-B14F-4D97-AF65-F5344CB8AC3E}">
        <p14:creationId xmlns:p14="http://schemas.microsoft.com/office/powerpoint/2010/main" val="2998912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插入排序</a:t>
            </a:r>
          </a:p>
        </p:txBody>
      </p:sp>
      <p:sp>
        <p:nvSpPr>
          <p:cNvPr id="3" name="内容占位符 2"/>
          <p:cNvSpPr>
            <a:spLocks noGrp="1"/>
          </p:cNvSpPr>
          <p:nvPr>
            <p:ph idx="1"/>
          </p:nvPr>
        </p:nvSpPr>
        <p:spPr>
          <a:xfrm>
            <a:off x="612775" y="1341438"/>
            <a:ext cx="8153400" cy="679091"/>
          </a:xfrm>
        </p:spPr>
        <p:txBody>
          <a:bodyPr/>
          <a:lstStyle/>
          <a:p>
            <a:r>
              <a:rPr lang="zh-CN" altLang="en-US" dirty="0"/>
              <a:t>直接插入排序</a:t>
            </a:r>
          </a:p>
        </p:txBody>
      </p:sp>
      <p:sp>
        <p:nvSpPr>
          <p:cNvPr id="4" name="内容占位符 2">
            <a:extLst>
              <a:ext uri="{FF2B5EF4-FFF2-40B4-BE49-F238E27FC236}">
                <a16:creationId xmlns:a16="http://schemas.microsoft.com/office/drawing/2014/main" id="{970634C6-8525-3B13-7576-0C265454003A}"/>
              </a:ext>
            </a:extLst>
          </p:cNvPr>
          <p:cNvSpPr txBox="1">
            <a:spLocks/>
          </p:cNvSpPr>
          <p:nvPr/>
        </p:nvSpPr>
        <p:spPr bwMode="auto">
          <a:xfrm>
            <a:off x="612775" y="1937785"/>
            <a:ext cx="8153400" cy="67909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已经有序的：</a:t>
            </a:r>
            <a:r>
              <a:rPr lang="en-US" altLang="zh-CN" dirty="0"/>
              <a:t>5   6  8  15  28    </a:t>
            </a:r>
            <a:endParaRPr lang="zh-CN" altLang="en-US" dirty="0"/>
          </a:p>
        </p:txBody>
      </p:sp>
      <p:sp>
        <p:nvSpPr>
          <p:cNvPr id="5" name="内容占位符 2">
            <a:extLst>
              <a:ext uri="{FF2B5EF4-FFF2-40B4-BE49-F238E27FC236}">
                <a16:creationId xmlns:a16="http://schemas.microsoft.com/office/drawing/2014/main" id="{E42893FB-0A8B-7F2F-B459-A98CDD94D3A7}"/>
              </a:ext>
            </a:extLst>
          </p:cNvPr>
          <p:cNvSpPr txBox="1">
            <a:spLocks/>
          </p:cNvSpPr>
          <p:nvPr/>
        </p:nvSpPr>
        <p:spPr bwMode="auto">
          <a:xfrm>
            <a:off x="612775" y="2749909"/>
            <a:ext cx="8153400" cy="67909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待排序的：</a:t>
            </a:r>
            <a:r>
              <a:rPr lang="en-US" altLang="zh-CN" dirty="0"/>
              <a:t>24  15 13 46 37  19</a:t>
            </a:r>
            <a:endParaRPr lang="zh-CN" altLang="en-US" dirty="0"/>
          </a:p>
        </p:txBody>
      </p:sp>
    </p:spTree>
    <p:extLst>
      <p:ext uri="{BB962C8B-B14F-4D97-AF65-F5344CB8AC3E}">
        <p14:creationId xmlns:p14="http://schemas.microsoft.com/office/powerpoint/2010/main" val="126555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分配排序</a:t>
            </a:r>
          </a:p>
        </p:txBody>
      </p:sp>
      <p:sp>
        <p:nvSpPr>
          <p:cNvPr id="3" name="内容占位符 2"/>
          <p:cNvSpPr>
            <a:spLocks noGrp="1"/>
          </p:cNvSpPr>
          <p:nvPr>
            <p:ph idx="1"/>
          </p:nvPr>
        </p:nvSpPr>
        <p:spPr>
          <a:xfrm>
            <a:off x="96982" y="1341438"/>
            <a:ext cx="9047017" cy="4784725"/>
          </a:xfrm>
        </p:spPr>
        <p:txBody>
          <a:bodyPr/>
          <a:lstStyle/>
          <a:p>
            <a:r>
              <a:rPr lang="zh-CN" altLang="en-US" dirty="0"/>
              <a:t>低位优先法</a:t>
            </a:r>
            <a:endParaRPr lang="en-US" altLang="zh-CN" dirty="0"/>
          </a:p>
          <a:p>
            <a:pPr lvl="1"/>
            <a:r>
              <a:rPr lang="zh-CN" altLang="en-US" dirty="0"/>
              <a:t>即从最低位排序码</a:t>
            </a:r>
            <a:r>
              <a:rPr lang="en-US" altLang="zh-CN" dirty="0"/>
              <a:t>k</a:t>
            </a:r>
            <a:r>
              <a:rPr lang="en-US" altLang="zh-CN" baseline="-25000" dirty="0"/>
              <a:t>d-1</a:t>
            </a:r>
            <a:r>
              <a:rPr lang="zh-CN" altLang="en-US" dirty="0"/>
              <a:t>开始排序；</a:t>
            </a:r>
          </a:p>
          <a:p>
            <a:pPr lvl="1"/>
            <a:r>
              <a:rPr lang="zh-CN" altLang="en-US" dirty="0"/>
              <a:t>低位优先排序不划分子文件，对每位排序码</a:t>
            </a:r>
            <a:r>
              <a:rPr lang="en-US" altLang="zh-CN" dirty="0" err="1"/>
              <a:t>k</a:t>
            </a:r>
            <a:r>
              <a:rPr lang="en-US" altLang="zh-CN" baseline="-25000" dirty="0" err="1"/>
              <a:t>i</a:t>
            </a:r>
            <a:r>
              <a:rPr lang="zh-CN" altLang="en-US" dirty="0"/>
              <a:t>工作时都以整个文件作为排序对象，通过若干次“分配”和“收集”实现；</a:t>
            </a:r>
          </a:p>
          <a:p>
            <a:pPr lvl="1"/>
            <a:r>
              <a:rPr lang="zh-CN" altLang="en-US" dirty="0"/>
              <a:t>例如扑克牌排序</a:t>
            </a:r>
            <a:r>
              <a:rPr lang="zh-CN" altLang="en-US" b="1" dirty="0"/>
              <a:t>（</a:t>
            </a:r>
            <a:r>
              <a:rPr lang="zh-CN" altLang="en-US" dirty="0"/>
              <a:t>花色和点数</a:t>
            </a:r>
            <a:r>
              <a:rPr lang="zh-CN" altLang="en-US" b="1" dirty="0"/>
              <a:t>）：</a:t>
            </a:r>
            <a:r>
              <a:rPr lang="zh-CN" altLang="en-US" dirty="0"/>
              <a:t>先按点数分</a:t>
            </a:r>
            <a:r>
              <a:rPr lang="en-US" altLang="zh-CN" b="1" dirty="0"/>
              <a:t>13</a:t>
            </a:r>
            <a:r>
              <a:rPr lang="zh-CN" altLang="en-US" dirty="0"/>
              <a:t>组</a:t>
            </a:r>
            <a:r>
              <a:rPr lang="zh-CN" altLang="en-US" b="1" dirty="0"/>
              <a:t>，</a:t>
            </a:r>
            <a:r>
              <a:rPr lang="zh-CN" altLang="en-US" dirty="0"/>
              <a:t>收集到一起，后按花色分</a:t>
            </a:r>
            <a:r>
              <a:rPr lang="en-US" altLang="zh-CN" b="1" dirty="0"/>
              <a:t>4</a:t>
            </a:r>
            <a:r>
              <a:rPr lang="zh-CN" altLang="en-US" dirty="0"/>
              <a:t>组</a:t>
            </a:r>
            <a:r>
              <a:rPr lang="en-US" altLang="zh-CN" b="1" dirty="0"/>
              <a:t>, </a:t>
            </a:r>
            <a:r>
              <a:rPr lang="zh-CN" altLang="en-US" dirty="0"/>
              <a:t>再收集到一起。</a:t>
            </a:r>
          </a:p>
          <a:p>
            <a:endParaRPr lang="zh-CN" altLang="en-US" dirty="0"/>
          </a:p>
          <a:p>
            <a:r>
              <a:rPr lang="zh-CN" altLang="en-US" dirty="0"/>
              <a:t>低位优先法的实现比高位优先法简单，但要求针对各关键码的排序必须用稳定的排序方法</a:t>
            </a:r>
          </a:p>
        </p:txBody>
      </p:sp>
    </p:spTree>
    <p:extLst>
      <p:ext uri="{BB962C8B-B14F-4D97-AF65-F5344CB8AC3E}">
        <p14:creationId xmlns:p14="http://schemas.microsoft.com/office/powerpoint/2010/main" val="42765175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分配排序：基数排序</a:t>
            </a:r>
          </a:p>
        </p:txBody>
      </p:sp>
      <p:sp>
        <p:nvSpPr>
          <p:cNvPr id="3" name="内容占位符 2"/>
          <p:cNvSpPr>
            <a:spLocks noGrp="1"/>
          </p:cNvSpPr>
          <p:nvPr>
            <p:ph idx="1"/>
          </p:nvPr>
        </p:nvSpPr>
        <p:spPr>
          <a:xfrm>
            <a:off x="452354" y="1341438"/>
            <a:ext cx="8691646" cy="4784725"/>
          </a:xfrm>
        </p:spPr>
        <p:txBody>
          <a:bodyPr/>
          <a:lstStyle/>
          <a:p>
            <a:r>
              <a:rPr lang="zh-CN" altLang="en-US" sz="2400" dirty="0"/>
              <a:t>把排序码看成</a:t>
            </a:r>
            <a:r>
              <a:rPr lang="en-US" altLang="zh-CN" sz="2400" dirty="0"/>
              <a:t>d </a:t>
            </a:r>
            <a:r>
              <a:rPr lang="zh-CN" altLang="en-US" sz="2400" dirty="0"/>
              <a:t>元组：</a:t>
            </a:r>
            <a:r>
              <a:rPr lang="en-US" altLang="zh-CN" sz="2400" dirty="0"/>
              <a:t>K</a:t>
            </a:r>
            <a:r>
              <a:rPr lang="en-US" altLang="zh-CN" sz="2400" baseline="-25000" dirty="0"/>
              <a:t>i</a:t>
            </a:r>
            <a:r>
              <a:rPr lang="en-US" altLang="zh-CN" sz="2400" dirty="0"/>
              <a:t> = (K</a:t>
            </a:r>
            <a:r>
              <a:rPr lang="en-US" altLang="zh-CN" sz="2400" baseline="-25000" dirty="0"/>
              <a:t>i0</a:t>
            </a:r>
            <a:r>
              <a:rPr lang="en-US" altLang="zh-CN" sz="2400" dirty="0"/>
              <a:t>, K</a:t>
            </a:r>
            <a:r>
              <a:rPr lang="en-US" altLang="zh-CN" sz="2400" baseline="-25000" dirty="0"/>
              <a:t>i1</a:t>
            </a:r>
            <a:r>
              <a:rPr lang="en-US" altLang="zh-CN" sz="2400" dirty="0"/>
              <a:t>,…, K</a:t>
            </a:r>
            <a:r>
              <a:rPr lang="en-US" altLang="zh-CN" sz="2400" baseline="-25000" dirty="0"/>
              <a:t>i(d-1)</a:t>
            </a:r>
            <a:r>
              <a:rPr lang="en-US" altLang="zh-CN" sz="2400" dirty="0"/>
              <a:t>)</a:t>
            </a:r>
            <a:r>
              <a:rPr lang="zh-CN" altLang="en-US" sz="2400" dirty="0"/>
              <a:t>，其中每个</a:t>
            </a:r>
            <a:r>
              <a:rPr lang="en-US" altLang="zh-CN" sz="2400" b="1" dirty="0" err="1"/>
              <a:t>K</a:t>
            </a:r>
            <a:r>
              <a:rPr lang="en-US" altLang="zh-CN" sz="2400" b="1" baseline="-25000" dirty="0" err="1"/>
              <a:t>ij</a:t>
            </a:r>
            <a:r>
              <a:rPr lang="zh-CN" altLang="en-US" sz="2400" dirty="0"/>
              <a:t>都是集合</a:t>
            </a:r>
            <a:r>
              <a:rPr lang="en-US" altLang="zh-CN" sz="2400" dirty="0"/>
              <a:t>{ C</a:t>
            </a:r>
            <a:r>
              <a:rPr lang="en-US" altLang="zh-CN" sz="2400" baseline="-25000" dirty="0"/>
              <a:t>0</a:t>
            </a:r>
            <a:r>
              <a:rPr lang="en-US" altLang="zh-CN" sz="2400" dirty="0"/>
              <a:t>, C</a:t>
            </a:r>
            <a:r>
              <a:rPr lang="en-US" altLang="zh-CN" sz="2400" baseline="-25000" dirty="0"/>
              <a:t>1</a:t>
            </a:r>
            <a:r>
              <a:rPr lang="en-US" altLang="zh-CN" sz="2400" dirty="0"/>
              <a:t>,…, C</a:t>
            </a:r>
            <a:r>
              <a:rPr lang="en-US" altLang="zh-CN" sz="2400" baseline="-25000" dirty="0"/>
              <a:t>r-1</a:t>
            </a:r>
            <a:r>
              <a:rPr lang="en-US" altLang="zh-CN" sz="2400" dirty="0"/>
              <a:t>} </a:t>
            </a:r>
            <a:r>
              <a:rPr lang="zh-CN" altLang="en-US" sz="2400" dirty="0"/>
              <a:t>中的元素，这些元素满足：</a:t>
            </a:r>
            <a:r>
              <a:rPr lang="en-US" altLang="zh-CN" sz="2400" dirty="0"/>
              <a:t>C</a:t>
            </a:r>
            <a:r>
              <a:rPr lang="en-US" altLang="zh-CN" sz="2400" baseline="-25000" dirty="0"/>
              <a:t>0</a:t>
            </a:r>
            <a:r>
              <a:rPr lang="en-US" altLang="zh-CN" sz="2400" dirty="0"/>
              <a:t>&lt;C</a:t>
            </a:r>
            <a:r>
              <a:rPr lang="en-US" altLang="zh-CN" sz="2400" baseline="-25000" dirty="0"/>
              <a:t>1</a:t>
            </a:r>
            <a:r>
              <a:rPr lang="en-US" altLang="zh-CN" sz="2400" dirty="0"/>
              <a:t>&lt;…&lt;C</a:t>
            </a:r>
            <a:r>
              <a:rPr lang="en-US" altLang="zh-CN" sz="2400" baseline="-25000" dirty="0"/>
              <a:t>r-1</a:t>
            </a:r>
            <a:r>
              <a:rPr lang="zh-CN" altLang="en-US" sz="2400" dirty="0"/>
              <a:t>，</a:t>
            </a:r>
            <a:r>
              <a:rPr lang="en-US" altLang="zh-CN" sz="2400" dirty="0"/>
              <a:t>r </a:t>
            </a:r>
            <a:r>
              <a:rPr lang="zh-CN" altLang="en-US" sz="2400" dirty="0"/>
              <a:t>称为排序码的基数</a:t>
            </a:r>
          </a:p>
          <a:p>
            <a:r>
              <a:rPr lang="zh-CN" altLang="en-US" sz="2400" dirty="0"/>
              <a:t>排序过程：</a:t>
            </a:r>
          </a:p>
          <a:p>
            <a:pPr lvl="1"/>
            <a:r>
              <a:rPr lang="zh-CN" altLang="en-US" sz="2000" dirty="0"/>
              <a:t>首先按</a:t>
            </a:r>
            <a:r>
              <a:rPr lang="en-US" altLang="zh-CN" sz="2000" dirty="0"/>
              <a:t>K</a:t>
            </a:r>
            <a:r>
              <a:rPr lang="en-US" altLang="zh-CN" sz="2000" baseline="-25000" dirty="0"/>
              <a:t>i(d-1)</a:t>
            </a:r>
            <a:r>
              <a:rPr lang="zh-CN" altLang="en-US" sz="2000" dirty="0"/>
              <a:t>把记录从小到大分配到</a:t>
            </a:r>
            <a:r>
              <a:rPr lang="en-US" altLang="zh-CN" sz="2000" dirty="0"/>
              <a:t>r </a:t>
            </a:r>
            <a:r>
              <a:rPr lang="zh-CN" altLang="en-US" sz="2000" dirty="0"/>
              <a:t>个组里</a:t>
            </a:r>
            <a:r>
              <a:rPr lang="en-US" altLang="zh-CN" sz="2000" dirty="0"/>
              <a:t>, </a:t>
            </a:r>
            <a:r>
              <a:rPr lang="zh-CN" altLang="en-US" sz="2000" dirty="0"/>
              <a:t>然后依次收集；</a:t>
            </a:r>
          </a:p>
          <a:p>
            <a:pPr lvl="1"/>
            <a:r>
              <a:rPr lang="zh-CN" altLang="en-US" sz="2000" dirty="0"/>
              <a:t>再按</a:t>
            </a:r>
            <a:r>
              <a:rPr lang="en-US" altLang="zh-CN" sz="2000" dirty="0"/>
              <a:t>K</a:t>
            </a:r>
            <a:r>
              <a:rPr lang="en-US" altLang="zh-CN" sz="2000" baseline="-25000" dirty="0"/>
              <a:t>i(d-2)</a:t>
            </a:r>
            <a:r>
              <a:rPr lang="en-US" altLang="zh-CN" sz="2000" dirty="0"/>
              <a:t> </a:t>
            </a:r>
            <a:r>
              <a:rPr lang="zh-CN" altLang="en-US" sz="2000" dirty="0"/>
              <a:t>把记录分配到</a:t>
            </a:r>
            <a:r>
              <a:rPr lang="en-US" altLang="zh-CN" sz="2000" dirty="0"/>
              <a:t>r </a:t>
            </a:r>
            <a:r>
              <a:rPr lang="zh-CN" altLang="en-US" sz="2000" dirty="0"/>
              <a:t>个组里，</a:t>
            </a:r>
            <a:r>
              <a:rPr lang="en-US" altLang="zh-CN" sz="2000" dirty="0"/>
              <a:t>……</a:t>
            </a:r>
            <a:endParaRPr lang="zh-CN" altLang="en-US" sz="2000" dirty="0"/>
          </a:p>
          <a:p>
            <a:pPr lvl="1"/>
            <a:r>
              <a:rPr lang="zh-CN" altLang="en-US" sz="2000" dirty="0"/>
              <a:t>如此反复</a:t>
            </a:r>
            <a:r>
              <a:rPr lang="en-US" altLang="zh-CN" sz="2000" dirty="0"/>
              <a:t>d </a:t>
            </a:r>
            <a:r>
              <a:rPr lang="zh-CN" altLang="en-US" sz="2000" dirty="0"/>
              <a:t>遍</a:t>
            </a:r>
            <a:r>
              <a:rPr lang="en-US" altLang="zh-CN" sz="2000" dirty="0"/>
              <a:t>, </a:t>
            </a:r>
            <a:r>
              <a:rPr lang="zh-CN" altLang="en-US" sz="2000" dirty="0"/>
              <a:t>直到完成对</a:t>
            </a:r>
            <a:r>
              <a:rPr lang="en-US" altLang="zh-CN" sz="2000" dirty="0"/>
              <a:t>K</a:t>
            </a:r>
            <a:r>
              <a:rPr lang="en-US" altLang="zh-CN" sz="2000" baseline="-25000" dirty="0"/>
              <a:t>i0</a:t>
            </a:r>
            <a:r>
              <a:rPr lang="en-US" altLang="zh-CN" sz="2000" dirty="0"/>
              <a:t> </a:t>
            </a:r>
            <a:r>
              <a:rPr lang="zh-CN" altLang="en-US" sz="2000" dirty="0"/>
              <a:t>的分配、收集</a:t>
            </a:r>
            <a:r>
              <a:rPr lang="en-US" altLang="zh-CN" sz="2000" dirty="0"/>
              <a:t>, </a:t>
            </a:r>
            <a:r>
              <a:rPr lang="zh-CN" altLang="en-US" sz="2000" dirty="0"/>
              <a:t>便得到完全排好序的序列</a:t>
            </a:r>
          </a:p>
          <a:p>
            <a:endParaRPr lang="en-US" altLang="zh-CN" dirty="0"/>
          </a:p>
        </p:txBody>
      </p:sp>
    </p:spTree>
    <p:extLst>
      <p:ext uri="{BB962C8B-B14F-4D97-AF65-F5344CB8AC3E}">
        <p14:creationId xmlns:p14="http://schemas.microsoft.com/office/powerpoint/2010/main" val="25512323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分配排序：基数排序示例</a:t>
            </a:r>
          </a:p>
        </p:txBody>
      </p:sp>
      <p:sp>
        <p:nvSpPr>
          <p:cNvPr id="4" name="矩形 3"/>
          <p:cNvSpPr/>
          <p:nvPr/>
        </p:nvSpPr>
        <p:spPr>
          <a:xfrm>
            <a:off x="844345" y="1334148"/>
            <a:ext cx="7683909" cy="861774"/>
          </a:xfrm>
          <a:prstGeom prst="rect">
            <a:avLst/>
          </a:prstGeom>
          <a:solidFill>
            <a:srgbClr val="E1E3A1"/>
          </a:solidFill>
        </p:spPr>
        <p:txBody>
          <a:bodyPr wrap="square">
            <a:spAutoFit/>
          </a:bodyPr>
          <a:lstStyle/>
          <a:p>
            <a:pPr>
              <a:lnSpc>
                <a:spcPts val="3000"/>
              </a:lnSpc>
            </a:pPr>
            <a:r>
              <a:rPr lang="zh-CN" altLang="en-US" dirty="0">
                <a:latin typeface="华文中宋" panose="02010600040101010101" pitchFamily="2" charset="-122"/>
                <a:ea typeface="华文中宋" panose="02010600040101010101" pitchFamily="2" charset="-122"/>
              </a:rPr>
              <a:t>排序码集合（</a:t>
            </a:r>
            <a:r>
              <a:rPr lang="en-US" altLang="zh-CN" dirty="0">
                <a:latin typeface="华文中宋" panose="02010600040101010101" pitchFamily="2" charset="-122"/>
                <a:ea typeface="华文中宋" panose="02010600040101010101" pitchFamily="2" charset="-122"/>
              </a:rPr>
              <a:t>3</a:t>
            </a:r>
            <a:r>
              <a:rPr lang="zh-CN" altLang="en-US" dirty="0">
                <a:latin typeface="华文中宋" panose="02010600040101010101" pitchFamily="2" charset="-122"/>
                <a:ea typeface="华文中宋" panose="02010600040101010101" pitchFamily="2" charset="-122"/>
              </a:rPr>
              <a:t>位</a:t>
            </a:r>
            <a:r>
              <a:rPr lang="en-US" altLang="zh-CN" dirty="0">
                <a:latin typeface="华文中宋" panose="02010600040101010101" pitchFamily="2" charset="-122"/>
                <a:ea typeface="华文中宋" panose="02010600040101010101" pitchFamily="2" charset="-122"/>
              </a:rPr>
              <a:t>4</a:t>
            </a:r>
            <a:r>
              <a:rPr lang="zh-CN" altLang="en-US" dirty="0">
                <a:latin typeface="华文中宋" panose="02010600040101010101" pitchFamily="2" charset="-122"/>
                <a:ea typeface="华文中宋" panose="02010600040101010101" pitchFamily="2" charset="-122"/>
              </a:rPr>
              <a:t>进制数）</a:t>
            </a:r>
          </a:p>
          <a:p>
            <a:pPr>
              <a:lnSpc>
                <a:spcPts val="3000"/>
              </a:lnSpc>
            </a:pPr>
            <a:r>
              <a:rPr lang="en-US" altLang="zh-CN" dirty="0">
                <a:latin typeface="华文中宋" panose="02010600040101010101" pitchFamily="2" charset="-122"/>
                <a:ea typeface="华文中宋" panose="02010600040101010101" pitchFamily="2" charset="-122"/>
              </a:rPr>
              <a:t>301, 212, 031, 320, 122, 203, 113, 020, 333, 001, 100, 311</a:t>
            </a:r>
          </a:p>
        </p:txBody>
      </p:sp>
      <p:sp>
        <p:nvSpPr>
          <p:cNvPr id="5" name="矩形 4"/>
          <p:cNvSpPr/>
          <p:nvPr/>
        </p:nvSpPr>
        <p:spPr>
          <a:xfrm>
            <a:off x="525410" y="2359803"/>
            <a:ext cx="8321777" cy="1246495"/>
          </a:xfrm>
          <a:prstGeom prst="rect">
            <a:avLst/>
          </a:prstGeom>
          <a:solidFill>
            <a:srgbClr val="BEDEE4"/>
          </a:solidFill>
        </p:spPr>
        <p:txBody>
          <a:bodyPr wrap="square">
            <a:spAutoFit/>
          </a:bodyPr>
          <a:lstStyle/>
          <a:p>
            <a:pPr>
              <a:lnSpc>
                <a:spcPts val="3000"/>
              </a:lnSpc>
            </a:pPr>
            <a:r>
              <a:rPr lang="zh-CN" altLang="en-US" dirty="0">
                <a:latin typeface="华文中宋" panose="02010600040101010101" pitchFamily="2" charset="-122"/>
                <a:ea typeface="华文中宋" panose="02010600040101010101" pitchFamily="2" charset="-122"/>
              </a:rPr>
              <a:t>按最低位排序</a:t>
            </a:r>
            <a:endParaRPr lang="en-US" altLang="zh-CN" dirty="0">
              <a:latin typeface="华文中宋" panose="02010600040101010101" pitchFamily="2" charset="-122"/>
              <a:ea typeface="华文中宋" panose="02010600040101010101" pitchFamily="2" charset="-122"/>
            </a:endParaRPr>
          </a:p>
          <a:p>
            <a:pPr>
              <a:lnSpc>
                <a:spcPts val="3000"/>
              </a:lnSpc>
            </a:pPr>
            <a:r>
              <a:rPr lang="zh-CN" altLang="en-US" dirty="0">
                <a:latin typeface="华文中宋" panose="02010600040101010101" pitchFamily="2" charset="-122"/>
                <a:ea typeface="华文中宋" panose="02010600040101010101" pitchFamily="2" charset="-122"/>
              </a:rPr>
              <a:t>分配：</a:t>
            </a:r>
            <a:r>
              <a:rPr lang="en-US" altLang="zh-CN" dirty="0">
                <a:solidFill>
                  <a:srgbClr val="FF0000"/>
                </a:solidFill>
                <a:latin typeface="华文中宋" panose="02010600040101010101" pitchFamily="2" charset="-122"/>
                <a:ea typeface="华文中宋" panose="02010600040101010101" pitchFamily="2" charset="-122"/>
              </a:rPr>
              <a:t>320, 020, 100 </a:t>
            </a:r>
            <a:r>
              <a:rPr lang="en-US" altLang="zh-CN" dirty="0">
                <a:latin typeface="华文中宋" panose="02010600040101010101" pitchFamily="2" charset="-122"/>
                <a:ea typeface="华文中宋" panose="02010600040101010101" pitchFamily="2" charset="-122"/>
              </a:rPr>
              <a:t>| </a:t>
            </a:r>
            <a:r>
              <a:rPr lang="en-US" altLang="zh-CN" dirty="0">
                <a:solidFill>
                  <a:srgbClr val="0033CC"/>
                </a:solidFill>
                <a:latin typeface="华文中宋" panose="02010600040101010101" pitchFamily="2" charset="-122"/>
                <a:ea typeface="华文中宋" panose="02010600040101010101" pitchFamily="2" charset="-122"/>
              </a:rPr>
              <a:t>301, 031, 001, 311</a:t>
            </a:r>
            <a:r>
              <a:rPr lang="en-US" altLang="zh-CN" dirty="0">
                <a:latin typeface="华文中宋" panose="02010600040101010101" pitchFamily="2" charset="-122"/>
                <a:ea typeface="华文中宋" panose="02010600040101010101" pitchFamily="2" charset="-122"/>
              </a:rPr>
              <a:t>| </a:t>
            </a:r>
            <a:r>
              <a:rPr lang="en-US" altLang="zh-CN" dirty="0">
                <a:solidFill>
                  <a:srgbClr val="E543AF"/>
                </a:solidFill>
                <a:latin typeface="华文中宋" panose="02010600040101010101" pitchFamily="2" charset="-122"/>
                <a:ea typeface="华文中宋" panose="02010600040101010101" pitchFamily="2" charset="-122"/>
              </a:rPr>
              <a:t>212, 122 </a:t>
            </a:r>
            <a:r>
              <a:rPr lang="en-US" altLang="zh-CN" dirty="0">
                <a:latin typeface="华文中宋" panose="02010600040101010101" pitchFamily="2" charset="-122"/>
                <a:ea typeface="华文中宋" panose="02010600040101010101" pitchFamily="2" charset="-122"/>
              </a:rPr>
              <a:t>| </a:t>
            </a:r>
            <a:r>
              <a:rPr lang="en-US" altLang="zh-CN" dirty="0">
                <a:solidFill>
                  <a:srgbClr val="008000"/>
                </a:solidFill>
                <a:latin typeface="华文中宋" panose="02010600040101010101" pitchFamily="2" charset="-122"/>
                <a:ea typeface="华文中宋" panose="02010600040101010101" pitchFamily="2" charset="-122"/>
              </a:rPr>
              <a:t>203, 113, 333</a:t>
            </a:r>
          </a:p>
          <a:p>
            <a:pPr>
              <a:lnSpc>
                <a:spcPts val="3000"/>
              </a:lnSpc>
            </a:pPr>
            <a:r>
              <a:rPr lang="zh-CN" altLang="en-US" dirty="0">
                <a:latin typeface="华文中宋" panose="02010600040101010101" pitchFamily="2" charset="-122"/>
                <a:ea typeface="华文中宋" panose="02010600040101010101" pitchFamily="2" charset="-122"/>
              </a:rPr>
              <a:t>收集：</a:t>
            </a:r>
            <a:r>
              <a:rPr lang="en-US" altLang="zh-CN" dirty="0">
                <a:latin typeface="华文中宋" panose="02010600040101010101" pitchFamily="2" charset="-122"/>
                <a:ea typeface="华文中宋" panose="02010600040101010101" pitchFamily="2" charset="-122"/>
              </a:rPr>
              <a:t>320, 020, 100, 301, 031, 001, 311, 212, 122, 203, 113, 333</a:t>
            </a:r>
          </a:p>
        </p:txBody>
      </p:sp>
      <p:sp>
        <p:nvSpPr>
          <p:cNvPr id="6" name="矩形 5"/>
          <p:cNvSpPr/>
          <p:nvPr/>
        </p:nvSpPr>
        <p:spPr>
          <a:xfrm>
            <a:off x="525409" y="3770179"/>
            <a:ext cx="8321777" cy="1246495"/>
          </a:xfrm>
          <a:prstGeom prst="rect">
            <a:avLst/>
          </a:prstGeom>
          <a:solidFill>
            <a:srgbClr val="BEDEE4"/>
          </a:solidFill>
        </p:spPr>
        <p:txBody>
          <a:bodyPr wrap="square">
            <a:spAutoFit/>
          </a:bodyPr>
          <a:lstStyle/>
          <a:p>
            <a:pPr>
              <a:lnSpc>
                <a:spcPts val="3000"/>
              </a:lnSpc>
            </a:pPr>
            <a:r>
              <a:rPr lang="zh-CN" altLang="en-US" dirty="0">
                <a:latin typeface="华文中宋" panose="02010600040101010101" pitchFamily="2" charset="-122"/>
                <a:ea typeface="华文中宋" panose="02010600040101010101" pitchFamily="2" charset="-122"/>
              </a:rPr>
              <a:t>按第</a:t>
            </a:r>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排序</a:t>
            </a:r>
          </a:p>
          <a:p>
            <a:pPr>
              <a:lnSpc>
                <a:spcPts val="3000"/>
              </a:lnSpc>
            </a:pPr>
            <a:r>
              <a:rPr lang="zh-CN" altLang="en-US" dirty="0">
                <a:latin typeface="华文中宋" panose="02010600040101010101" pitchFamily="2" charset="-122"/>
                <a:ea typeface="华文中宋" panose="02010600040101010101" pitchFamily="2" charset="-122"/>
              </a:rPr>
              <a:t>分配：</a:t>
            </a:r>
            <a:r>
              <a:rPr lang="en-US" altLang="zh-CN" dirty="0">
                <a:latin typeface="华文中宋" panose="02010600040101010101" pitchFamily="2" charset="-122"/>
                <a:ea typeface="华文中宋" panose="02010600040101010101" pitchFamily="2" charset="-122"/>
              </a:rPr>
              <a:t>100, 301, 001, 203 | 311, 212, 113 | 320, 020, 122 | 031, 333</a:t>
            </a:r>
          </a:p>
          <a:p>
            <a:pPr>
              <a:lnSpc>
                <a:spcPts val="3000"/>
              </a:lnSpc>
            </a:pPr>
            <a:r>
              <a:rPr lang="zh-CN" altLang="en-US" dirty="0">
                <a:latin typeface="华文中宋" panose="02010600040101010101" pitchFamily="2" charset="-122"/>
                <a:ea typeface="华文中宋" panose="02010600040101010101" pitchFamily="2" charset="-122"/>
              </a:rPr>
              <a:t>收集：</a:t>
            </a:r>
            <a:r>
              <a:rPr lang="en-US" altLang="zh-CN" dirty="0">
                <a:latin typeface="华文中宋" panose="02010600040101010101" pitchFamily="2" charset="-122"/>
                <a:ea typeface="华文中宋" panose="02010600040101010101" pitchFamily="2" charset="-122"/>
              </a:rPr>
              <a:t>100, 301, 001, 203 , 311, 212, 113 , 320, 020, 122 , 031, 333</a:t>
            </a:r>
            <a:endParaRPr lang="zh-CN" altLang="en-US" dirty="0">
              <a:latin typeface="华文中宋" panose="02010600040101010101" pitchFamily="2" charset="-122"/>
              <a:ea typeface="华文中宋" panose="02010600040101010101" pitchFamily="2" charset="-122"/>
            </a:endParaRPr>
          </a:p>
        </p:txBody>
      </p:sp>
      <p:sp>
        <p:nvSpPr>
          <p:cNvPr id="8" name="矩形 7"/>
          <p:cNvSpPr/>
          <p:nvPr/>
        </p:nvSpPr>
        <p:spPr>
          <a:xfrm>
            <a:off x="525409" y="5180555"/>
            <a:ext cx="8321778" cy="1246495"/>
          </a:xfrm>
          <a:prstGeom prst="rect">
            <a:avLst/>
          </a:prstGeom>
          <a:solidFill>
            <a:srgbClr val="BEDEE4"/>
          </a:solidFill>
        </p:spPr>
        <p:txBody>
          <a:bodyPr wrap="square">
            <a:spAutoFit/>
          </a:bodyPr>
          <a:lstStyle/>
          <a:p>
            <a:pPr>
              <a:lnSpc>
                <a:spcPts val="3000"/>
              </a:lnSpc>
            </a:pPr>
            <a:r>
              <a:rPr lang="zh-CN" altLang="en-US" dirty="0">
                <a:latin typeface="华文中宋" panose="02010600040101010101" pitchFamily="2" charset="-122"/>
                <a:ea typeface="华文中宋" panose="02010600040101010101" pitchFamily="2" charset="-122"/>
              </a:rPr>
              <a:t>按最高排序</a:t>
            </a:r>
            <a:endParaRPr lang="en-US" altLang="zh-CN" dirty="0">
              <a:latin typeface="华文中宋" panose="02010600040101010101" pitchFamily="2" charset="-122"/>
              <a:ea typeface="华文中宋" panose="02010600040101010101" pitchFamily="2" charset="-122"/>
            </a:endParaRPr>
          </a:p>
          <a:p>
            <a:pPr>
              <a:lnSpc>
                <a:spcPts val="3000"/>
              </a:lnSpc>
            </a:pPr>
            <a:r>
              <a:rPr lang="zh-CN" altLang="en-US" dirty="0">
                <a:latin typeface="华文中宋" panose="02010600040101010101" pitchFamily="2" charset="-122"/>
                <a:ea typeface="华文中宋" panose="02010600040101010101" pitchFamily="2" charset="-122"/>
              </a:rPr>
              <a:t>分配：</a:t>
            </a:r>
            <a:r>
              <a:rPr lang="en-US" altLang="zh-CN" dirty="0">
                <a:latin typeface="华文中宋" panose="02010600040101010101" pitchFamily="2" charset="-122"/>
                <a:ea typeface="华文中宋" panose="02010600040101010101" pitchFamily="2" charset="-122"/>
              </a:rPr>
              <a:t>001, 020,031| 100, 113, 122 | 203, 212 |301, 311, 320, 333</a:t>
            </a:r>
          </a:p>
          <a:p>
            <a:pPr>
              <a:lnSpc>
                <a:spcPts val="3000"/>
              </a:lnSpc>
            </a:pPr>
            <a:r>
              <a:rPr lang="zh-CN" altLang="en-US" dirty="0">
                <a:latin typeface="华文中宋" panose="02010600040101010101" pitchFamily="2" charset="-122"/>
                <a:ea typeface="华文中宋" panose="02010600040101010101" pitchFamily="2" charset="-122"/>
              </a:rPr>
              <a:t>收集：</a:t>
            </a:r>
            <a:r>
              <a:rPr lang="en-US" altLang="zh-CN" dirty="0">
                <a:latin typeface="华文中宋" panose="02010600040101010101" pitchFamily="2" charset="-122"/>
                <a:ea typeface="华文中宋" panose="02010600040101010101" pitchFamily="2" charset="-122"/>
              </a:rPr>
              <a:t>001, 020, 031, 100, 113, 122, 203, 212, 301, 311, 320, 333 </a:t>
            </a:r>
          </a:p>
        </p:txBody>
      </p:sp>
    </p:spTree>
    <p:extLst>
      <p:ext uri="{BB962C8B-B14F-4D97-AF65-F5344CB8AC3E}">
        <p14:creationId xmlns:p14="http://schemas.microsoft.com/office/powerpoint/2010/main" val="398938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分配排序：存储结构</a:t>
            </a:r>
          </a:p>
        </p:txBody>
      </p:sp>
      <p:sp>
        <p:nvSpPr>
          <p:cNvPr id="3" name="内容占位符 2"/>
          <p:cNvSpPr>
            <a:spLocks noGrp="1"/>
          </p:cNvSpPr>
          <p:nvPr>
            <p:ph idx="1"/>
          </p:nvPr>
        </p:nvSpPr>
        <p:spPr>
          <a:xfrm>
            <a:off x="612775" y="1341438"/>
            <a:ext cx="8153400" cy="2743865"/>
          </a:xfrm>
        </p:spPr>
        <p:txBody>
          <a:bodyPr/>
          <a:lstStyle/>
          <a:p>
            <a:r>
              <a:rPr lang="zh-CN" altLang="en-US" sz="2400" dirty="0"/>
              <a:t>假设</a:t>
            </a:r>
            <a:r>
              <a:rPr lang="en-US" altLang="zh-CN" sz="2400" dirty="0"/>
              <a:t>r</a:t>
            </a:r>
            <a:r>
              <a:rPr lang="zh-CN" altLang="en-US" sz="2400" dirty="0"/>
              <a:t>是排序码的基数，</a:t>
            </a:r>
            <a:r>
              <a:rPr lang="en-US" altLang="zh-CN" sz="2400" dirty="0"/>
              <a:t>d</a:t>
            </a:r>
            <a:r>
              <a:rPr lang="zh-CN" altLang="en-US" sz="2400" dirty="0"/>
              <a:t>是排序码的位数，每位的类型是</a:t>
            </a:r>
            <a:r>
              <a:rPr lang="en-US" altLang="zh-CN" sz="2400" dirty="0" err="1"/>
              <a:t>KeyType</a:t>
            </a:r>
            <a:endParaRPr lang="zh-CN" altLang="en-US" sz="2400" dirty="0"/>
          </a:p>
          <a:p>
            <a:r>
              <a:rPr lang="zh-CN" altLang="en-US" sz="2400" dirty="0"/>
              <a:t>待排序的文件采用带表头结点的链接表示，类型为</a:t>
            </a:r>
            <a:r>
              <a:rPr lang="en-US" altLang="zh-CN" sz="2400" dirty="0" err="1"/>
              <a:t>RadixList</a:t>
            </a:r>
            <a:endParaRPr lang="zh-CN" altLang="en-US" sz="2400" dirty="0"/>
          </a:p>
          <a:p>
            <a:r>
              <a:rPr lang="zh-CN" altLang="en-US" sz="2400" dirty="0"/>
              <a:t>为了便于实现记录的分配和收集，建立</a:t>
            </a:r>
            <a:r>
              <a:rPr lang="en-US" altLang="zh-CN" sz="2400" dirty="0"/>
              <a:t>r</a:t>
            </a:r>
            <a:r>
              <a:rPr lang="zh-CN" altLang="en-US" sz="2400" dirty="0"/>
              <a:t>个链接表表示的队列，每个队列的类型为</a:t>
            </a:r>
            <a:r>
              <a:rPr lang="en-US" altLang="zh-CN" sz="2400" dirty="0"/>
              <a:t>Queue</a:t>
            </a:r>
            <a:endParaRPr lang="zh-CN" altLang="en-US" sz="2400" dirty="0"/>
          </a:p>
          <a:p>
            <a:endParaRPr lang="zh-CN" altLang="en-US" sz="2400" dirty="0"/>
          </a:p>
        </p:txBody>
      </p:sp>
    </p:spTree>
    <p:extLst>
      <p:ext uri="{BB962C8B-B14F-4D97-AF65-F5344CB8AC3E}">
        <p14:creationId xmlns:p14="http://schemas.microsoft.com/office/powerpoint/2010/main" val="36655550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分配排序</a:t>
            </a:r>
          </a:p>
        </p:txBody>
      </p:sp>
      <p:sp>
        <p:nvSpPr>
          <p:cNvPr id="4" name="文本框 3"/>
          <p:cNvSpPr txBox="1"/>
          <p:nvPr/>
        </p:nvSpPr>
        <p:spPr>
          <a:xfrm>
            <a:off x="0" y="1292730"/>
            <a:ext cx="1338828" cy="477054"/>
          </a:xfrm>
          <a:prstGeom prst="rect">
            <a:avLst/>
          </a:prstGeom>
          <a:solidFill>
            <a:srgbClr val="EDCCFC"/>
          </a:solidFill>
        </p:spPr>
        <p:txBody>
          <a:bodyPr wrap="square">
            <a:spAutoFit/>
          </a:bodyPr>
          <a:lstStyle>
            <a:defPPr>
              <a:defRPr lang="zh-CN"/>
            </a:defPPr>
            <a:lvl1pPr>
              <a:lnSpc>
                <a:spcPts val="3000"/>
              </a:lnSpc>
              <a:defRPr>
                <a:latin typeface="华文中宋" panose="02010600040101010101" pitchFamily="2" charset="-122"/>
                <a:ea typeface="华文中宋" panose="02010600040101010101" pitchFamily="2" charset="-122"/>
              </a:defRPr>
            </a:lvl1pPr>
          </a:lstStyle>
          <a:p>
            <a:r>
              <a:rPr lang="zh-CN" altLang="en-US" dirty="0"/>
              <a:t>初始状态：</a:t>
            </a:r>
          </a:p>
        </p:txBody>
      </p:sp>
      <p:sp>
        <p:nvSpPr>
          <p:cNvPr id="5" name="矩形 4"/>
          <p:cNvSpPr/>
          <p:nvPr/>
        </p:nvSpPr>
        <p:spPr bwMode="auto">
          <a:xfrm>
            <a:off x="823941" y="1834593"/>
            <a:ext cx="688919" cy="43025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301</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矩形 6"/>
          <p:cNvSpPr/>
          <p:nvPr/>
        </p:nvSpPr>
        <p:spPr bwMode="auto">
          <a:xfrm>
            <a:off x="1510795" y="1834593"/>
            <a:ext cx="254855" cy="430256"/>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 name="矩形 8"/>
          <p:cNvSpPr/>
          <p:nvPr/>
        </p:nvSpPr>
        <p:spPr bwMode="auto">
          <a:xfrm>
            <a:off x="2199714" y="1834593"/>
            <a:ext cx="688919" cy="43025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2000" dirty="0">
                <a:latin typeface="华文中宋" panose="02010600040101010101" pitchFamily="2" charset="-122"/>
                <a:ea typeface="华文中宋" panose="02010600040101010101" pitchFamily="2" charset="-122"/>
              </a:rPr>
              <a:t>212</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 name="矩形 9"/>
          <p:cNvSpPr/>
          <p:nvPr/>
        </p:nvSpPr>
        <p:spPr bwMode="auto">
          <a:xfrm>
            <a:off x="2886568" y="1834593"/>
            <a:ext cx="254855" cy="430256"/>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矩形 10"/>
          <p:cNvSpPr/>
          <p:nvPr/>
        </p:nvSpPr>
        <p:spPr bwMode="auto">
          <a:xfrm>
            <a:off x="3598238" y="1834593"/>
            <a:ext cx="688919" cy="43025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2000" dirty="0">
                <a:latin typeface="华文中宋" panose="02010600040101010101" pitchFamily="2" charset="-122"/>
                <a:ea typeface="华文中宋" panose="02010600040101010101" pitchFamily="2" charset="-122"/>
              </a:rPr>
              <a:t>0</a:t>
            </a: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31</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 name="矩形 11"/>
          <p:cNvSpPr/>
          <p:nvPr/>
        </p:nvSpPr>
        <p:spPr bwMode="auto">
          <a:xfrm>
            <a:off x="4285092" y="1834593"/>
            <a:ext cx="254855" cy="430256"/>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矩形 12"/>
          <p:cNvSpPr/>
          <p:nvPr/>
        </p:nvSpPr>
        <p:spPr bwMode="auto">
          <a:xfrm>
            <a:off x="4974011" y="1834593"/>
            <a:ext cx="688919" cy="43025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320</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4" name="矩形 13"/>
          <p:cNvSpPr/>
          <p:nvPr/>
        </p:nvSpPr>
        <p:spPr bwMode="auto">
          <a:xfrm>
            <a:off x="5660865" y="1834593"/>
            <a:ext cx="254855" cy="430256"/>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6376312" y="1834593"/>
            <a:ext cx="688919" cy="43025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2000" dirty="0">
                <a:latin typeface="华文中宋" panose="02010600040101010101" pitchFamily="2" charset="-122"/>
                <a:ea typeface="华文中宋" panose="02010600040101010101" pitchFamily="2" charset="-122"/>
              </a:rPr>
              <a:t>122</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6" name="矩形 15"/>
          <p:cNvSpPr/>
          <p:nvPr/>
        </p:nvSpPr>
        <p:spPr bwMode="auto">
          <a:xfrm>
            <a:off x="7063166" y="1834593"/>
            <a:ext cx="254855" cy="430256"/>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7" name="矩形 16"/>
          <p:cNvSpPr/>
          <p:nvPr/>
        </p:nvSpPr>
        <p:spPr bwMode="auto">
          <a:xfrm>
            <a:off x="7748308" y="1834593"/>
            <a:ext cx="688919" cy="43025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203</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8" name="矩形 17"/>
          <p:cNvSpPr/>
          <p:nvPr/>
        </p:nvSpPr>
        <p:spPr bwMode="auto">
          <a:xfrm>
            <a:off x="8435162" y="1834593"/>
            <a:ext cx="254855" cy="430256"/>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9" name="矩形 18"/>
          <p:cNvSpPr/>
          <p:nvPr/>
        </p:nvSpPr>
        <p:spPr bwMode="auto">
          <a:xfrm>
            <a:off x="1512860" y="2771903"/>
            <a:ext cx="688919" cy="43025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113</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0" name="矩形 19"/>
          <p:cNvSpPr/>
          <p:nvPr/>
        </p:nvSpPr>
        <p:spPr bwMode="auto">
          <a:xfrm>
            <a:off x="2199714" y="2771903"/>
            <a:ext cx="254855" cy="430256"/>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1" name="矩形 20"/>
          <p:cNvSpPr/>
          <p:nvPr/>
        </p:nvSpPr>
        <p:spPr bwMode="auto">
          <a:xfrm>
            <a:off x="2888633" y="2771903"/>
            <a:ext cx="688919" cy="43025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2000" dirty="0">
                <a:latin typeface="华文中宋" panose="02010600040101010101" pitchFamily="2" charset="-122"/>
                <a:ea typeface="华文中宋" panose="02010600040101010101" pitchFamily="2" charset="-122"/>
              </a:rPr>
              <a:t>020</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2" name="矩形 21"/>
          <p:cNvSpPr/>
          <p:nvPr/>
        </p:nvSpPr>
        <p:spPr bwMode="auto">
          <a:xfrm>
            <a:off x="3575487" y="2771903"/>
            <a:ext cx="254855" cy="430256"/>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3" name="矩形 22"/>
          <p:cNvSpPr/>
          <p:nvPr/>
        </p:nvSpPr>
        <p:spPr bwMode="auto">
          <a:xfrm>
            <a:off x="4182866" y="2771903"/>
            <a:ext cx="688919" cy="43025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333</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4" name="矩形 23"/>
          <p:cNvSpPr/>
          <p:nvPr/>
        </p:nvSpPr>
        <p:spPr bwMode="auto">
          <a:xfrm>
            <a:off x="4869720" y="2771903"/>
            <a:ext cx="254855" cy="430256"/>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5" name="矩形 24"/>
          <p:cNvSpPr/>
          <p:nvPr/>
        </p:nvSpPr>
        <p:spPr bwMode="auto">
          <a:xfrm>
            <a:off x="5463366" y="2771903"/>
            <a:ext cx="688919" cy="43025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2000" dirty="0">
                <a:latin typeface="华文中宋" panose="02010600040101010101" pitchFamily="2" charset="-122"/>
                <a:ea typeface="华文中宋" panose="02010600040101010101" pitchFamily="2" charset="-122"/>
              </a:rPr>
              <a:t>0</a:t>
            </a: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01</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6" name="矩形 25"/>
          <p:cNvSpPr/>
          <p:nvPr/>
        </p:nvSpPr>
        <p:spPr bwMode="auto">
          <a:xfrm>
            <a:off x="6150220" y="2771903"/>
            <a:ext cx="254855" cy="430256"/>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7" name="矩形 26"/>
          <p:cNvSpPr/>
          <p:nvPr/>
        </p:nvSpPr>
        <p:spPr bwMode="auto">
          <a:xfrm>
            <a:off x="6820490" y="2771903"/>
            <a:ext cx="688919" cy="43025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100</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8" name="矩形 27"/>
          <p:cNvSpPr/>
          <p:nvPr/>
        </p:nvSpPr>
        <p:spPr bwMode="auto">
          <a:xfrm>
            <a:off x="7507344" y="2771903"/>
            <a:ext cx="254855" cy="430256"/>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9" name="矩形 28"/>
          <p:cNvSpPr/>
          <p:nvPr/>
        </p:nvSpPr>
        <p:spPr bwMode="auto">
          <a:xfrm>
            <a:off x="8177614" y="2771903"/>
            <a:ext cx="688919" cy="43025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2000" dirty="0">
                <a:latin typeface="华文中宋" panose="02010600040101010101" pitchFamily="2" charset="-122"/>
                <a:ea typeface="华文中宋" panose="02010600040101010101" pitchFamily="2" charset="-122"/>
              </a:rPr>
              <a:t>31</a:t>
            </a: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0" name="矩形 29"/>
          <p:cNvSpPr/>
          <p:nvPr/>
        </p:nvSpPr>
        <p:spPr bwMode="auto">
          <a:xfrm>
            <a:off x="8864468" y="2771903"/>
            <a:ext cx="254855" cy="430256"/>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32" name="直接箭头连接符 31"/>
          <p:cNvCxnSpPr>
            <a:endCxn id="5" idx="1"/>
          </p:cNvCxnSpPr>
          <p:nvPr/>
        </p:nvCxnSpPr>
        <p:spPr bwMode="auto">
          <a:xfrm>
            <a:off x="395258" y="2049721"/>
            <a:ext cx="42868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箭头连接符 34"/>
          <p:cNvCxnSpPr/>
          <p:nvPr/>
        </p:nvCxnSpPr>
        <p:spPr bwMode="auto">
          <a:xfrm>
            <a:off x="1634122" y="2049721"/>
            <a:ext cx="560211"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箭头连接符 36"/>
          <p:cNvCxnSpPr/>
          <p:nvPr/>
        </p:nvCxnSpPr>
        <p:spPr bwMode="auto">
          <a:xfrm>
            <a:off x="6260279" y="2983785"/>
            <a:ext cx="560211"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箭头连接符 37"/>
          <p:cNvCxnSpPr/>
          <p:nvPr/>
        </p:nvCxnSpPr>
        <p:spPr bwMode="auto">
          <a:xfrm>
            <a:off x="4903155" y="2983785"/>
            <a:ext cx="560211"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箭头连接符 38"/>
          <p:cNvCxnSpPr/>
          <p:nvPr/>
        </p:nvCxnSpPr>
        <p:spPr bwMode="auto">
          <a:xfrm>
            <a:off x="3622655" y="2983785"/>
            <a:ext cx="560211"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箭头连接符 39"/>
          <p:cNvCxnSpPr/>
          <p:nvPr/>
        </p:nvCxnSpPr>
        <p:spPr bwMode="auto">
          <a:xfrm>
            <a:off x="2328422" y="2983785"/>
            <a:ext cx="560211"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箭头连接符 40"/>
          <p:cNvCxnSpPr/>
          <p:nvPr/>
        </p:nvCxnSpPr>
        <p:spPr bwMode="auto">
          <a:xfrm>
            <a:off x="7201988" y="2064228"/>
            <a:ext cx="560211"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箭头连接符 41"/>
          <p:cNvCxnSpPr/>
          <p:nvPr/>
        </p:nvCxnSpPr>
        <p:spPr bwMode="auto">
          <a:xfrm>
            <a:off x="5844864" y="2049721"/>
            <a:ext cx="560211"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箭头连接符 42"/>
          <p:cNvCxnSpPr/>
          <p:nvPr/>
        </p:nvCxnSpPr>
        <p:spPr bwMode="auto">
          <a:xfrm>
            <a:off x="4413800" y="2049721"/>
            <a:ext cx="560211"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箭头连接符 43"/>
          <p:cNvCxnSpPr/>
          <p:nvPr/>
        </p:nvCxnSpPr>
        <p:spPr bwMode="auto">
          <a:xfrm>
            <a:off x="3038027" y="2034731"/>
            <a:ext cx="560211"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箭头连接符 44"/>
          <p:cNvCxnSpPr/>
          <p:nvPr/>
        </p:nvCxnSpPr>
        <p:spPr bwMode="auto">
          <a:xfrm>
            <a:off x="950584" y="2983785"/>
            <a:ext cx="560211"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箭头连接符 45"/>
          <p:cNvCxnSpPr/>
          <p:nvPr/>
        </p:nvCxnSpPr>
        <p:spPr bwMode="auto">
          <a:xfrm>
            <a:off x="7617403" y="2983785"/>
            <a:ext cx="560211"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箭头连接符 46"/>
          <p:cNvCxnSpPr/>
          <p:nvPr/>
        </p:nvCxnSpPr>
        <p:spPr bwMode="auto">
          <a:xfrm>
            <a:off x="8559112" y="2049721"/>
            <a:ext cx="307421" cy="0"/>
          </a:xfrm>
          <a:prstGeom prst="straightConnector1">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箭头连接符 48"/>
          <p:cNvCxnSpPr/>
          <p:nvPr/>
        </p:nvCxnSpPr>
        <p:spPr bwMode="auto">
          <a:xfrm>
            <a:off x="8866533" y="2034731"/>
            <a:ext cx="0" cy="399950"/>
          </a:xfrm>
          <a:prstGeom prst="straightConnector1">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箭头连接符 51"/>
          <p:cNvCxnSpPr/>
          <p:nvPr/>
        </p:nvCxnSpPr>
        <p:spPr bwMode="auto">
          <a:xfrm>
            <a:off x="950584" y="2434681"/>
            <a:ext cx="7913884" cy="0"/>
          </a:xfrm>
          <a:prstGeom prst="straightConnector1">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箭头连接符 54"/>
          <p:cNvCxnSpPr/>
          <p:nvPr/>
        </p:nvCxnSpPr>
        <p:spPr bwMode="auto">
          <a:xfrm flipV="1">
            <a:off x="950584" y="2443253"/>
            <a:ext cx="5112" cy="540533"/>
          </a:xfrm>
          <a:prstGeom prst="straightConnector1">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文本框 58"/>
          <p:cNvSpPr txBox="1"/>
          <p:nvPr/>
        </p:nvSpPr>
        <p:spPr>
          <a:xfrm>
            <a:off x="353961" y="3830827"/>
            <a:ext cx="1385141" cy="477054"/>
          </a:xfrm>
          <a:prstGeom prst="rect">
            <a:avLst/>
          </a:prstGeom>
          <a:solidFill>
            <a:srgbClr val="FFC000"/>
          </a:solidFill>
        </p:spPr>
        <p:txBody>
          <a:bodyPr wrap="square">
            <a:spAutoFit/>
          </a:bodyPr>
          <a:lstStyle>
            <a:defPPr>
              <a:defRPr lang="zh-CN"/>
            </a:defPPr>
            <a:lvl1pPr>
              <a:lnSpc>
                <a:spcPts val="3000"/>
              </a:lnSpc>
              <a:defRPr>
                <a:latin typeface="华文中宋" panose="02010600040101010101" pitchFamily="2" charset="-122"/>
                <a:ea typeface="华文中宋" panose="02010600040101010101" pitchFamily="2" charset="-122"/>
              </a:defRPr>
            </a:lvl1pPr>
          </a:lstStyle>
          <a:p>
            <a:r>
              <a:rPr lang="en-US" altLang="zh-CN" dirty="0"/>
              <a:t>Q[0].front</a:t>
            </a:r>
            <a:endParaRPr lang="zh-CN" altLang="en-US" dirty="0"/>
          </a:p>
        </p:txBody>
      </p:sp>
      <p:sp>
        <p:nvSpPr>
          <p:cNvPr id="60" name="文本框 59"/>
          <p:cNvSpPr txBox="1"/>
          <p:nvPr/>
        </p:nvSpPr>
        <p:spPr>
          <a:xfrm>
            <a:off x="7371469" y="3830827"/>
            <a:ext cx="1385141" cy="477054"/>
          </a:xfrm>
          <a:prstGeom prst="rect">
            <a:avLst/>
          </a:prstGeom>
          <a:solidFill>
            <a:srgbClr val="FFC000"/>
          </a:solidFill>
        </p:spPr>
        <p:txBody>
          <a:bodyPr wrap="square">
            <a:spAutoFit/>
          </a:bodyPr>
          <a:lstStyle>
            <a:defPPr>
              <a:defRPr lang="zh-CN"/>
            </a:defPPr>
            <a:lvl1pPr>
              <a:lnSpc>
                <a:spcPts val="3000"/>
              </a:lnSpc>
              <a:defRPr>
                <a:latin typeface="华文中宋" panose="02010600040101010101" pitchFamily="2" charset="-122"/>
                <a:ea typeface="华文中宋" panose="02010600040101010101" pitchFamily="2" charset="-122"/>
              </a:defRPr>
            </a:lvl1pPr>
          </a:lstStyle>
          <a:p>
            <a:r>
              <a:rPr lang="en-US" altLang="zh-CN" dirty="0"/>
              <a:t>Q[0].rear</a:t>
            </a:r>
            <a:endParaRPr lang="zh-CN" altLang="en-US" dirty="0"/>
          </a:p>
        </p:txBody>
      </p:sp>
      <p:sp>
        <p:nvSpPr>
          <p:cNvPr id="61" name="文本框 60"/>
          <p:cNvSpPr txBox="1"/>
          <p:nvPr/>
        </p:nvSpPr>
        <p:spPr>
          <a:xfrm>
            <a:off x="7371469" y="4525621"/>
            <a:ext cx="1385141" cy="477054"/>
          </a:xfrm>
          <a:prstGeom prst="rect">
            <a:avLst/>
          </a:prstGeom>
          <a:solidFill>
            <a:srgbClr val="FFC000"/>
          </a:solidFill>
        </p:spPr>
        <p:txBody>
          <a:bodyPr wrap="square">
            <a:spAutoFit/>
          </a:bodyPr>
          <a:lstStyle>
            <a:defPPr>
              <a:defRPr lang="zh-CN"/>
            </a:defPPr>
            <a:lvl1pPr>
              <a:lnSpc>
                <a:spcPts val="3000"/>
              </a:lnSpc>
              <a:defRPr>
                <a:latin typeface="华文中宋" panose="02010600040101010101" pitchFamily="2" charset="-122"/>
                <a:ea typeface="华文中宋" panose="02010600040101010101" pitchFamily="2" charset="-122"/>
              </a:defRPr>
            </a:lvl1pPr>
          </a:lstStyle>
          <a:p>
            <a:r>
              <a:rPr lang="en-US" altLang="zh-CN" dirty="0"/>
              <a:t>Q[1].rear</a:t>
            </a:r>
            <a:endParaRPr lang="zh-CN" altLang="en-US" dirty="0"/>
          </a:p>
        </p:txBody>
      </p:sp>
      <p:sp>
        <p:nvSpPr>
          <p:cNvPr id="62" name="文本框 61"/>
          <p:cNvSpPr txBox="1"/>
          <p:nvPr/>
        </p:nvSpPr>
        <p:spPr>
          <a:xfrm>
            <a:off x="7371469" y="5915208"/>
            <a:ext cx="1385141" cy="477054"/>
          </a:xfrm>
          <a:prstGeom prst="rect">
            <a:avLst/>
          </a:prstGeom>
          <a:solidFill>
            <a:srgbClr val="FFC000"/>
          </a:solidFill>
        </p:spPr>
        <p:txBody>
          <a:bodyPr wrap="square">
            <a:spAutoFit/>
          </a:bodyPr>
          <a:lstStyle>
            <a:defPPr>
              <a:defRPr lang="zh-CN"/>
            </a:defPPr>
            <a:lvl1pPr>
              <a:lnSpc>
                <a:spcPts val="3000"/>
              </a:lnSpc>
              <a:defRPr>
                <a:latin typeface="华文中宋" panose="02010600040101010101" pitchFamily="2" charset="-122"/>
                <a:ea typeface="华文中宋" panose="02010600040101010101" pitchFamily="2" charset="-122"/>
              </a:defRPr>
            </a:lvl1pPr>
          </a:lstStyle>
          <a:p>
            <a:r>
              <a:rPr lang="en-US" altLang="zh-CN" dirty="0"/>
              <a:t>Q[3].rear</a:t>
            </a:r>
            <a:endParaRPr lang="zh-CN" altLang="en-US" dirty="0"/>
          </a:p>
        </p:txBody>
      </p:sp>
      <p:sp>
        <p:nvSpPr>
          <p:cNvPr id="63" name="文本框 62"/>
          <p:cNvSpPr txBox="1"/>
          <p:nvPr/>
        </p:nvSpPr>
        <p:spPr>
          <a:xfrm>
            <a:off x="7371469" y="5220415"/>
            <a:ext cx="1385141" cy="477054"/>
          </a:xfrm>
          <a:prstGeom prst="rect">
            <a:avLst/>
          </a:prstGeom>
          <a:solidFill>
            <a:srgbClr val="FFC000"/>
          </a:solidFill>
        </p:spPr>
        <p:txBody>
          <a:bodyPr wrap="square">
            <a:spAutoFit/>
          </a:bodyPr>
          <a:lstStyle>
            <a:defPPr>
              <a:defRPr lang="zh-CN"/>
            </a:defPPr>
            <a:lvl1pPr>
              <a:lnSpc>
                <a:spcPts val="3000"/>
              </a:lnSpc>
              <a:defRPr>
                <a:latin typeface="华文中宋" panose="02010600040101010101" pitchFamily="2" charset="-122"/>
                <a:ea typeface="华文中宋" panose="02010600040101010101" pitchFamily="2" charset="-122"/>
              </a:defRPr>
            </a:lvl1pPr>
          </a:lstStyle>
          <a:p>
            <a:r>
              <a:rPr lang="en-US" altLang="zh-CN" dirty="0"/>
              <a:t>Q[2].rear</a:t>
            </a:r>
            <a:endParaRPr lang="zh-CN" altLang="en-US" dirty="0"/>
          </a:p>
        </p:txBody>
      </p:sp>
      <p:sp>
        <p:nvSpPr>
          <p:cNvPr id="64" name="文本框 63"/>
          <p:cNvSpPr txBox="1"/>
          <p:nvPr/>
        </p:nvSpPr>
        <p:spPr>
          <a:xfrm>
            <a:off x="353961" y="4525621"/>
            <a:ext cx="1385141" cy="477054"/>
          </a:xfrm>
          <a:prstGeom prst="rect">
            <a:avLst/>
          </a:prstGeom>
          <a:solidFill>
            <a:srgbClr val="FFC000"/>
          </a:solidFill>
        </p:spPr>
        <p:txBody>
          <a:bodyPr wrap="square">
            <a:spAutoFit/>
          </a:bodyPr>
          <a:lstStyle>
            <a:defPPr>
              <a:defRPr lang="zh-CN"/>
            </a:defPPr>
            <a:lvl1pPr>
              <a:lnSpc>
                <a:spcPts val="3000"/>
              </a:lnSpc>
              <a:defRPr>
                <a:latin typeface="华文中宋" panose="02010600040101010101" pitchFamily="2" charset="-122"/>
                <a:ea typeface="华文中宋" panose="02010600040101010101" pitchFamily="2" charset="-122"/>
              </a:defRPr>
            </a:lvl1pPr>
          </a:lstStyle>
          <a:p>
            <a:r>
              <a:rPr lang="en-US" altLang="zh-CN" dirty="0"/>
              <a:t>Q[1].front</a:t>
            </a:r>
            <a:endParaRPr lang="zh-CN" altLang="en-US" dirty="0"/>
          </a:p>
        </p:txBody>
      </p:sp>
      <p:sp>
        <p:nvSpPr>
          <p:cNvPr id="65" name="文本框 64"/>
          <p:cNvSpPr txBox="1"/>
          <p:nvPr/>
        </p:nvSpPr>
        <p:spPr>
          <a:xfrm>
            <a:off x="353961" y="5220415"/>
            <a:ext cx="1385141" cy="477054"/>
          </a:xfrm>
          <a:prstGeom prst="rect">
            <a:avLst/>
          </a:prstGeom>
          <a:solidFill>
            <a:srgbClr val="FFC000"/>
          </a:solidFill>
        </p:spPr>
        <p:txBody>
          <a:bodyPr wrap="square">
            <a:spAutoFit/>
          </a:bodyPr>
          <a:lstStyle>
            <a:defPPr>
              <a:defRPr lang="zh-CN"/>
            </a:defPPr>
            <a:lvl1pPr>
              <a:lnSpc>
                <a:spcPts val="3000"/>
              </a:lnSpc>
              <a:defRPr>
                <a:latin typeface="华文中宋" panose="02010600040101010101" pitchFamily="2" charset="-122"/>
                <a:ea typeface="华文中宋" panose="02010600040101010101" pitchFamily="2" charset="-122"/>
              </a:defRPr>
            </a:lvl1pPr>
          </a:lstStyle>
          <a:p>
            <a:r>
              <a:rPr lang="en-US" altLang="zh-CN" dirty="0"/>
              <a:t>Q[2].front</a:t>
            </a:r>
            <a:endParaRPr lang="zh-CN" altLang="en-US" dirty="0"/>
          </a:p>
        </p:txBody>
      </p:sp>
      <p:sp>
        <p:nvSpPr>
          <p:cNvPr id="66" name="文本框 65"/>
          <p:cNvSpPr txBox="1"/>
          <p:nvPr/>
        </p:nvSpPr>
        <p:spPr>
          <a:xfrm>
            <a:off x="353961" y="5915208"/>
            <a:ext cx="1385141" cy="477054"/>
          </a:xfrm>
          <a:prstGeom prst="rect">
            <a:avLst/>
          </a:prstGeom>
          <a:solidFill>
            <a:srgbClr val="FFC000"/>
          </a:solidFill>
        </p:spPr>
        <p:txBody>
          <a:bodyPr wrap="square">
            <a:spAutoFit/>
          </a:bodyPr>
          <a:lstStyle>
            <a:defPPr>
              <a:defRPr lang="zh-CN"/>
            </a:defPPr>
            <a:lvl1pPr>
              <a:lnSpc>
                <a:spcPts val="3000"/>
              </a:lnSpc>
              <a:defRPr>
                <a:latin typeface="华文中宋" panose="02010600040101010101" pitchFamily="2" charset="-122"/>
                <a:ea typeface="华文中宋" panose="02010600040101010101" pitchFamily="2" charset="-122"/>
              </a:defRPr>
            </a:lvl1pPr>
          </a:lstStyle>
          <a:p>
            <a:r>
              <a:rPr lang="en-US" altLang="zh-CN" dirty="0"/>
              <a:t>Q[3].front</a:t>
            </a:r>
            <a:endParaRPr lang="zh-CN" altLang="en-US" dirty="0"/>
          </a:p>
        </p:txBody>
      </p:sp>
      <p:sp>
        <p:nvSpPr>
          <p:cNvPr id="67" name="文本框 66"/>
          <p:cNvSpPr txBox="1"/>
          <p:nvPr/>
        </p:nvSpPr>
        <p:spPr>
          <a:xfrm>
            <a:off x="-4524" y="3280938"/>
            <a:ext cx="3206296" cy="477054"/>
          </a:xfrm>
          <a:prstGeom prst="rect">
            <a:avLst/>
          </a:prstGeom>
          <a:solidFill>
            <a:srgbClr val="EDCCFC"/>
          </a:solidFill>
        </p:spPr>
        <p:txBody>
          <a:bodyPr wrap="square">
            <a:spAutoFit/>
          </a:bodyPr>
          <a:lstStyle>
            <a:defPPr>
              <a:defRPr lang="zh-CN"/>
            </a:defPPr>
            <a:lvl1pPr>
              <a:lnSpc>
                <a:spcPts val="3000"/>
              </a:lnSpc>
              <a:defRPr>
                <a:latin typeface="华文中宋" panose="02010600040101010101" pitchFamily="2" charset="-122"/>
                <a:ea typeface="华文中宋" panose="02010600040101010101" pitchFamily="2" charset="-122"/>
              </a:defRPr>
            </a:lvl1pPr>
          </a:lstStyle>
          <a:p>
            <a:r>
              <a:rPr lang="zh-CN" altLang="en-US" dirty="0"/>
              <a:t>按最低位进行第一趟分配排序</a:t>
            </a:r>
          </a:p>
        </p:txBody>
      </p:sp>
      <p:sp>
        <p:nvSpPr>
          <p:cNvPr id="68" name="矩形 67"/>
          <p:cNvSpPr/>
          <p:nvPr/>
        </p:nvSpPr>
        <p:spPr bwMode="auto">
          <a:xfrm>
            <a:off x="2110109" y="4568820"/>
            <a:ext cx="688919" cy="43025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301</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9" name="矩形 68"/>
          <p:cNvSpPr/>
          <p:nvPr/>
        </p:nvSpPr>
        <p:spPr bwMode="auto">
          <a:xfrm>
            <a:off x="2796963" y="4568820"/>
            <a:ext cx="254855" cy="430256"/>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0" name="矩形 69"/>
          <p:cNvSpPr/>
          <p:nvPr/>
        </p:nvSpPr>
        <p:spPr bwMode="auto">
          <a:xfrm>
            <a:off x="2081410" y="5267213"/>
            <a:ext cx="688919" cy="43025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2000" dirty="0">
                <a:latin typeface="华文中宋" panose="02010600040101010101" pitchFamily="2" charset="-122"/>
                <a:ea typeface="华文中宋" panose="02010600040101010101" pitchFamily="2" charset="-122"/>
              </a:rPr>
              <a:t>212</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1" name="矩形 70"/>
          <p:cNvSpPr/>
          <p:nvPr/>
        </p:nvSpPr>
        <p:spPr bwMode="auto">
          <a:xfrm>
            <a:off x="2768264" y="5267213"/>
            <a:ext cx="254855" cy="430256"/>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2" name="矩形 71"/>
          <p:cNvSpPr/>
          <p:nvPr/>
        </p:nvSpPr>
        <p:spPr bwMode="auto">
          <a:xfrm>
            <a:off x="3525866" y="4568820"/>
            <a:ext cx="688919" cy="43025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2000" dirty="0">
                <a:latin typeface="华文中宋" panose="02010600040101010101" pitchFamily="2" charset="-122"/>
                <a:ea typeface="华文中宋" panose="02010600040101010101" pitchFamily="2" charset="-122"/>
              </a:rPr>
              <a:t>0</a:t>
            </a: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31</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3" name="矩形 72"/>
          <p:cNvSpPr/>
          <p:nvPr/>
        </p:nvSpPr>
        <p:spPr bwMode="auto">
          <a:xfrm>
            <a:off x="4212720" y="4568820"/>
            <a:ext cx="254855" cy="430256"/>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74" name="直接箭头连接符 73"/>
          <p:cNvCxnSpPr/>
          <p:nvPr/>
        </p:nvCxnSpPr>
        <p:spPr bwMode="auto">
          <a:xfrm>
            <a:off x="4341428" y="4783948"/>
            <a:ext cx="560211"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 name="矩形 74"/>
          <p:cNvSpPr/>
          <p:nvPr/>
        </p:nvSpPr>
        <p:spPr bwMode="auto">
          <a:xfrm>
            <a:off x="2129928" y="3863179"/>
            <a:ext cx="688919" cy="43025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320</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6" name="矩形 75"/>
          <p:cNvSpPr/>
          <p:nvPr/>
        </p:nvSpPr>
        <p:spPr bwMode="auto">
          <a:xfrm>
            <a:off x="2816782" y="3863179"/>
            <a:ext cx="254855" cy="430256"/>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77" name="直接箭头连接符 76"/>
          <p:cNvCxnSpPr/>
          <p:nvPr/>
        </p:nvCxnSpPr>
        <p:spPr bwMode="auto">
          <a:xfrm>
            <a:off x="3000781" y="4078307"/>
            <a:ext cx="560211"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8" name="矩形 77"/>
          <p:cNvSpPr/>
          <p:nvPr/>
        </p:nvSpPr>
        <p:spPr bwMode="auto">
          <a:xfrm>
            <a:off x="3457183" y="5267213"/>
            <a:ext cx="688919" cy="43025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2000" dirty="0">
                <a:latin typeface="华文中宋" panose="02010600040101010101" pitchFamily="2" charset="-122"/>
                <a:ea typeface="华文中宋" panose="02010600040101010101" pitchFamily="2" charset="-122"/>
              </a:rPr>
              <a:t>122</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9" name="矩形 78"/>
          <p:cNvSpPr/>
          <p:nvPr/>
        </p:nvSpPr>
        <p:spPr bwMode="auto">
          <a:xfrm>
            <a:off x="4144037" y="5267213"/>
            <a:ext cx="254855" cy="430256"/>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80" name="直接箭头连接符 79"/>
          <p:cNvCxnSpPr>
            <a:endCxn id="79" idx="3"/>
          </p:cNvCxnSpPr>
          <p:nvPr/>
        </p:nvCxnSpPr>
        <p:spPr bwMode="auto">
          <a:xfrm flipH="1" flipV="1">
            <a:off x="4398892" y="5482341"/>
            <a:ext cx="2919130" cy="14507"/>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 name="矩形 80"/>
          <p:cNvSpPr/>
          <p:nvPr/>
        </p:nvSpPr>
        <p:spPr bwMode="auto">
          <a:xfrm>
            <a:off x="2079345" y="5925917"/>
            <a:ext cx="688919" cy="43025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203</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2" name="矩形 81"/>
          <p:cNvSpPr/>
          <p:nvPr/>
        </p:nvSpPr>
        <p:spPr bwMode="auto">
          <a:xfrm>
            <a:off x="2766199" y="5925917"/>
            <a:ext cx="254855" cy="430256"/>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3" name="矩形 82"/>
          <p:cNvSpPr/>
          <p:nvPr/>
        </p:nvSpPr>
        <p:spPr bwMode="auto">
          <a:xfrm>
            <a:off x="3450123" y="5935481"/>
            <a:ext cx="688919" cy="43025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113</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4" name="矩形 83"/>
          <p:cNvSpPr/>
          <p:nvPr/>
        </p:nvSpPr>
        <p:spPr bwMode="auto">
          <a:xfrm>
            <a:off x="4136977" y="5935481"/>
            <a:ext cx="254855" cy="430256"/>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85" name="直接箭头连接符 84"/>
          <p:cNvCxnSpPr/>
          <p:nvPr/>
        </p:nvCxnSpPr>
        <p:spPr bwMode="auto">
          <a:xfrm>
            <a:off x="4265685" y="6147363"/>
            <a:ext cx="560211"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直接箭头连接符 85"/>
          <p:cNvCxnSpPr/>
          <p:nvPr/>
        </p:nvCxnSpPr>
        <p:spPr bwMode="auto">
          <a:xfrm>
            <a:off x="2887847" y="6147363"/>
            <a:ext cx="560211"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7" name="矩形 86"/>
          <p:cNvSpPr/>
          <p:nvPr/>
        </p:nvSpPr>
        <p:spPr bwMode="auto">
          <a:xfrm>
            <a:off x="3528869" y="3853313"/>
            <a:ext cx="688919" cy="43025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2000" dirty="0">
                <a:latin typeface="华文中宋" panose="02010600040101010101" pitchFamily="2" charset="-122"/>
                <a:ea typeface="华文中宋" panose="02010600040101010101" pitchFamily="2" charset="-122"/>
              </a:rPr>
              <a:t>020</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8" name="矩形 87"/>
          <p:cNvSpPr/>
          <p:nvPr/>
        </p:nvSpPr>
        <p:spPr bwMode="auto">
          <a:xfrm>
            <a:off x="4215723" y="3853313"/>
            <a:ext cx="254855" cy="430256"/>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89" name="直接箭头连接符 88"/>
          <p:cNvCxnSpPr/>
          <p:nvPr/>
        </p:nvCxnSpPr>
        <p:spPr bwMode="auto">
          <a:xfrm>
            <a:off x="4262891" y="4065195"/>
            <a:ext cx="560211"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 name="矩形 89"/>
          <p:cNvSpPr/>
          <p:nvPr/>
        </p:nvSpPr>
        <p:spPr bwMode="auto">
          <a:xfrm>
            <a:off x="4823102" y="5932235"/>
            <a:ext cx="688919" cy="43025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333</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1" name="矩形 90"/>
          <p:cNvSpPr/>
          <p:nvPr/>
        </p:nvSpPr>
        <p:spPr bwMode="auto">
          <a:xfrm>
            <a:off x="5509956" y="5932235"/>
            <a:ext cx="254855" cy="430256"/>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92" name="直接箭头连接符 91"/>
          <p:cNvCxnSpPr>
            <a:stCxn id="62" idx="1"/>
            <a:endCxn id="91" idx="3"/>
          </p:cNvCxnSpPr>
          <p:nvPr/>
        </p:nvCxnSpPr>
        <p:spPr bwMode="auto">
          <a:xfrm flipH="1" flipV="1">
            <a:off x="5764811" y="6147363"/>
            <a:ext cx="1606658" cy="6372"/>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3" name="矩形 92"/>
          <p:cNvSpPr/>
          <p:nvPr/>
        </p:nvSpPr>
        <p:spPr bwMode="auto">
          <a:xfrm>
            <a:off x="4869720" y="4572419"/>
            <a:ext cx="688919" cy="43025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2000" dirty="0">
                <a:latin typeface="华文中宋" panose="02010600040101010101" pitchFamily="2" charset="-122"/>
                <a:ea typeface="华文中宋" panose="02010600040101010101" pitchFamily="2" charset="-122"/>
              </a:rPr>
              <a:t>0</a:t>
            </a: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01</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4" name="矩形 93"/>
          <p:cNvSpPr/>
          <p:nvPr/>
        </p:nvSpPr>
        <p:spPr bwMode="auto">
          <a:xfrm>
            <a:off x="5556574" y="4572419"/>
            <a:ext cx="254855" cy="430256"/>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95" name="直接箭头连接符 94"/>
          <p:cNvCxnSpPr/>
          <p:nvPr/>
        </p:nvCxnSpPr>
        <p:spPr bwMode="auto">
          <a:xfrm>
            <a:off x="5666633" y="4784301"/>
            <a:ext cx="560211"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6" name="矩形 95"/>
          <p:cNvSpPr/>
          <p:nvPr/>
        </p:nvSpPr>
        <p:spPr bwMode="auto">
          <a:xfrm>
            <a:off x="4841871" y="3853313"/>
            <a:ext cx="688919" cy="43025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100</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7" name="矩形 96"/>
          <p:cNvSpPr/>
          <p:nvPr/>
        </p:nvSpPr>
        <p:spPr bwMode="auto">
          <a:xfrm>
            <a:off x="5528725" y="3853313"/>
            <a:ext cx="254855" cy="430256"/>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99" name="直接箭头连接符 98"/>
          <p:cNvCxnSpPr>
            <a:stCxn id="60" idx="1"/>
            <a:endCxn id="97" idx="3"/>
          </p:cNvCxnSpPr>
          <p:nvPr/>
        </p:nvCxnSpPr>
        <p:spPr bwMode="auto">
          <a:xfrm flipH="1" flipV="1">
            <a:off x="5783580" y="4068441"/>
            <a:ext cx="1587889" cy="913"/>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矩形 99"/>
          <p:cNvSpPr/>
          <p:nvPr/>
        </p:nvSpPr>
        <p:spPr bwMode="auto">
          <a:xfrm>
            <a:off x="6226844" y="4564621"/>
            <a:ext cx="688919" cy="43025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2000" dirty="0">
                <a:latin typeface="华文中宋" panose="02010600040101010101" pitchFamily="2" charset="-122"/>
                <a:ea typeface="华文中宋" panose="02010600040101010101" pitchFamily="2" charset="-122"/>
              </a:rPr>
              <a:t>31</a:t>
            </a: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1" name="矩形 100"/>
          <p:cNvSpPr/>
          <p:nvPr/>
        </p:nvSpPr>
        <p:spPr bwMode="auto">
          <a:xfrm>
            <a:off x="6913698" y="4564621"/>
            <a:ext cx="254855" cy="430256"/>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02" name="直接箭头连接符 101"/>
          <p:cNvCxnSpPr/>
          <p:nvPr/>
        </p:nvCxnSpPr>
        <p:spPr bwMode="auto">
          <a:xfrm>
            <a:off x="2965655" y="4784301"/>
            <a:ext cx="560211"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箭头连接符 102"/>
          <p:cNvCxnSpPr/>
          <p:nvPr/>
        </p:nvCxnSpPr>
        <p:spPr bwMode="auto">
          <a:xfrm>
            <a:off x="2887847" y="5496848"/>
            <a:ext cx="560211"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接箭头连接符 103"/>
          <p:cNvCxnSpPr/>
          <p:nvPr/>
        </p:nvCxnSpPr>
        <p:spPr bwMode="auto">
          <a:xfrm>
            <a:off x="1569717" y="4078307"/>
            <a:ext cx="560211"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直接箭头连接符 104"/>
          <p:cNvCxnSpPr/>
          <p:nvPr/>
        </p:nvCxnSpPr>
        <p:spPr bwMode="auto">
          <a:xfrm>
            <a:off x="1569717" y="4784301"/>
            <a:ext cx="560211"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直接箭头连接符 105"/>
          <p:cNvCxnSpPr/>
          <p:nvPr/>
        </p:nvCxnSpPr>
        <p:spPr bwMode="auto">
          <a:xfrm>
            <a:off x="1549898" y="5465271"/>
            <a:ext cx="560211"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接箭头连接符 106"/>
          <p:cNvCxnSpPr/>
          <p:nvPr/>
        </p:nvCxnSpPr>
        <p:spPr bwMode="auto">
          <a:xfrm>
            <a:off x="1529651" y="6147363"/>
            <a:ext cx="560211"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 name="直接箭头连接符 113"/>
          <p:cNvCxnSpPr>
            <a:stCxn id="61" idx="1"/>
            <a:endCxn id="101" idx="3"/>
          </p:cNvCxnSpPr>
          <p:nvPr/>
        </p:nvCxnSpPr>
        <p:spPr bwMode="auto">
          <a:xfrm flipH="1">
            <a:off x="7168553" y="4764148"/>
            <a:ext cx="202916" cy="15601"/>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3719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500"/>
                                        <p:tgtEl>
                                          <p:spTgt spid="6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500"/>
                                        <p:tgtEl>
                                          <p:spTgt spid="6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500"/>
                                        <p:tgtEl>
                                          <p:spTgt spid="6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500"/>
                                        <p:tgtEl>
                                          <p:spTgt spid="6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fade">
                                      <p:cBhvr>
                                        <p:cTn id="38" dur="500"/>
                                        <p:tgtEl>
                                          <p:spTgt spid="6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fade">
                                      <p:cBhvr>
                                        <p:cTn id="41" dur="500"/>
                                        <p:tgtEl>
                                          <p:spTgt spid="6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fade">
                                      <p:cBhvr>
                                        <p:cTn id="44" dur="500"/>
                                        <p:tgtEl>
                                          <p:spTgt spid="7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500"/>
                                        <p:tgtEl>
                                          <p:spTgt spid="7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2"/>
                                        </p:tgtEl>
                                        <p:attrNameLst>
                                          <p:attrName>style.visibility</p:attrName>
                                        </p:attrNameLst>
                                      </p:cBhvr>
                                      <p:to>
                                        <p:strVal val="visible"/>
                                      </p:to>
                                    </p:set>
                                    <p:animEffect transition="in" filter="fade">
                                      <p:cBhvr>
                                        <p:cTn id="50" dur="500"/>
                                        <p:tgtEl>
                                          <p:spTgt spid="7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nodeType="withEffect">
                                  <p:stCondLst>
                                    <p:cond delay="0"/>
                                  </p:stCondLst>
                                  <p:childTnLst>
                                    <p:set>
                                      <p:cBhvr>
                                        <p:cTn id="55" dur="1" fill="hold">
                                          <p:stCondLst>
                                            <p:cond delay="0"/>
                                          </p:stCondLst>
                                        </p:cTn>
                                        <p:tgtEl>
                                          <p:spTgt spid="74"/>
                                        </p:tgtEl>
                                        <p:attrNameLst>
                                          <p:attrName>style.visibility</p:attrName>
                                        </p:attrNameLst>
                                      </p:cBhvr>
                                      <p:to>
                                        <p:strVal val="visible"/>
                                      </p:to>
                                    </p:set>
                                    <p:animEffect transition="in" filter="fade">
                                      <p:cBhvr>
                                        <p:cTn id="56" dur="500"/>
                                        <p:tgtEl>
                                          <p:spTgt spid="7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fade">
                                      <p:cBhvr>
                                        <p:cTn id="59" dur="500"/>
                                        <p:tgtEl>
                                          <p:spTgt spid="7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6"/>
                                        </p:tgtEl>
                                        <p:attrNameLst>
                                          <p:attrName>style.visibility</p:attrName>
                                        </p:attrNameLst>
                                      </p:cBhvr>
                                      <p:to>
                                        <p:strVal val="visible"/>
                                      </p:to>
                                    </p:set>
                                    <p:animEffect transition="in" filter="fade">
                                      <p:cBhvr>
                                        <p:cTn id="62" dur="500"/>
                                        <p:tgtEl>
                                          <p:spTgt spid="76"/>
                                        </p:tgtEl>
                                      </p:cBhvr>
                                    </p:animEffect>
                                  </p:childTnLst>
                                </p:cTn>
                              </p:par>
                              <p:par>
                                <p:cTn id="63" presetID="10" presetClass="entr" presetSubtype="0" fill="hold" nodeType="withEffect">
                                  <p:stCondLst>
                                    <p:cond delay="0"/>
                                  </p:stCondLst>
                                  <p:childTnLst>
                                    <p:set>
                                      <p:cBhvr>
                                        <p:cTn id="64" dur="1" fill="hold">
                                          <p:stCondLst>
                                            <p:cond delay="0"/>
                                          </p:stCondLst>
                                        </p:cTn>
                                        <p:tgtEl>
                                          <p:spTgt spid="77"/>
                                        </p:tgtEl>
                                        <p:attrNameLst>
                                          <p:attrName>style.visibility</p:attrName>
                                        </p:attrNameLst>
                                      </p:cBhvr>
                                      <p:to>
                                        <p:strVal val="visible"/>
                                      </p:to>
                                    </p:set>
                                    <p:animEffect transition="in" filter="fade">
                                      <p:cBhvr>
                                        <p:cTn id="65" dur="500"/>
                                        <p:tgtEl>
                                          <p:spTgt spid="7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8"/>
                                        </p:tgtEl>
                                        <p:attrNameLst>
                                          <p:attrName>style.visibility</p:attrName>
                                        </p:attrNameLst>
                                      </p:cBhvr>
                                      <p:to>
                                        <p:strVal val="visible"/>
                                      </p:to>
                                    </p:set>
                                    <p:animEffect transition="in" filter="fade">
                                      <p:cBhvr>
                                        <p:cTn id="68" dur="500"/>
                                        <p:tgtEl>
                                          <p:spTgt spid="7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9"/>
                                        </p:tgtEl>
                                        <p:attrNameLst>
                                          <p:attrName>style.visibility</p:attrName>
                                        </p:attrNameLst>
                                      </p:cBhvr>
                                      <p:to>
                                        <p:strVal val="visible"/>
                                      </p:to>
                                    </p:set>
                                    <p:animEffect transition="in" filter="fade">
                                      <p:cBhvr>
                                        <p:cTn id="71" dur="500"/>
                                        <p:tgtEl>
                                          <p:spTgt spid="79"/>
                                        </p:tgtEl>
                                      </p:cBhvr>
                                    </p:animEffect>
                                  </p:childTnLst>
                                </p:cTn>
                              </p:par>
                              <p:par>
                                <p:cTn id="72" presetID="10" presetClass="entr" presetSubtype="0" fill="hold" nodeType="withEffect">
                                  <p:stCondLst>
                                    <p:cond delay="0"/>
                                  </p:stCondLst>
                                  <p:childTnLst>
                                    <p:set>
                                      <p:cBhvr>
                                        <p:cTn id="73" dur="1" fill="hold">
                                          <p:stCondLst>
                                            <p:cond delay="0"/>
                                          </p:stCondLst>
                                        </p:cTn>
                                        <p:tgtEl>
                                          <p:spTgt spid="80"/>
                                        </p:tgtEl>
                                        <p:attrNameLst>
                                          <p:attrName>style.visibility</p:attrName>
                                        </p:attrNameLst>
                                      </p:cBhvr>
                                      <p:to>
                                        <p:strVal val="visible"/>
                                      </p:to>
                                    </p:set>
                                    <p:animEffect transition="in" filter="fade">
                                      <p:cBhvr>
                                        <p:cTn id="74" dur="500"/>
                                        <p:tgtEl>
                                          <p:spTgt spid="8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1"/>
                                        </p:tgtEl>
                                        <p:attrNameLst>
                                          <p:attrName>style.visibility</p:attrName>
                                        </p:attrNameLst>
                                      </p:cBhvr>
                                      <p:to>
                                        <p:strVal val="visible"/>
                                      </p:to>
                                    </p:set>
                                    <p:animEffect transition="in" filter="fade">
                                      <p:cBhvr>
                                        <p:cTn id="77" dur="500"/>
                                        <p:tgtEl>
                                          <p:spTgt spid="8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2"/>
                                        </p:tgtEl>
                                        <p:attrNameLst>
                                          <p:attrName>style.visibility</p:attrName>
                                        </p:attrNameLst>
                                      </p:cBhvr>
                                      <p:to>
                                        <p:strVal val="visible"/>
                                      </p:to>
                                    </p:set>
                                    <p:animEffect transition="in" filter="fade">
                                      <p:cBhvr>
                                        <p:cTn id="80" dur="500"/>
                                        <p:tgtEl>
                                          <p:spTgt spid="8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3"/>
                                        </p:tgtEl>
                                        <p:attrNameLst>
                                          <p:attrName>style.visibility</p:attrName>
                                        </p:attrNameLst>
                                      </p:cBhvr>
                                      <p:to>
                                        <p:strVal val="visible"/>
                                      </p:to>
                                    </p:set>
                                    <p:animEffect transition="in" filter="fade">
                                      <p:cBhvr>
                                        <p:cTn id="83" dur="500"/>
                                        <p:tgtEl>
                                          <p:spTgt spid="8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84"/>
                                        </p:tgtEl>
                                        <p:attrNameLst>
                                          <p:attrName>style.visibility</p:attrName>
                                        </p:attrNameLst>
                                      </p:cBhvr>
                                      <p:to>
                                        <p:strVal val="visible"/>
                                      </p:to>
                                    </p:set>
                                    <p:animEffect transition="in" filter="fade">
                                      <p:cBhvr>
                                        <p:cTn id="86" dur="500"/>
                                        <p:tgtEl>
                                          <p:spTgt spid="84"/>
                                        </p:tgtEl>
                                      </p:cBhvr>
                                    </p:animEffect>
                                  </p:childTnLst>
                                </p:cTn>
                              </p:par>
                              <p:par>
                                <p:cTn id="87" presetID="10" presetClass="entr" presetSubtype="0" fill="hold" nodeType="withEffect">
                                  <p:stCondLst>
                                    <p:cond delay="0"/>
                                  </p:stCondLst>
                                  <p:childTnLst>
                                    <p:set>
                                      <p:cBhvr>
                                        <p:cTn id="88" dur="1" fill="hold">
                                          <p:stCondLst>
                                            <p:cond delay="0"/>
                                          </p:stCondLst>
                                        </p:cTn>
                                        <p:tgtEl>
                                          <p:spTgt spid="85"/>
                                        </p:tgtEl>
                                        <p:attrNameLst>
                                          <p:attrName>style.visibility</p:attrName>
                                        </p:attrNameLst>
                                      </p:cBhvr>
                                      <p:to>
                                        <p:strVal val="visible"/>
                                      </p:to>
                                    </p:set>
                                    <p:animEffect transition="in" filter="fade">
                                      <p:cBhvr>
                                        <p:cTn id="89" dur="500"/>
                                        <p:tgtEl>
                                          <p:spTgt spid="85"/>
                                        </p:tgtEl>
                                      </p:cBhvr>
                                    </p:animEffect>
                                  </p:childTnLst>
                                </p:cTn>
                              </p:par>
                              <p:par>
                                <p:cTn id="90" presetID="10" presetClass="entr" presetSubtype="0" fill="hold" nodeType="withEffect">
                                  <p:stCondLst>
                                    <p:cond delay="0"/>
                                  </p:stCondLst>
                                  <p:childTnLst>
                                    <p:set>
                                      <p:cBhvr>
                                        <p:cTn id="91" dur="1" fill="hold">
                                          <p:stCondLst>
                                            <p:cond delay="0"/>
                                          </p:stCondLst>
                                        </p:cTn>
                                        <p:tgtEl>
                                          <p:spTgt spid="86"/>
                                        </p:tgtEl>
                                        <p:attrNameLst>
                                          <p:attrName>style.visibility</p:attrName>
                                        </p:attrNameLst>
                                      </p:cBhvr>
                                      <p:to>
                                        <p:strVal val="visible"/>
                                      </p:to>
                                    </p:set>
                                    <p:animEffect transition="in" filter="fade">
                                      <p:cBhvr>
                                        <p:cTn id="92" dur="500"/>
                                        <p:tgtEl>
                                          <p:spTgt spid="8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87"/>
                                        </p:tgtEl>
                                        <p:attrNameLst>
                                          <p:attrName>style.visibility</p:attrName>
                                        </p:attrNameLst>
                                      </p:cBhvr>
                                      <p:to>
                                        <p:strVal val="visible"/>
                                      </p:to>
                                    </p:set>
                                    <p:animEffect transition="in" filter="fade">
                                      <p:cBhvr>
                                        <p:cTn id="95" dur="500"/>
                                        <p:tgtEl>
                                          <p:spTgt spid="87"/>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8"/>
                                        </p:tgtEl>
                                        <p:attrNameLst>
                                          <p:attrName>style.visibility</p:attrName>
                                        </p:attrNameLst>
                                      </p:cBhvr>
                                      <p:to>
                                        <p:strVal val="visible"/>
                                      </p:to>
                                    </p:set>
                                    <p:animEffect transition="in" filter="fade">
                                      <p:cBhvr>
                                        <p:cTn id="98" dur="500"/>
                                        <p:tgtEl>
                                          <p:spTgt spid="88"/>
                                        </p:tgtEl>
                                      </p:cBhvr>
                                    </p:animEffect>
                                  </p:childTnLst>
                                </p:cTn>
                              </p:par>
                              <p:par>
                                <p:cTn id="99" presetID="10" presetClass="entr" presetSubtype="0" fill="hold" nodeType="withEffect">
                                  <p:stCondLst>
                                    <p:cond delay="0"/>
                                  </p:stCondLst>
                                  <p:childTnLst>
                                    <p:set>
                                      <p:cBhvr>
                                        <p:cTn id="100" dur="1" fill="hold">
                                          <p:stCondLst>
                                            <p:cond delay="0"/>
                                          </p:stCondLst>
                                        </p:cTn>
                                        <p:tgtEl>
                                          <p:spTgt spid="89"/>
                                        </p:tgtEl>
                                        <p:attrNameLst>
                                          <p:attrName>style.visibility</p:attrName>
                                        </p:attrNameLst>
                                      </p:cBhvr>
                                      <p:to>
                                        <p:strVal val="visible"/>
                                      </p:to>
                                    </p:set>
                                    <p:animEffect transition="in" filter="fade">
                                      <p:cBhvr>
                                        <p:cTn id="101" dur="500"/>
                                        <p:tgtEl>
                                          <p:spTgt spid="89"/>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90"/>
                                        </p:tgtEl>
                                        <p:attrNameLst>
                                          <p:attrName>style.visibility</p:attrName>
                                        </p:attrNameLst>
                                      </p:cBhvr>
                                      <p:to>
                                        <p:strVal val="visible"/>
                                      </p:to>
                                    </p:set>
                                    <p:animEffect transition="in" filter="fade">
                                      <p:cBhvr>
                                        <p:cTn id="104" dur="500"/>
                                        <p:tgtEl>
                                          <p:spTgt spid="90"/>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91"/>
                                        </p:tgtEl>
                                        <p:attrNameLst>
                                          <p:attrName>style.visibility</p:attrName>
                                        </p:attrNameLst>
                                      </p:cBhvr>
                                      <p:to>
                                        <p:strVal val="visible"/>
                                      </p:to>
                                    </p:set>
                                    <p:animEffect transition="in" filter="fade">
                                      <p:cBhvr>
                                        <p:cTn id="107" dur="500"/>
                                        <p:tgtEl>
                                          <p:spTgt spid="91"/>
                                        </p:tgtEl>
                                      </p:cBhvr>
                                    </p:animEffect>
                                  </p:childTnLst>
                                </p:cTn>
                              </p:par>
                              <p:par>
                                <p:cTn id="108" presetID="10" presetClass="entr" presetSubtype="0" fill="hold" nodeType="withEffect">
                                  <p:stCondLst>
                                    <p:cond delay="0"/>
                                  </p:stCondLst>
                                  <p:childTnLst>
                                    <p:set>
                                      <p:cBhvr>
                                        <p:cTn id="109" dur="1" fill="hold">
                                          <p:stCondLst>
                                            <p:cond delay="0"/>
                                          </p:stCondLst>
                                        </p:cTn>
                                        <p:tgtEl>
                                          <p:spTgt spid="92"/>
                                        </p:tgtEl>
                                        <p:attrNameLst>
                                          <p:attrName>style.visibility</p:attrName>
                                        </p:attrNameLst>
                                      </p:cBhvr>
                                      <p:to>
                                        <p:strVal val="visible"/>
                                      </p:to>
                                    </p:set>
                                    <p:animEffect transition="in" filter="fade">
                                      <p:cBhvr>
                                        <p:cTn id="110" dur="500"/>
                                        <p:tgtEl>
                                          <p:spTgt spid="9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93"/>
                                        </p:tgtEl>
                                        <p:attrNameLst>
                                          <p:attrName>style.visibility</p:attrName>
                                        </p:attrNameLst>
                                      </p:cBhvr>
                                      <p:to>
                                        <p:strVal val="visible"/>
                                      </p:to>
                                    </p:set>
                                    <p:animEffect transition="in" filter="fade">
                                      <p:cBhvr>
                                        <p:cTn id="113" dur="500"/>
                                        <p:tgtEl>
                                          <p:spTgt spid="93"/>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94"/>
                                        </p:tgtEl>
                                        <p:attrNameLst>
                                          <p:attrName>style.visibility</p:attrName>
                                        </p:attrNameLst>
                                      </p:cBhvr>
                                      <p:to>
                                        <p:strVal val="visible"/>
                                      </p:to>
                                    </p:set>
                                    <p:animEffect transition="in" filter="fade">
                                      <p:cBhvr>
                                        <p:cTn id="116" dur="500"/>
                                        <p:tgtEl>
                                          <p:spTgt spid="94"/>
                                        </p:tgtEl>
                                      </p:cBhvr>
                                    </p:animEffect>
                                  </p:childTnLst>
                                </p:cTn>
                              </p:par>
                              <p:par>
                                <p:cTn id="117" presetID="10" presetClass="entr" presetSubtype="0" fill="hold" nodeType="withEffect">
                                  <p:stCondLst>
                                    <p:cond delay="0"/>
                                  </p:stCondLst>
                                  <p:childTnLst>
                                    <p:set>
                                      <p:cBhvr>
                                        <p:cTn id="118" dur="1" fill="hold">
                                          <p:stCondLst>
                                            <p:cond delay="0"/>
                                          </p:stCondLst>
                                        </p:cTn>
                                        <p:tgtEl>
                                          <p:spTgt spid="95"/>
                                        </p:tgtEl>
                                        <p:attrNameLst>
                                          <p:attrName>style.visibility</p:attrName>
                                        </p:attrNameLst>
                                      </p:cBhvr>
                                      <p:to>
                                        <p:strVal val="visible"/>
                                      </p:to>
                                    </p:set>
                                    <p:animEffect transition="in" filter="fade">
                                      <p:cBhvr>
                                        <p:cTn id="119" dur="500"/>
                                        <p:tgtEl>
                                          <p:spTgt spid="95"/>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96"/>
                                        </p:tgtEl>
                                        <p:attrNameLst>
                                          <p:attrName>style.visibility</p:attrName>
                                        </p:attrNameLst>
                                      </p:cBhvr>
                                      <p:to>
                                        <p:strVal val="visible"/>
                                      </p:to>
                                    </p:set>
                                    <p:animEffect transition="in" filter="fade">
                                      <p:cBhvr>
                                        <p:cTn id="122" dur="500"/>
                                        <p:tgtEl>
                                          <p:spTgt spid="96"/>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97"/>
                                        </p:tgtEl>
                                        <p:attrNameLst>
                                          <p:attrName>style.visibility</p:attrName>
                                        </p:attrNameLst>
                                      </p:cBhvr>
                                      <p:to>
                                        <p:strVal val="visible"/>
                                      </p:to>
                                    </p:set>
                                    <p:animEffect transition="in" filter="fade">
                                      <p:cBhvr>
                                        <p:cTn id="125" dur="500"/>
                                        <p:tgtEl>
                                          <p:spTgt spid="97"/>
                                        </p:tgtEl>
                                      </p:cBhvr>
                                    </p:animEffect>
                                  </p:childTnLst>
                                </p:cTn>
                              </p:par>
                              <p:par>
                                <p:cTn id="126" presetID="10" presetClass="entr" presetSubtype="0" fill="hold" nodeType="withEffect">
                                  <p:stCondLst>
                                    <p:cond delay="0"/>
                                  </p:stCondLst>
                                  <p:childTnLst>
                                    <p:set>
                                      <p:cBhvr>
                                        <p:cTn id="127" dur="1" fill="hold">
                                          <p:stCondLst>
                                            <p:cond delay="0"/>
                                          </p:stCondLst>
                                        </p:cTn>
                                        <p:tgtEl>
                                          <p:spTgt spid="99"/>
                                        </p:tgtEl>
                                        <p:attrNameLst>
                                          <p:attrName>style.visibility</p:attrName>
                                        </p:attrNameLst>
                                      </p:cBhvr>
                                      <p:to>
                                        <p:strVal val="visible"/>
                                      </p:to>
                                    </p:set>
                                    <p:animEffect transition="in" filter="fade">
                                      <p:cBhvr>
                                        <p:cTn id="128" dur="500"/>
                                        <p:tgtEl>
                                          <p:spTgt spid="99"/>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00"/>
                                        </p:tgtEl>
                                        <p:attrNameLst>
                                          <p:attrName>style.visibility</p:attrName>
                                        </p:attrNameLst>
                                      </p:cBhvr>
                                      <p:to>
                                        <p:strVal val="visible"/>
                                      </p:to>
                                    </p:set>
                                    <p:animEffect transition="in" filter="fade">
                                      <p:cBhvr>
                                        <p:cTn id="131" dur="500"/>
                                        <p:tgtEl>
                                          <p:spTgt spid="100"/>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01"/>
                                        </p:tgtEl>
                                        <p:attrNameLst>
                                          <p:attrName>style.visibility</p:attrName>
                                        </p:attrNameLst>
                                      </p:cBhvr>
                                      <p:to>
                                        <p:strVal val="visible"/>
                                      </p:to>
                                    </p:set>
                                    <p:animEffect transition="in" filter="fade">
                                      <p:cBhvr>
                                        <p:cTn id="134" dur="500"/>
                                        <p:tgtEl>
                                          <p:spTgt spid="101"/>
                                        </p:tgtEl>
                                      </p:cBhvr>
                                    </p:animEffect>
                                  </p:childTnLst>
                                </p:cTn>
                              </p:par>
                              <p:par>
                                <p:cTn id="135" presetID="10" presetClass="entr" presetSubtype="0" fill="hold" nodeType="withEffect">
                                  <p:stCondLst>
                                    <p:cond delay="0"/>
                                  </p:stCondLst>
                                  <p:childTnLst>
                                    <p:set>
                                      <p:cBhvr>
                                        <p:cTn id="136" dur="1" fill="hold">
                                          <p:stCondLst>
                                            <p:cond delay="0"/>
                                          </p:stCondLst>
                                        </p:cTn>
                                        <p:tgtEl>
                                          <p:spTgt spid="102"/>
                                        </p:tgtEl>
                                        <p:attrNameLst>
                                          <p:attrName>style.visibility</p:attrName>
                                        </p:attrNameLst>
                                      </p:cBhvr>
                                      <p:to>
                                        <p:strVal val="visible"/>
                                      </p:to>
                                    </p:set>
                                    <p:animEffect transition="in" filter="fade">
                                      <p:cBhvr>
                                        <p:cTn id="137" dur="500"/>
                                        <p:tgtEl>
                                          <p:spTgt spid="102"/>
                                        </p:tgtEl>
                                      </p:cBhvr>
                                    </p:animEffect>
                                  </p:childTnLst>
                                </p:cTn>
                              </p:par>
                              <p:par>
                                <p:cTn id="138" presetID="10" presetClass="entr" presetSubtype="0" fill="hold" nodeType="withEffect">
                                  <p:stCondLst>
                                    <p:cond delay="0"/>
                                  </p:stCondLst>
                                  <p:childTnLst>
                                    <p:set>
                                      <p:cBhvr>
                                        <p:cTn id="139" dur="1" fill="hold">
                                          <p:stCondLst>
                                            <p:cond delay="0"/>
                                          </p:stCondLst>
                                        </p:cTn>
                                        <p:tgtEl>
                                          <p:spTgt spid="103"/>
                                        </p:tgtEl>
                                        <p:attrNameLst>
                                          <p:attrName>style.visibility</p:attrName>
                                        </p:attrNameLst>
                                      </p:cBhvr>
                                      <p:to>
                                        <p:strVal val="visible"/>
                                      </p:to>
                                    </p:set>
                                    <p:animEffect transition="in" filter="fade">
                                      <p:cBhvr>
                                        <p:cTn id="140" dur="500"/>
                                        <p:tgtEl>
                                          <p:spTgt spid="103"/>
                                        </p:tgtEl>
                                      </p:cBhvr>
                                    </p:animEffect>
                                  </p:childTnLst>
                                </p:cTn>
                              </p:par>
                              <p:par>
                                <p:cTn id="141" presetID="10" presetClass="entr" presetSubtype="0" fill="hold" nodeType="withEffect">
                                  <p:stCondLst>
                                    <p:cond delay="0"/>
                                  </p:stCondLst>
                                  <p:childTnLst>
                                    <p:set>
                                      <p:cBhvr>
                                        <p:cTn id="142" dur="1" fill="hold">
                                          <p:stCondLst>
                                            <p:cond delay="0"/>
                                          </p:stCondLst>
                                        </p:cTn>
                                        <p:tgtEl>
                                          <p:spTgt spid="104"/>
                                        </p:tgtEl>
                                        <p:attrNameLst>
                                          <p:attrName>style.visibility</p:attrName>
                                        </p:attrNameLst>
                                      </p:cBhvr>
                                      <p:to>
                                        <p:strVal val="visible"/>
                                      </p:to>
                                    </p:set>
                                    <p:animEffect transition="in" filter="fade">
                                      <p:cBhvr>
                                        <p:cTn id="143" dur="500"/>
                                        <p:tgtEl>
                                          <p:spTgt spid="104"/>
                                        </p:tgtEl>
                                      </p:cBhvr>
                                    </p:animEffect>
                                  </p:childTnLst>
                                </p:cTn>
                              </p:par>
                              <p:par>
                                <p:cTn id="144" presetID="10" presetClass="entr" presetSubtype="0" fill="hold" nodeType="withEffect">
                                  <p:stCondLst>
                                    <p:cond delay="0"/>
                                  </p:stCondLst>
                                  <p:childTnLst>
                                    <p:set>
                                      <p:cBhvr>
                                        <p:cTn id="145" dur="1" fill="hold">
                                          <p:stCondLst>
                                            <p:cond delay="0"/>
                                          </p:stCondLst>
                                        </p:cTn>
                                        <p:tgtEl>
                                          <p:spTgt spid="105"/>
                                        </p:tgtEl>
                                        <p:attrNameLst>
                                          <p:attrName>style.visibility</p:attrName>
                                        </p:attrNameLst>
                                      </p:cBhvr>
                                      <p:to>
                                        <p:strVal val="visible"/>
                                      </p:to>
                                    </p:set>
                                    <p:animEffect transition="in" filter="fade">
                                      <p:cBhvr>
                                        <p:cTn id="146" dur="500"/>
                                        <p:tgtEl>
                                          <p:spTgt spid="105"/>
                                        </p:tgtEl>
                                      </p:cBhvr>
                                    </p:animEffect>
                                  </p:childTnLst>
                                </p:cTn>
                              </p:par>
                              <p:par>
                                <p:cTn id="147" presetID="10" presetClass="entr" presetSubtype="0" fill="hold" nodeType="withEffect">
                                  <p:stCondLst>
                                    <p:cond delay="0"/>
                                  </p:stCondLst>
                                  <p:childTnLst>
                                    <p:set>
                                      <p:cBhvr>
                                        <p:cTn id="148" dur="1" fill="hold">
                                          <p:stCondLst>
                                            <p:cond delay="0"/>
                                          </p:stCondLst>
                                        </p:cTn>
                                        <p:tgtEl>
                                          <p:spTgt spid="106"/>
                                        </p:tgtEl>
                                        <p:attrNameLst>
                                          <p:attrName>style.visibility</p:attrName>
                                        </p:attrNameLst>
                                      </p:cBhvr>
                                      <p:to>
                                        <p:strVal val="visible"/>
                                      </p:to>
                                    </p:set>
                                    <p:animEffect transition="in" filter="fade">
                                      <p:cBhvr>
                                        <p:cTn id="149" dur="500"/>
                                        <p:tgtEl>
                                          <p:spTgt spid="106"/>
                                        </p:tgtEl>
                                      </p:cBhvr>
                                    </p:animEffect>
                                  </p:childTnLst>
                                </p:cTn>
                              </p:par>
                              <p:par>
                                <p:cTn id="150" presetID="10" presetClass="entr" presetSubtype="0" fill="hold" nodeType="withEffect">
                                  <p:stCondLst>
                                    <p:cond delay="0"/>
                                  </p:stCondLst>
                                  <p:childTnLst>
                                    <p:set>
                                      <p:cBhvr>
                                        <p:cTn id="151" dur="1" fill="hold">
                                          <p:stCondLst>
                                            <p:cond delay="0"/>
                                          </p:stCondLst>
                                        </p:cTn>
                                        <p:tgtEl>
                                          <p:spTgt spid="107"/>
                                        </p:tgtEl>
                                        <p:attrNameLst>
                                          <p:attrName>style.visibility</p:attrName>
                                        </p:attrNameLst>
                                      </p:cBhvr>
                                      <p:to>
                                        <p:strVal val="visible"/>
                                      </p:to>
                                    </p:set>
                                    <p:animEffect transition="in" filter="fade">
                                      <p:cBhvr>
                                        <p:cTn id="152" dur="500"/>
                                        <p:tgtEl>
                                          <p:spTgt spid="107"/>
                                        </p:tgtEl>
                                      </p:cBhvr>
                                    </p:animEffect>
                                  </p:childTnLst>
                                </p:cTn>
                              </p:par>
                              <p:par>
                                <p:cTn id="153" presetID="10" presetClass="entr" presetSubtype="0" fill="hold" nodeType="withEffect">
                                  <p:stCondLst>
                                    <p:cond delay="0"/>
                                  </p:stCondLst>
                                  <p:childTnLst>
                                    <p:set>
                                      <p:cBhvr>
                                        <p:cTn id="154" dur="1" fill="hold">
                                          <p:stCondLst>
                                            <p:cond delay="0"/>
                                          </p:stCondLst>
                                        </p:cTn>
                                        <p:tgtEl>
                                          <p:spTgt spid="114"/>
                                        </p:tgtEl>
                                        <p:attrNameLst>
                                          <p:attrName>style.visibility</p:attrName>
                                        </p:attrNameLst>
                                      </p:cBhvr>
                                      <p:to>
                                        <p:strVal val="visible"/>
                                      </p:to>
                                    </p:set>
                                    <p:animEffect transition="in" filter="fade">
                                      <p:cBhvr>
                                        <p:cTn id="155"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5" grpId="0" animBg="1"/>
      <p:bldP spid="76" grpId="0" animBg="1"/>
      <p:bldP spid="78" grpId="0" animBg="1"/>
      <p:bldP spid="79" grpId="0" animBg="1"/>
      <p:bldP spid="81" grpId="0" animBg="1"/>
      <p:bldP spid="82" grpId="0" animBg="1"/>
      <p:bldP spid="83" grpId="0" animBg="1"/>
      <p:bldP spid="84" grpId="0" animBg="1"/>
      <p:bldP spid="87" grpId="0" animBg="1"/>
      <p:bldP spid="88" grpId="0" animBg="1"/>
      <p:bldP spid="90" grpId="0" animBg="1"/>
      <p:bldP spid="91" grpId="0" animBg="1"/>
      <p:bldP spid="93" grpId="0" animBg="1"/>
      <p:bldP spid="94" grpId="0" animBg="1"/>
      <p:bldP spid="96" grpId="0" animBg="1"/>
      <p:bldP spid="97" grpId="0" animBg="1"/>
      <p:bldP spid="100" grpId="0" animBg="1"/>
      <p:bldP spid="101"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分配排序</a:t>
            </a:r>
          </a:p>
        </p:txBody>
      </p:sp>
      <p:sp>
        <p:nvSpPr>
          <p:cNvPr id="4" name="矩形 3"/>
          <p:cNvSpPr/>
          <p:nvPr/>
        </p:nvSpPr>
        <p:spPr>
          <a:xfrm>
            <a:off x="766917" y="1449605"/>
            <a:ext cx="7447935" cy="4708981"/>
          </a:xfrm>
          <a:prstGeom prst="rect">
            <a:avLst/>
          </a:prstGeom>
          <a:solidFill>
            <a:schemeClr val="bg1">
              <a:lumMod val="90000"/>
            </a:schemeClr>
          </a:solidFill>
        </p:spPr>
        <p:txBody>
          <a:bodyPr wrap="square">
            <a:spAutoFit/>
          </a:bodyPr>
          <a:lstStyle/>
          <a:p>
            <a:pPr>
              <a:lnSpc>
                <a:spcPts val="3000"/>
              </a:lnSpc>
            </a:pPr>
            <a:r>
              <a:rPr lang="en-US" altLang="zh-CN" dirty="0" err="1">
                <a:latin typeface="华文中宋" panose="02010600040101010101" pitchFamily="2" charset="-122"/>
                <a:ea typeface="华文中宋" panose="02010600040101010101" pitchFamily="2" charset="-122"/>
              </a:rPr>
              <a:t>struct</a:t>
            </a:r>
            <a:r>
              <a:rPr lang="en-US" altLang="zh-CN" dirty="0">
                <a:latin typeface="华文中宋" panose="02010600040101010101" pitchFamily="2" charset="-122"/>
                <a:ea typeface="华文中宋" panose="02010600040101010101" pitchFamily="2" charset="-122"/>
              </a:rPr>
              <a:t> Node; </a:t>
            </a:r>
          </a:p>
          <a:p>
            <a:pPr>
              <a:lnSpc>
                <a:spcPts val="3000"/>
              </a:lnSpc>
            </a:pPr>
            <a:r>
              <a:rPr lang="en-US" altLang="zh-CN" dirty="0" err="1">
                <a:latin typeface="华文中宋" panose="02010600040101010101" pitchFamily="2" charset="-122"/>
                <a:ea typeface="华文中宋" panose="02010600040101010101" pitchFamily="2" charset="-122"/>
              </a:rPr>
              <a:t>typedef</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struct</a:t>
            </a:r>
            <a:r>
              <a:rPr lang="en-US" altLang="zh-CN" dirty="0">
                <a:latin typeface="华文中宋" panose="02010600040101010101" pitchFamily="2" charset="-122"/>
                <a:ea typeface="华文中宋" panose="02010600040101010101" pitchFamily="2" charset="-122"/>
              </a:rPr>
              <a:t> Node *</a:t>
            </a:r>
            <a:r>
              <a:rPr lang="en-US" altLang="zh-CN" dirty="0" err="1">
                <a:latin typeface="华文中宋" panose="02010600040101010101" pitchFamily="2" charset="-122"/>
                <a:ea typeface="华文中宋" panose="02010600040101010101" pitchFamily="2" charset="-122"/>
              </a:rPr>
              <a:t>PNode</a:t>
            </a:r>
            <a:r>
              <a:rPr lang="en-US" altLang="zh-CN" dirty="0">
                <a:latin typeface="华文中宋" panose="02010600040101010101" pitchFamily="2" charset="-122"/>
                <a:ea typeface="华文中宋" panose="02010600040101010101" pitchFamily="2" charset="-122"/>
              </a:rPr>
              <a:t>;</a:t>
            </a:r>
          </a:p>
          <a:p>
            <a:pPr>
              <a:lnSpc>
                <a:spcPts val="3000"/>
              </a:lnSpc>
            </a:pPr>
            <a:r>
              <a:rPr lang="en-US" altLang="zh-CN" dirty="0" err="1">
                <a:latin typeface="华文中宋" panose="02010600040101010101" pitchFamily="2" charset="-122"/>
                <a:ea typeface="华文中宋" panose="02010600040101010101" pitchFamily="2" charset="-122"/>
              </a:rPr>
              <a:t>struct</a:t>
            </a:r>
            <a:r>
              <a:rPr lang="en-US" altLang="zh-CN" dirty="0">
                <a:latin typeface="华文中宋" panose="02010600040101010101" pitchFamily="2" charset="-122"/>
                <a:ea typeface="华文中宋" panose="02010600040101010101" pitchFamily="2" charset="-122"/>
              </a:rPr>
              <a:t> Node { </a:t>
            </a:r>
          </a:p>
          <a:p>
            <a:pPr>
              <a:lnSpc>
                <a:spcPts val="3000"/>
              </a:lnSpc>
            </a:pP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KeyType</a:t>
            </a:r>
            <a:r>
              <a:rPr lang="en-US" altLang="zh-CN" dirty="0">
                <a:latin typeface="华文中宋" panose="02010600040101010101" pitchFamily="2" charset="-122"/>
                <a:ea typeface="华文中宋" panose="02010600040101010101" pitchFamily="2" charset="-122"/>
              </a:rPr>
              <a:t> key[D];   //D</a:t>
            </a:r>
            <a:r>
              <a:rPr lang="zh-CN" altLang="en-US" dirty="0">
                <a:latin typeface="华文中宋" panose="02010600040101010101" pitchFamily="2" charset="-122"/>
                <a:ea typeface="华文中宋" panose="02010600040101010101" pitchFamily="2" charset="-122"/>
              </a:rPr>
              <a:t>位排序码</a:t>
            </a:r>
            <a:endParaRPr lang="en-US" altLang="zh-CN" dirty="0">
              <a:latin typeface="华文中宋" panose="02010600040101010101" pitchFamily="2" charset="-122"/>
              <a:ea typeface="华文中宋" panose="02010600040101010101" pitchFamily="2" charset="-122"/>
            </a:endParaRPr>
          </a:p>
          <a:p>
            <a:pPr>
              <a:lnSpc>
                <a:spcPts val="3000"/>
              </a:lnSpc>
            </a:pP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DataType</a:t>
            </a:r>
            <a:r>
              <a:rPr lang="en-US" altLang="zh-CN" dirty="0">
                <a:latin typeface="华文中宋" panose="02010600040101010101" pitchFamily="2" charset="-122"/>
                <a:ea typeface="华文中宋" panose="02010600040101010101" pitchFamily="2" charset="-122"/>
              </a:rPr>
              <a:t> info;</a:t>
            </a:r>
          </a:p>
          <a:p>
            <a:pPr>
              <a:lnSpc>
                <a:spcPts val="3000"/>
              </a:lnSpc>
            </a:pP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PNode</a:t>
            </a:r>
            <a:r>
              <a:rPr lang="en-US" altLang="zh-CN" dirty="0">
                <a:latin typeface="华文中宋" panose="02010600040101010101" pitchFamily="2" charset="-122"/>
                <a:ea typeface="华文中宋" panose="02010600040101010101" pitchFamily="2" charset="-122"/>
              </a:rPr>
              <a:t> next;</a:t>
            </a:r>
          </a:p>
          <a:p>
            <a:pPr>
              <a:lnSpc>
                <a:spcPts val="3000"/>
              </a:lnSpc>
            </a:pPr>
            <a:r>
              <a:rPr lang="en-US" altLang="zh-CN" dirty="0">
                <a:latin typeface="华文中宋" panose="02010600040101010101" pitchFamily="2" charset="-122"/>
                <a:ea typeface="华文中宋" panose="02010600040101010101" pitchFamily="2" charset="-122"/>
              </a:rPr>
              <a:t>};</a:t>
            </a:r>
          </a:p>
          <a:p>
            <a:pPr>
              <a:lnSpc>
                <a:spcPts val="3000"/>
              </a:lnSpc>
            </a:pPr>
            <a:r>
              <a:rPr lang="en-US" altLang="zh-CN" dirty="0" err="1">
                <a:latin typeface="华文中宋" panose="02010600040101010101" pitchFamily="2" charset="-122"/>
                <a:ea typeface="华文中宋" panose="02010600040101010101" pitchFamily="2" charset="-122"/>
              </a:rPr>
              <a:t>typedef</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struct</a:t>
            </a:r>
            <a:r>
              <a:rPr lang="en-US" altLang="zh-CN" dirty="0">
                <a:latin typeface="华文中宋" panose="02010600040101010101" pitchFamily="2" charset="-122"/>
                <a:ea typeface="华文中宋" panose="02010600040101010101" pitchFamily="2" charset="-122"/>
              </a:rPr>
              <a:t> { </a:t>
            </a:r>
          </a:p>
          <a:p>
            <a:pPr>
              <a:lnSpc>
                <a:spcPts val="3000"/>
              </a:lnSpc>
            </a:pP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PNode</a:t>
            </a:r>
            <a:r>
              <a:rPr lang="en-US" altLang="zh-CN" dirty="0">
                <a:latin typeface="华文中宋" panose="02010600040101010101" pitchFamily="2" charset="-122"/>
                <a:ea typeface="华文中宋" panose="02010600040101010101" pitchFamily="2" charset="-122"/>
              </a:rPr>
              <a:t> f;    //</a:t>
            </a:r>
            <a:r>
              <a:rPr lang="zh-CN" altLang="en-US" dirty="0">
                <a:latin typeface="华文中宋" panose="02010600040101010101" pitchFamily="2" charset="-122"/>
                <a:ea typeface="华文中宋" panose="02010600040101010101" pitchFamily="2" charset="-122"/>
              </a:rPr>
              <a:t>队列的头指针</a:t>
            </a:r>
            <a:endParaRPr lang="en-US" altLang="zh-CN" dirty="0">
              <a:latin typeface="华文中宋" panose="02010600040101010101" pitchFamily="2" charset="-122"/>
              <a:ea typeface="华文中宋" panose="02010600040101010101" pitchFamily="2" charset="-122"/>
            </a:endParaRPr>
          </a:p>
          <a:p>
            <a:pPr>
              <a:lnSpc>
                <a:spcPts val="3000"/>
              </a:lnSpc>
            </a:pP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PNode</a:t>
            </a:r>
            <a:r>
              <a:rPr lang="en-US" altLang="zh-CN" dirty="0">
                <a:latin typeface="华文中宋" panose="02010600040101010101" pitchFamily="2" charset="-122"/>
                <a:ea typeface="华文中宋" panose="02010600040101010101" pitchFamily="2" charset="-122"/>
              </a:rPr>
              <a:t> e;   //</a:t>
            </a:r>
            <a:r>
              <a:rPr lang="zh-CN" altLang="en-US" dirty="0">
                <a:latin typeface="华文中宋" panose="02010600040101010101" pitchFamily="2" charset="-122"/>
                <a:ea typeface="华文中宋" panose="02010600040101010101" pitchFamily="2" charset="-122"/>
              </a:rPr>
              <a:t>队列的尾指针</a:t>
            </a:r>
            <a:endParaRPr lang="en-US" altLang="zh-CN" dirty="0">
              <a:latin typeface="华文中宋" panose="02010600040101010101" pitchFamily="2" charset="-122"/>
              <a:ea typeface="华文中宋" panose="02010600040101010101" pitchFamily="2" charset="-122"/>
            </a:endParaRPr>
          </a:p>
          <a:p>
            <a:pPr>
              <a:lnSpc>
                <a:spcPts val="3000"/>
              </a:lnSpc>
            </a:pPr>
            <a:r>
              <a:rPr lang="en-US" altLang="zh-CN" dirty="0">
                <a:latin typeface="华文中宋" panose="02010600040101010101" pitchFamily="2" charset="-122"/>
                <a:ea typeface="华文中宋" panose="02010600040101010101" pitchFamily="2" charset="-122"/>
              </a:rPr>
              <a:t>} Queue; </a:t>
            </a:r>
          </a:p>
          <a:p>
            <a:pPr>
              <a:lnSpc>
                <a:spcPts val="3000"/>
              </a:lnSpc>
            </a:pPr>
            <a:r>
              <a:rPr lang="en-US" altLang="zh-CN" dirty="0" err="1">
                <a:latin typeface="华文中宋" panose="02010600040101010101" pitchFamily="2" charset="-122"/>
                <a:ea typeface="华文中宋" panose="02010600040101010101" pitchFamily="2" charset="-122"/>
              </a:rPr>
              <a:t>typedef</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struct</a:t>
            </a:r>
            <a:r>
              <a:rPr lang="en-US" altLang="zh-CN" dirty="0">
                <a:latin typeface="华文中宋" panose="02010600040101010101" pitchFamily="2" charset="-122"/>
                <a:ea typeface="华文中宋" panose="02010600040101010101" pitchFamily="2" charset="-122"/>
              </a:rPr>
              <a:t> Node *</a:t>
            </a:r>
            <a:r>
              <a:rPr lang="en-US" altLang="zh-CN" dirty="0" err="1">
                <a:latin typeface="华文中宋" panose="02010600040101010101" pitchFamily="2" charset="-122"/>
                <a:ea typeface="华文中宋" panose="02010600040101010101" pitchFamily="2" charset="-122"/>
              </a:rPr>
              <a:t>RadixList</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待排序文件类型</a:t>
            </a:r>
          </a:p>
        </p:txBody>
      </p:sp>
    </p:spTree>
    <p:extLst>
      <p:ext uri="{BB962C8B-B14F-4D97-AF65-F5344CB8AC3E}">
        <p14:creationId xmlns:p14="http://schemas.microsoft.com/office/powerpoint/2010/main" val="36894212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分配排序：算法实现</a:t>
            </a:r>
          </a:p>
        </p:txBody>
      </p:sp>
      <p:sp>
        <p:nvSpPr>
          <p:cNvPr id="4" name="矩形 3"/>
          <p:cNvSpPr/>
          <p:nvPr/>
        </p:nvSpPr>
        <p:spPr>
          <a:xfrm>
            <a:off x="683342" y="1256064"/>
            <a:ext cx="7826477" cy="5221942"/>
          </a:xfrm>
          <a:prstGeom prst="rect">
            <a:avLst/>
          </a:prstGeom>
          <a:solidFill>
            <a:schemeClr val="bg1">
              <a:lumMod val="90000"/>
            </a:schemeClr>
          </a:solidFill>
        </p:spPr>
        <p:txBody>
          <a:bodyPr wrap="square">
            <a:spAutoFit/>
          </a:bodyPr>
          <a:lstStyle/>
          <a:p>
            <a:pPr>
              <a:lnSpc>
                <a:spcPts val="2000"/>
              </a:lnSpc>
            </a:pPr>
            <a:r>
              <a:rPr lang="en-US" altLang="zh-CN" sz="1400" dirty="0">
                <a:latin typeface="华文中宋" panose="02010600040101010101" pitchFamily="2" charset="-122"/>
                <a:ea typeface="华文中宋" panose="02010600040101010101" pitchFamily="2" charset="-122"/>
              </a:rPr>
              <a:t>void </a:t>
            </a:r>
            <a:r>
              <a:rPr lang="en-US" altLang="zh-CN" sz="1400" dirty="0" err="1">
                <a:latin typeface="华文中宋" panose="02010600040101010101" pitchFamily="2" charset="-122"/>
                <a:ea typeface="华文中宋" panose="02010600040101010101" pitchFamily="2" charset="-122"/>
              </a:rPr>
              <a:t>radixSort</a:t>
            </a:r>
            <a:r>
              <a:rPr lang="en-US" altLang="zh-CN" sz="1400" dirty="0">
                <a:latin typeface="华文中宋" panose="02010600040101010101" pitchFamily="2" charset="-122"/>
                <a:ea typeface="华文中宋" panose="02010600040101010101" pitchFamily="2" charset="-122"/>
              </a:rPr>
              <a:t>( </a:t>
            </a:r>
            <a:r>
              <a:rPr lang="en-US" altLang="zh-CN" sz="1400" dirty="0" err="1">
                <a:latin typeface="华文中宋" panose="02010600040101010101" pitchFamily="2" charset="-122"/>
                <a:ea typeface="华文中宋" panose="02010600040101010101" pitchFamily="2" charset="-122"/>
              </a:rPr>
              <a:t>RadixList</a:t>
            </a:r>
            <a:r>
              <a:rPr lang="en-US" altLang="zh-CN" sz="1400" dirty="0">
                <a:latin typeface="华文中宋" panose="02010600040101010101" pitchFamily="2" charset="-122"/>
                <a:ea typeface="华文中宋" panose="02010600040101010101" pitchFamily="2" charset="-122"/>
              </a:rPr>
              <a:t> *</a:t>
            </a:r>
            <a:r>
              <a:rPr lang="en-US" altLang="zh-CN" sz="1400" dirty="0" err="1">
                <a:latin typeface="华文中宋" panose="02010600040101010101" pitchFamily="2" charset="-122"/>
                <a:ea typeface="华文中宋" panose="02010600040101010101" pitchFamily="2" charset="-122"/>
              </a:rPr>
              <a:t>plist</a:t>
            </a:r>
            <a:r>
              <a:rPr lang="en-US" altLang="zh-CN" sz="1400" dirty="0">
                <a:latin typeface="华文中宋" panose="02010600040101010101" pitchFamily="2" charset="-122"/>
                <a:ea typeface="华文中宋" panose="02010600040101010101" pitchFamily="2" charset="-122"/>
              </a:rPr>
              <a:t>, </a:t>
            </a:r>
            <a:r>
              <a:rPr lang="en-US" altLang="zh-CN" sz="1400" dirty="0" err="1">
                <a:latin typeface="华文中宋" panose="02010600040101010101" pitchFamily="2" charset="-122"/>
                <a:ea typeface="华文中宋" panose="02010600040101010101" pitchFamily="2" charset="-122"/>
              </a:rPr>
              <a:t>int</a:t>
            </a:r>
            <a:r>
              <a:rPr lang="en-US" altLang="zh-CN" sz="1400" dirty="0">
                <a:latin typeface="华文中宋" panose="02010600040101010101" pitchFamily="2" charset="-122"/>
                <a:ea typeface="华文中宋" panose="02010600040101010101" pitchFamily="2" charset="-122"/>
              </a:rPr>
              <a:t> d, </a:t>
            </a:r>
            <a:r>
              <a:rPr lang="en-US" altLang="zh-CN" sz="1400" dirty="0" err="1">
                <a:latin typeface="华文中宋" panose="02010600040101010101" pitchFamily="2" charset="-122"/>
                <a:ea typeface="华文中宋" panose="02010600040101010101" pitchFamily="2" charset="-122"/>
              </a:rPr>
              <a:t>int</a:t>
            </a:r>
            <a:r>
              <a:rPr lang="en-US" altLang="zh-CN" sz="1400" dirty="0">
                <a:latin typeface="华文中宋" panose="02010600040101010101" pitchFamily="2" charset="-122"/>
                <a:ea typeface="华文中宋" panose="02010600040101010101" pitchFamily="2" charset="-122"/>
              </a:rPr>
              <a:t> r) { //</a:t>
            </a:r>
            <a:r>
              <a:rPr lang="en-US" altLang="zh-CN" sz="1400" dirty="0" err="1">
                <a:latin typeface="华文中宋" panose="02010600040101010101" pitchFamily="2" charset="-122"/>
                <a:ea typeface="华文中宋" panose="02010600040101010101" pitchFamily="2" charset="-122"/>
              </a:rPr>
              <a:t>plist</a:t>
            </a:r>
            <a:r>
              <a:rPr lang="zh-CN" altLang="en-US" sz="1400" dirty="0">
                <a:latin typeface="华文中宋" panose="02010600040101010101" pitchFamily="2" charset="-122"/>
                <a:ea typeface="华文中宋" panose="02010600040101010101" pitchFamily="2" charset="-122"/>
              </a:rPr>
              <a:t>指向带表头结点的单链表的头指针</a:t>
            </a:r>
            <a:endParaRPr lang="en-US" altLang="zh-CN" sz="1400" dirty="0">
              <a:latin typeface="华文中宋" panose="02010600040101010101" pitchFamily="2" charset="-122"/>
              <a:ea typeface="华文中宋" panose="02010600040101010101" pitchFamily="2" charset="-122"/>
            </a:endParaRPr>
          </a:p>
          <a:p>
            <a:pPr>
              <a:lnSpc>
                <a:spcPts val="2000"/>
              </a:lnSpc>
            </a:pPr>
            <a:r>
              <a:rPr lang="en-US" altLang="zh-CN" sz="1400" dirty="0">
                <a:latin typeface="华文中宋" panose="02010600040101010101" pitchFamily="2" charset="-122"/>
                <a:ea typeface="华文中宋" panose="02010600040101010101" pitchFamily="2" charset="-122"/>
              </a:rPr>
              <a:t>    </a:t>
            </a:r>
            <a:r>
              <a:rPr lang="en-US" altLang="zh-CN" sz="1400" dirty="0" err="1">
                <a:latin typeface="华文中宋" panose="02010600040101010101" pitchFamily="2" charset="-122"/>
                <a:ea typeface="华文中宋" panose="02010600040101010101" pitchFamily="2" charset="-122"/>
              </a:rPr>
              <a:t>int</a:t>
            </a:r>
            <a:r>
              <a:rPr lang="en-US" altLang="zh-CN" sz="1400" dirty="0">
                <a:latin typeface="华文中宋" panose="02010600040101010101" pitchFamily="2" charset="-122"/>
                <a:ea typeface="华文中宋" panose="02010600040101010101" pitchFamily="2" charset="-122"/>
              </a:rPr>
              <a:t> </a:t>
            </a:r>
            <a:r>
              <a:rPr lang="en-US" altLang="zh-CN" sz="1400" dirty="0" err="1">
                <a:latin typeface="华文中宋" panose="02010600040101010101" pitchFamily="2" charset="-122"/>
                <a:ea typeface="华文中宋" panose="02010600040101010101" pitchFamily="2" charset="-122"/>
              </a:rPr>
              <a:t>i</a:t>
            </a:r>
            <a:r>
              <a:rPr lang="en-US" altLang="zh-CN" sz="1400" dirty="0">
                <a:latin typeface="华文中宋" panose="02010600040101010101" pitchFamily="2" charset="-122"/>
                <a:ea typeface="华文中宋" panose="02010600040101010101" pitchFamily="2" charset="-122"/>
              </a:rPr>
              <a:t>, j, k;     </a:t>
            </a:r>
            <a:r>
              <a:rPr lang="en-US" altLang="zh-CN" sz="1400" dirty="0" err="1">
                <a:latin typeface="华文中宋" panose="02010600040101010101" pitchFamily="2" charset="-122"/>
                <a:ea typeface="华文中宋" panose="02010600040101010101" pitchFamily="2" charset="-122"/>
              </a:rPr>
              <a:t>PNode</a:t>
            </a:r>
            <a:r>
              <a:rPr lang="en-US" altLang="zh-CN" sz="1400" dirty="0">
                <a:latin typeface="华文中宋" panose="02010600040101010101" pitchFamily="2" charset="-122"/>
                <a:ea typeface="华文中宋" panose="02010600040101010101" pitchFamily="2" charset="-122"/>
              </a:rPr>
              <a:t>   p, head = (</a:t>
            </a:r>
            <a:r>
              <a:rPr lang="zh-CN" altLang="en-US" sz="1400" dirty="0">
                <a:latin typeface="华文中宋" panose="02010600040101010101" pitchFamily="2" charset="-122"/>
                <a:ea typeface="华文中宋" panose="02010600040101010101" pitchFamily="2" charset="-122"/>
              </a:rPr>
              <a:t>*</a:t>
            </a:r>
            <a:r>
              <a:rPr lang="en-US" altLang="zh-CN" sz="1400" dirty="0" err="1">
                <a:latin typeface="华文中宋" panose="02010600040101010101" pitchFamily="2" charset="-122"/>
                <a:ea typeface="华文中宋" panose="02010600040101010101" pitchFamily="2" charset="-122"/>
              </a:rPr>
              <a:t>plist</a:t>
            </a:r>
            <a:r>
              <a:rPr lang="en-US" altLang="zh-CN" sz="1400" dirty="0">
                <a:latin typeface="华文中宋" panose="02010600040101010101" pitchFamily="2" charset="-122"/>
                <a:ea typeface="华文中宋" panose="02010600040101010101" pitchFamily="2" charset="-122"/>
              </a:rPr>
              <a:t>)-&gt;next;</a:t>
            </a:r>
          </a:p>
          <a:p>
            <a:pPr>
              <a:lnSpc>
                <a:spcPts val="2000"/>
              </a:lnSpc>
            </a:pPr>
            <a:r>
              <a:rPr lang="en-US" altLang="zh-CN" sz="1400" dirty="0">
                <a:latin typeface="华文中宋" panose="02010600040101010101" pitchFamily="2" charset="-122"/>
                <a:ea typeface="华文中宋" panose="02010600040101010101" pitchFamily="2" charset="-122"/>
              </a:rPr>
              <a:t>    Queue  queue[r]; //</a:t>
            </a:r>
            <a:r>
              <a:rPr lang="zh-CN" altLang="en-US" sz="1400" dirty="0">
                <a:latin typeface="华文中宋" panose="02010600040101010101" pitchFamily="2" charset="-122"/>
                <a:ea typeface="华文中宋" panose="02010600040101010101" pitchFamily="2" charset="-122"/>
              </a:rPr>
              <a:t>队列数组</a:t>
            </a:r>
          </a:p>
          <a:p>
            <a:pPr>
              <a:lnSpc>
                <a:spcPts val="2000"/>
              </a:lnSpc>
            </a:pPr>
            <a:r>
              <a:rPr lang="en-US" altLang="zh-CN" sz="1400" dirty="0">
                <a:latin typeface="华文中宋" panose="02010600040101010101" pitchFamily="2" charset="-122"/>
                <a:ea typeface="华文中宋" panose="02010600040101010101" pitchFamily="2" charset="-122"/>
              </a:rPr>
              <a:t>    for ( j = d-1; j &gt;= 0; j-- ) {   //</a:t>
            </a:r>
            <a:r>
              <a:rPr lang="zh-CN" altLang="en-US" sz="1400" dirty="0">
                <a:latin typeface="华文中宋" panose="02010600040101010101" pitchFamily="2" charset="-122"/>
                <a:ea typeface="华文中宋" panose="02010600040101010101" pitchFamily="2" charset="-122"/>
              </a:rPr>
              <a:t>进行</a:t>
            </a:r>
            <a:r>
              <a:rPr lang="en-US" altLang="zh-CN" sz="1400" dirty="0">
                <a:latin typeface="华文中宋" panose="02010600040101010101" pitchFamily="2" charset="-122"/>
                <a:ea typeface="华文中宋" panose="02010600040101010101" pitchFamily="2" charset="-122"/>
              </a:rPr>
              <a:t>d</a:t>
            </a:r>
            <a:r>
              <a:rPr lang="zh-CN" altLang="en-US" sz="1400" dirty="0">
                <a:latin typeface="华文中宋" panose="02010600040101010101" pitchFamily="2" charset="-122"/>
                <a:ea typeface="华文中宋" panose="02010600040101010101" pitchFamily="2" charset="-122"/>
              </a:rPr>
              <a:t>趟分配和收集</a:t>
            </a:r>
          </a:p>
          <a:p>
            <a:pPr>
              <a:lnSpc>
                <a:spcPts val="2000"/>
              </a:lnSpc>
            </a:pPr>
            <a:r>
              <a:rPr lang="en-US" altLang="zh-CN" sz="1400" dirty="0">
                <a:latin typeface="华文中宋" panose="02010600040101010101" pitchFamily="2" charset="-122"/>
                <a:ea typeface="华文中宋" panose="02010600040101010101" pitchFamily="2" charset="-122"/>
              </a:rPr>
              <a:t>         for ( </a:t>
            </a:r>
            <a:r>
              <a:rPr lang="en-US" altLang="zh-CN" sz="1400" dirty="0" err="1">
                <a:latin typeface="华文中宋" panose="02010600040101010101" pitchFamily="2" charset="-122"/>
                <a:ea typeface="华文中宋" panose="02010600040101010101" pitchFamily="2" charset="-122"/>
              </a:rPr>
              <a:t>i</a:t>
            </a:r>
            <a:r>
              <a:rPr lang="en-US" altLang="zh-CN" sz="1400" dirty="0">
                <a:latin typeface="华文中宋" panose="02010600040101010101" pitchFamily="2" charset="-122"/>
                <a:ea typeface="华文中宋" panose="02010600040101010101" pitchFamily="2" charset="-122"/>
              </a:rPr>
              <a:t> = 0; </a:t>
            </a:r>
            <a:r>
              <a:rPr lang="en-US" altLang="zh-CN" sz="1400" dirty="0" err="1">
                <a:latin typeface="华文中宋" panose="02010600040101010101" pitchFamily="2" charset="-122"/>
                <a:ea typeface="华文中宋" panose="02010600040101010101" pitchFamily="2" charset="-122"/>
              </a:rPr>
              <a:t>i</a:t>
            </a:r>
            <a:r>
              <a:rPr lang="en-US" altLang="zh-CN" sz="1400" dirty="0">
                <a:latin typeface="华文中宋" panose="02010600040101010101" pitchFamily="2" charset="-122"/>
                <a:ea typeface="华文中宋" panose="02010600040101010101" pitchFamily="2" charset="-122"/>
              </a:rPr>
              <a:t> &lt; r; </a:t>
            </a:r>
            <a:r>
              <a:rPr lang="en-US" altLang="zh-CN" sz="1400" dirty="0" err="1">
                <a:latin typeface="华文中宋" panose="02010600040101010101" pitchFamily="2" charset="-122"/>
                <a:ea typeface="华文中宋" panose="02010600040101010101" pitchFamily="2" charset="-122"/>
              </a:rPr>
              <a:t>i</a:t>
            </a:r>
            <a:r>
              <a:rPr lang="en-US" altLang="zh-CN" sz="1400" dirty="0">
                <a:latin typeface="华文中宋" panose="02010600040101010101" pitchFamily="2" charset="-122"/>
                <a:ea typeface="华文中宋" panose="02010600040101010101" pitchFamily="2" charset="-122"/>
              </a:rPr>
              <a:t>++)   queue[</a:t>
            </a:r>
            <a:r>
              <a:rPr lang="en-US" altLang="zh-CN" sz="1400" dirty="0" err="1">
                <a:latin typeface="华文中宋" panose="02010600040101010101" pitchFamily="2" charset="-122"/>
                <a:ea typeface="华文中宋" panose="02010600040101010101" pitchFamily="2" charset="-122"/>
              </a:rPr>
              <a:t>i</a:t>
            </a:r>
            <a:r>
              <a:rPr lang="en-US" altLang="zh-CN" sz="1400" dirty="0">
                <a:latin typeface="华文中宋" panose="02010600040101010101" pitchFamily="2" charset="-122"/>
                <a:ea typeface="华文中宋" panose="02010600040101010101" pitchFamily="2" charset="-122"/>
              </a:rPr>
              <a:t>].f = queue[</a:t>
            </a:r>
            <a:r>
              <a:rPr lang="en-US" altLang="zh-CN" sz="1400" dirty="0" err="1">
                <a:latin typeface="华文中宋" panose="02010600040101010101" pitchFamily="2" charset="-122"/>
                <a:ea typeface="华文中宋" panose="02010600040101010101" pitchFamily="2" charset="-122"/>
              </a:rPr>
              <a:t>i</a:t>
            </a:r>
            <a:r>
              <a:rPr lang="en-US" altLang="zh-CN" sz="1400" dirty="0">
                <a:latin typeface="华文中宋" panose="02010600040101010101" pitchFamily="2" charset="-122"/>
                <a:ea typeface="华文中宋" panose="02010600040101010101" pitchFamily="2" charset="-122"/>
              </a:rPr>
              <a:t>].e = NULL;   //</a:t>
            </a:r>
            <a:r>
              <a:rPr lang="zh-CN" altLang="en-US" sz="1400" dirty="0">
                <a:latin typeface="华文中宋" panose="02010600040101010101" pitchFamily="2" charset="-122"/>
                <a:ea typeface="华文中宋" panose="02010600040101010101" pitchFamily="2" charset="-122"/>
              </a:rPr>
              <a:t>队列初始化</a:t>
            </a:r>
          </a:p>
          <a:p>
            <a:pPr>
              <a:lnSpc>
                <a:spcPts val="2000"/>
              </a:lnSpc>
            </a:pPr>
            <a:r>
              <a:rPr lang="en-US" altLang="zh-CN" sz="1400" dirty="0">
                <a:latin typeface="华文中宋" panose="02010600040101010101" pitchFamily="2" charset="-122"/>
                <a:ea typeface="华文中宋" panose="02010600040101010101" pitchFamily="2" charset="-122"/>
              </a:rPr>
              <a:t>         for ( p = head; p != NULL; p = p-&gt;next)  {</a:t>
            </a:r>
          </a:p>
          <a:p>
            <a:pPr>
              <a:lnSpc>
                <a:spcPts val="2000"/>
              </a:lnSpc>
            </a:pPr>
            <a:r>
              <a:rPr lang="en-US" altLang="zh-CN" sz="1400" dirty="0">
                <a:latin typeface="华文中宋" panose="02010600040101010101" pitchFamily="2" charset="-122"/>
                <a:ea typeface="华文中宋" panose="02010600040101010101" pitchFamily="2" charset="-122"/>
              </a:rPr>
              <a:t>                k = p-&gt;key[j]; //</a:t>
            </a:r>
            <a:r>
              <a:rPr lang="zh-CN" altLang="en-US" sz="1400" dirty="0">
                <a:latin typeface="华文中宋" panose="02010600040101010101" pitchFamily="2" charset="-122"/>
                <a:ea typeface="华文中宋" panose="02010600040101010101" pitchFamily="2" charset="-122"/>
              </a:rPr>
              <a:t>按排序码的第</a:t>
            </a:r>
            <a:r>
              <a:rPr lang="en-US" altLang="zh-CN" sz="1400" dirty="0">
                <a:latin typeface="华文中宋" panose="02010600040101010101" pitchFamily="2" charset="-122"/>
                <a:ea typeface="华文中宋" panose="02010600040101010101" pitchFamily="2" charset="-122"/>
              </a:rPr>
              <a:t>j</a:t>
            </a:r>
            <a:r>
              <a:rPr lang="zh-CN" altLang="en-US" sz="1400" dirty="0">
                <a:latin typeface="华文中宋" panose="02010600040101010101" pitchFamily="2" charset="-122"/>
                <a:ea typeface="华文中宋" panose="02010600040101010101" pitchFamily="2" charset="-122"/>
              </a:rPr>
              <a:t>个分量分配</a:t>
            </a:r>
          </a:p>
          <a:p>
            <a:pPr>
              <a:lnSpc>
                <a:spcPts val="2000"/>
              </a:lnSpc>
            </a:pPr>
            <a:r>
              <a:rPr lang="en-US" altLang="zh-CN" sz="1400" dirty="0">
                <a:solidFill>
                  <a:srgbClr val="0033CC"/>
                </a:solidFill>
                <a:latin typeface="华文中宋" panose="02010600040101010101" pitchFamily="2" charset="-122"/>
                <a:ea typeface="华文中宋" panose="02010600040101010101" pitchFamily="2" charset="-122"/>
              </a:rPr>
              <a:t>                if ( queue[k].f == NULL ) queue[k].f = p; </a:t>
            </a:r>
          </a:p>
          <a:p>
            <a:pPr>
              <a:lnSpc>
                <a:spcPts val="2000"/>
              </a:lnSpc>
            </a:pPr>
            <a:r>
              <a:rPr lang="en-US" altLang="zh-CN" sz="1400" dirty="0">
                <a:solidFill>
                  <a:srgbClr val="0033CC"/>
                </a:solidFill>
                <a:latin typeface="华文中宋" panose="02010600040101010101" pitchFamily="2" charset="-122"/>
                <a:ea typeface="华文中宋" panose="02010600040101010101" pitchFamily="2" charset="-122"/>
              </a:rPr>
              <a:t>                else (queue[k].e)-&gt;next = p; </a:t>
            </a:r>
          </a:p>
          <a:p>
            <a:pPr>
              <a:lnSpc>
                <a:spcPts val="2000"/>
              </a:lnSpc>
            </a:pPr>
            <a:r>
              <a:rPr lang="en-US" altLang="zh-CN" sz="1400" dirty="0">
                <a:solidFill>
                  <a:srgbClr val="0033CC"/>
                </a:solidFill>
                <a:latin typeface="华文中宋" panose="02010600040101010101" pitchFamily="2" charset="-122"/>
                <a:ea typeface="华文中宋" panose="02010600040101010101" pitchFamily="2" charset="-122"/>
              </a:rPr>
              <a:t>                queue[k].e = p;</a:t>
            </a:r>
          </a:p>
          <a:p>
            <a:pPr>
              <a:lnSpc>
                <a:spcPts val="2000"/>
              </a:lnSpc>
            </a:pPr>
            <a:r>
              <a:rPr lang="en-US" altLang="zh-CN" sz="1400" dirty="0">
                <a:latin typeface="华文中宋" panose="02010600040101010101" pitchFamily="2" charset="-122"/>
                <a:ea typeface="华文中宋" panose="02010600040101010101" pitchFamily="2" charset="-122"/>
              </a:rPr>
              <a:t>          }</a:t>
            </a:r>
            <a:endParaRPr lang="zh-CN" altLang="en-US" sz="1400" dirty="0">
              <a:latin typeface="华文中宋" panose="02010600040101010101" pitchFamily="2" charset="-122"/>
              <a:ea typeface="华文中宋" panose="02010600040101010101" pitchFamily="2" charset="-122"/>
            </a:endParaRPr>
          </a:p>
          <a:p>
            <a:pPr>
              <a:lnSpc>
                <a:spcPts val="2000"/>
              </a:lnSpc>
            </a:pPr>
            <a:r>
              <a:rPr lang="en-US" altLang="zh-CN" sz="1400" dirty="0">
                <a:latin typeface="华文中宋" panose="02010600040101010101" pitchFamily="2" charset="-122"/>
                <a:ea typeface="华文中宋" panose="02010600040101010101" pitchFamily="2" charset="-122"/>
              </a:rPr>
              <a:t>         for (</a:t>
            </a:r>
            <a:r>
              <a:rPr lang="en-US" altLang="zh-CN" sz="1400" dirty="0" err="1">
                <a:latin typeface="华文中宋" panose="02010600040101010101" pitchFamily="2" charset="-122"/>
                <a:ea typeface="华文中宋" panose="02010600040101010101" pitchFamily="2" charset="-122"/>
              </a:rPr>
              <a:t>i</a:t>
            </a:r>
            <a:r>
              <a:rPr lang="en-US" altLang="zh-CN" sz="1400" dirty="0">
                <a:latin typeface="华文中宋" panose="02010600040101010101" pitchFamily="2" charset="-122"/>
                <a:ea typeface="华文中宋" panose="02010600040101010101" pitchFamily="2" charset="-122"/>
              </a:rPr>
              <a:t> = 0;  queue[</a:t>
            </a:r>
            <a:r>
              <a:rPr lang="en-US" altLang="zh-CN" sz="1400" dirty="0" err="1">
                <a:latin typeface="华文中宋" panose="02010600040101010101" pitchFamily="2" charset="-122"/>
                <a:ea typeface="华文中宋" panose="02010600040101010101" pitchFamily="2" charset="-122"/>
              </a:rPr>
              <a:t>i</a:t>
            </a:r>
            <a:r>
              <a:rPr lang="en-US" altLang="zh-CN" sz="1400" dirty="0">
                <a:latin typeface="华文中宋" panose="02010600040101010101" pitchFamily="2" charset="-122"/>
                <a:ea typeface="华文中宋" panose="02010600040101010101" pitchFamily="2" charset="-122"/>
              </a:rPr>
              <a:t>].f == NULL;  </a:t>
            </a:r>
            <a:r>
              <a:rPr lang="en-US" altLang="zh-CN" sz="1400" dirty="0" err="1">
                <a:latin typeface="华文中宋" panose="02010600040101010101" pitchFamily="2" charset="-122"/>
                <a:ea typeface="华文中宋" panose="02010600040101010101" pitchFamily="2" charset="-122"/>
              </a:rPr>
              <a:t>i</a:t>
            </a:r>
            <a:r>
              <a:rPr lang="en-US" altLang="zh-CN" sz="1400" dirty="0">
                <a:latin typeface="华文中宋" panose="02010600040101010101" pitchFamily="2" charset="-122"/>
                <a:ea typeface="华文中宋" panose="02010600040101010101" pitchFamily="2" charset="-122"/>
              </a:rPr>
              <a:t>++) ; //</a:t>
            </a:r>
            <a:r>
              <a:rPr lang="zh-CN" altLang="en-US" sz="1400" dirty="0">
                <a:latin typeface="华文中宋" panose="02010600040101010101" pitchFamily="2" charset="-122"/>
                <a:ea typeface="华文中宋" panose="02010600040101010101" pitchFamily="2" charset="-122"/>
              </a:rPr>
              <a:t>找到第一个非空队列</a:t>
            </a:r>
          </a:p>
          <a:p>
            <a:pPr>
              <a:lnSpc>
                <a:spcPts val="2000"/>
              </a:lnSpc>
            </a:pPr>
            <a:r>
              <a:rPr lang="en-US" altLang="zh-CN" sz="1400" dirty="0">
                <a:latin typeface="华文中宋" panose="02010600040101010101" pitchFamily="2" charset="-122"/>
                <a:ea typeface="华文中宋" panose="02010600040101010101" pitchFamily="2" charset="-122"/>
              </a:rPr>
              <a:t>         p = queue[</a:t>
            </a:r>
            <a:r>
              <a:rPr lang="en-US" altLang="zh-CN" sz="1400" dirty="0" err="1">
                <a:latin typeface="华文中宋" panose="02010600040101010101" pitchFamily="2" charset="-122"/>
                <a:ea typeface="华文中宋" panose="02010600040101010101" pitchFamily="2" charset="-122"/>
              </a:rPr>
              <a:t>i</a:t>
            </a:r>
            <a:r>
              <a:rPr lang="en-US" altLang="zh-CN" sz="1400" dirty="0">
                <a:latin typeface="华文中宋" panose="02010600040101010101" pitchFamily="2" charset="-122"/>
                <a:ea typeface="华文中宋" panose="02010600040101010101" pitchFamily="2" charset="-122"/>
              </a:rPr>
              <a:t>].e;    head = queue[</a:t>
            </a:r>
            <a:r>
              <a:rPr lang="en-US" altLang="zh-CN" sz="1400" dirty="0" err="1">
                <a:latin typeface="华文中宋" panose="02010600040101010101" pitchFamily="2" charset="-122"/>
                <a:ea typeface="华文中宋" panose="02010600040101010101" pitchFamily="2" charset="-122"/>
              </a:rPr>
              <a:t>i</a:t>
            </a:r>
            <a:r>
              <a:rPr lang="en-US" altLang="zh-CN" sz="1400" dirty="0">
                <a:latin typeface="华文中宋" panose="02010600040101010101" pitchFamily="2" charset="-122"/>
                <a:ea typeface="华文中宋" panose="02010600040101010101" pitchFamily="2" charset="-122"/>
              </a:rPr>
              <a:t>].f; //head</a:t>
            </a:r>
            <a:r>
              <a:rPr lang="zh-CN" altLang="en-US" sz="1400" dirty="0">
                <a:latin typeface="华文中宋" panose="02010600040101010101" pitchFamily="2" charset="-122"/>
                <a:ea typeface="华文中宋" panose="02010600040101010101" pitchFamily="2" charset="-122"/>
              </a:rPr>
              <a:t>为收集链表的头指针</a:t>
            </a:r>
          </a:p>
          <a:p>
            <a:pPr>
              <a:lnSpc>
                <a:spcPts val="2000"/>
              </a:lnSpc>
            </a:pPr>
            <a:r>
              <a:rPr lang="en-US" altLang="zh-CN" sz="1400" dirty="0">
                <a:latin typeface="华文中宋" panose="02010600040101010101" pitchFamily="2" charset="-122"/>
                <a:ea typeface="华文中宋" panose="02010600040101010101" pitchFamily="2" charset="-122"/>
              </a:rPr>
              <a:t>         for( </a:t>
            </a:r>
            <a:r>
              <a:rPr lang="en-US" altLang="zh-CN" sz="1400" dirty="0" err="1">
                <a:latin typeface="华文中宋" panose="02010600040101010101" pitchFamily="2" charset="-122"/>
                <a:ea typeface="华文中宋" panose="02010600040101010101" pitchFamily="2" charset="-122"/>
              </a:rPr>
              <a:t>i</a:t>
            </a:r>
            <a:r>
              <a:rPr lang="en-US" altLang="zh-CN" sz="1400" dirty="0">
                <a:latin typeface="华文中宋" panose="02010600040101010101" pitchFamily="2" charset="-122"/>
                <a:ea typeface="华文中宋" panose="02010600040101010101" pitchFamily="2" charset="-122"/>
              </a:rPr>
              <a:t>++;  </a:t>
            </a:r>
            <a:r>
              <a:rPr lang="en-US" altLang="zh-CN" sz="1400" dirty="0" err="1">
                <a:latin typeface="华文中宋" panose="02010600040101010101" pitchFamily="2" charset="-122"/>
                <a:ea typeface="华文中宋" panose="02010600040101010101" pitchFamily="2" charset="-122"/>
              </a:rPr>
              <a:t>i</a:t>
            </a:r>
            <a:r>
              <a:rPr lang="en-US" altLang="zh-CN" sz="1400" dirty="0">
                <a:latin typeface="华文中宋" panose="02010600040101010101" pitchFamily="2" charset="-122"/>
                <a:ea typeface="华文中宋" panose="02010600040101010101" pitchFamily="2" charset="-122"/>
              </a:rPr>
              <a:t> &lt; r; </a:t>
            </a:r>
            <a:r>
              <a:rPr lang="en-US" altLang="zh-CN" sz="1400" dirty="0" err="1">
                <a:latin typeface="华文中宋" panose="02010600040101010101" pitchFamily="2" charset="-122"/>
                <a:ea typeface="华文中宋" panose="02010600040101010101" pitchFamily="2" charset="-122"/>
              </a:rPr>
              <a:t>i</a:t>
            </a:r>
            <a:r>
              <a:rPr lang="en-US" altLang="zh-CN" sz="1400" dirty="0">
                <a:latin typeface="华文中宋" panose="02010600040101010101" pitchFamily="2" charset="-122"/>
                <a:ea typeface="华文中宋" panose="02010600040101010101" pitchFamily="2" charset="-122"/>
              </a:rPr>
              <a:t>++) //</a:t>
            </a:r>
            <a:r>
              <a:rPr lang="zh-CN" altLang="en-US" sz="1400" dirty="0">
                <a:latin typeface="华文中宋" panose="02010600040101010101" pitchFamily="2" charset="-122"/>
                <a:ea typeface="华文中宋" panose="02010600040101010101" pitchFamily="2" charset="-122"/>
              </a:rPr>
              <a:t>收集其他非空队列</a:t>
            </a:r>
            <a:endParaRPr lang="en-US" altLang="zh-CN" sz="1400" dirty="0">
              <a:latin typeface="华文中宋" panose="02010600040101010101" pitchFamily="2" charset="-122"/>
              <a:ea typeface="华文中宋" panose="02010600040101010101" pitchFamily="2" charset="-122"/>
            </a:endParaRPr>
          </a:p>
          <a:p>
            <a:pPr>
              <a:lnSpc>
                <a:spcPts val="2000"/>
              </a:lnSpc>
            </a:pPr>
            <a:r>
              <a:rPr lang="en-US" altLang="zh-CN" sz="1400" dirty="0">
                <a:latin typeface="华文中宋" panose="02010600040101010101" pitchFamily="2" charset="-122"/>
                <a:ea typeface="华文中宋" panose="02010600040101010101" pitchFamily="2" charset="-122"/>
              </a:rPr>
              <a:t>              if (queue[</a:t>
            </a:r>
            <a:r>
              <a:rPr lang="en-US" altLang="zh-CN" sz="1400" dirty="0" err="1">
                <a:latin typeface="华文中宋" panose="02010600040101010101" pitchFamily="2" charset="-122"/>
                <a:ea typeface="华文中宋" panose="02010600040101010101" pitchFamily="2" charset="-122"/>
              </a:rPr>
              <a:t>i</a:t>
            </a:r>
            <a:r>
              <a:rPr lang="en-US" altLang="zh-CN" sz="1400" dirty="0">
                <a:latin typeface="华文中宋" panose="02010600040101010101" pitchFamily="2" charset="-122"/>
                <a:ea typeface="华文中宋" panose="02010600040101010101" pitchFamily="2" charset="-122"/>
              </a:rPr>
              <a:t>].f != NULL) {   p-&gt;next = queue[</a:t>
            </a:r>
            <a:r>
              <a:rPr lang="en-US" altLang="zh-CN" sz="1400" dirty="0" err="1">
                <a:latin typeface="华文中宋" panose="02010600040101010101" pitchFamily="2" charset="-122"/>
                <a:ea typeface="华文中宋" panose="02010600040101010101" pitchFamily="2" charset="-122"/>
              </a:rPr>
              <a:t>i</a:t>
            </a:r>
            <a:r>
              <a:rPr lang="en-US" altLang="zh-CN" sz="1400" dirty="0">
                <a:latin typeface="华文中宋" panose="02010600040101010101" pitchFamily="2" charset="-122"/>
                <a:ea typeface="华文中宋" panose="02010600040101010101" pitchFamily="2" charset="-122"/>
              </a:rPr>
              <a:t>].f;  p = queue[</a:t>
            </a:r>
            <a:r>
              <a:rPr lang="en-US" altLang="zh-CN" sz="1400" dirty="0" err="1">
                <a:latin typeface="华文中宋" panose="02010600040101010101" pitchFamily="2" charset="-122"/>
                <a:ea typeface="华文中宋" panose="02010600040101010101" pitchFamily="2" charset="-122"/>
              </a:rPr>
              <a:t>i</a:t>
            </a:r>
            <a:r>
              <a:rPr lang="en-US" altLang="zh-CN" sz="1400" dirty="0">
                <a:latin typeface="华文中宋" panose="02010600040101010101" pitchFamily="2" charset="-122"/>
                <a:ea typeface="华文中宋" panose="02010600040101010101" pitchFamily="2" charset="-122"/>
              </a:rPr>
              <a:t>].e;  } </a:t>
            </a:r>
          </a:p>
          <a:p>
            <a:pPr>
              <a:lnSpc>
                <a:spcPts val="2000"/>
              </a:lnSpc>
            </a:pPr>
            <a:r>
              <a:rPr lang="en-US" altLang="zh-CN" sz="1400" dirty="0">
                <a:latin typeface="华文中宋" panose="02010600040101010101" pitchFamily="2" charset="-122"/>
                <a:ea typeface="华文中宋" panose="02010600040101010101" pitchFamily="2" charset="-122"/>
              </a:rPr>
              <a:t>  </a:t>
            </a:r>
          </a:p>
          <a:p>
            <a:pPr>
              <a:lnSpc>
                <a:spcPts val="2000"/>
              </a:lnSpc>
            </a:pPr>
            <a:r>
              <a:rPr lang="en-US" altLang="zh-CN" sz="1400" dirty="0">
                <a:latin typeface="华文中宋" panose="02010600040101010101" pitchFamily="2" charset="-122"/>
                <a:ea typeface="华文中宋" panose="02010600040101010101" pitchFamily="2" charset="-122"/>
              </a:rPr>
              <a:t>         p-&gt;next = NULL;</a:t>
            </a:r>
          </a:p>
          <a:p>
            <a:pPr>
              <a:lnSpc>
                <a:spcPts val="2000"/>
              </a:lnSpc>
            </a:pPr>
            <a:r>
              <a:rPr lang="en-US" altLang="zh-CN" sz="1400" dirty="0">
                <a:latin typeface="华文中宋" panose="02010600040101010101" pitchFamily="2" charset="-122"/>
                <a:ea typeface="华文中宋" panose="02010600040101010101" pitchFamily="2" charset="-122"/>
              </a:rPr>
              <a:t>     }</a:t>
            </a:r>
          </a:p>
          <a:p>
            <a:pPr>
              <a:lnSpc>
                <a:spcPts val="2000"/>
              </a:lnSpc>
            </a:pPr>
            <a:r>
              <a:rPr lang="en-US" altLang="zh-CN" sz="1400" dirty="0">
                <a:latin typeface="华文中宋" panose="02010600040101010101" pitchFamily="2" charset="-122"/>
                <a:ea typeface="华文中宋" panose="02010600040101010101" pitchFamily="2" charset="-122"/>
              </a:rPr>
              <a:t>    (*</a:t>
            </a:r>
            <a:r>
              <a:rPr lang="en-US" altLang="zh-CN" sz="1400" dirty="0" err="1">
                <a:latin typeface="华文中宋" panose="02010600040101010101" pitchFamily="2" charset="-122"/>
                <a:ea typeface="华文中宋" panose="02010600040101010101" pitchFamily="2" charset="-122"/>
              </a:rPr>
              <a:t>plist</a:t>
            </a:r>
            <a:r>
              <a:rPr lang="en-US" altLang="zh-CN" sz="1400" dirty="0">
                <a:latin typeface="华文中宋" panose="02010600040101010101" pitchFamily="2" charset="-122"/>
                <a:ea typeface="华文中宋" panose="02010600040101010101" pitchFamily="2" charset="-122"/>
              </a:rPr>
              <a:t>)-&gt;next = head;</a:t>
            </a:r>
          </a:p>
          <a:p>
            <a:pPr>
              <a:lnSpc>
                <a:spcPts val="2000"/>
              </a:lnSpc>
            </a:pPr>
            <a:r>
              <a:rPr lang="en-US" altLang="zh-CN" sz="1400" dirty="0">
                <a:latin typeface="华文中宋" panose="02010600040101010101" pitchFamily="2" charset="-122"/>
                <a:ea typeface="华文中宋" panose="02010600040101010101" pitchFamily="2" charset="-122"/>
              </a:rPr>
              <a:t>}</a:t>
            </a:r>
            <a:endParaRPr lang="zh-CN" altLang="en-US" sz="14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517249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分配排序：算法分析</a:t>
            </a:r>
          </a:p>
        </p:txBody>
      </p:sp>
      <p:sp>
        <p:nvSpPr>
          <p:cNvPr id="3" name="内容占位符 2"/>
          <p:cNvSpPr>
            <a:spLocks noGrp="1"/>
          </p:cNvSpPr>
          <p:nvPr>
            <p:ph idx="1"/>
          </p:nvPr>
        </p:nvSpPr>
        <p:spPr/>
        <p:txBody>
          <a:bodyPr/>
          <a:lstStyle/>
          <a:p>
            <a:r>
              <a:rPr lang="zh-CN" altLang="en-US" sz="2400" dirty="0"/>
              <a:t>基数排序算法中，时间主要耗费在修改指针上</a:t>
            </a:r>
          </a:p>
          <a:p>
            <a:r>
              <a:rPr lang="zh-CN" altLang="en-US" sz="2400" dirty="0"/>
              <a:t>一趟排序的时间为</a:t>
            </a:r>
            <a:r>
              <a:rPr lang="en-US" altLang="zh-CN" sz="2400" dirty="0"/>
              <a:t>O(</a:t>
            </a:r>
            <a:r>
              <a:rPr lang="en-US" altLang="zh-CN" sz="2400" dirty="0" err="1"/>
              <a:t>r+n</a:t>
            </a:r>
            <a:r>
              <a:rPr lang="en-US" altLang="zh-CN" sz="2400" dirty="0"/>
              <a:t>), </a:t>
            </a:r>
            <a:r>
              <a:rPr lang="zh-CN" altLang="en-US" sz="2400" dirty="0"/>
              <a:t>总共要进行</a:t>
            </a:r>
            <a:r>
              <a:rPr lang="en-US" altLang="zh-CN" sz="2400" dirty="0"/>
              <a:t>d</a:t>
            </a:r>
            <a:r>
              <a:rPr lang="zh-CN" altLang="en-US" sz="2400" dirty="0"/>
              <a:t>趟排序，基数排序的时间复杂度</a:t>
            </a:r>
            <a:r>
              <a:rPr lang="en-US" altLang="zh-CN" sz="2400" dirty="0"/>
              <a:t>T(n) = O(d*(</a:t>
            </a:r>
            <a:r>
              <a:rPr lang="en-US" altLang="zh-CN" sz="2400" dirty="0" err="1"/>
              <a:t>r+n</a:t>
            </a:r>
            <a:r>
              <a:rPr lang="en-US" altLang="zh-CN" sz="2400" dirty="0"/>
              <a:t>))</a:t>
            </a:r>
            <a:endParaRPr lang="zh-CN" altLang="en-US" sz="2400" dirty="0"/>
          </a:p>
          <a:p>
            <a:r>
              <a:rPr lang="zh-CN" altLang="en-US" sz="2400" dirty="0"/>
              <a:t>采用链表存储，排序时只修改链接指针</a:t>
            </a:r>
            <a:r>
              <a:rPr lang="en-US" altLang="zh-CN" sz="2400" dirty="0"/>
              <a:t>, </a:t>
            </a:r>
            <a:r>
              <a:rPr lang="zh-CN" altLang="en-US" sz="2400" dirty="0"/>
              <a:t>操作效率不受记录的信息量大小的影响</a:t>
            </a:r>
          </a:p>
          <a:p>
            <a:r>
              <a:rPr lang="zh-CN" altLang="en-US" sz="2400" dirty="0"/>
              <a:t>排序中每个记录中增加了一个</a:t>
            </a:r>
            <a:r>
              <a:rPr lang="en-US" altLang="zh-CN" sz="2400" dirty="0"/>
              <a:t>next</a:t>
            </a:r>
            <a:r>
              <a:rPr lang="zh-CN" altLang="en-US" sz="2400" dirty="0"/>
              <a:t>字段</a:t>
            </a:r>
            <a:r>
              <a:rPr lang="en-US" altLang="zh-CN" sz="2400" dirty="0"/>
              <a:t>(</a:t>
            </a:r>
            <a:r>
              <a:rPr lang="zh-CN" altLang="en-US" sz="2400" dirty="0"/>
              <a:t>链表指针</a:t>
            </a:r>
            <a:r>
              <a:rPr lang="en-US" altLang="zh-CN" sz="2400" dirty="0"/>
              <a:t>)</a:t>
            </a:r>
            <a:r>
              <a:rPr lang="zh-CN" altLang="en-US" sz="2400" dirty="0"/>
              <a:t>，还增加了一个</a:t>
            </a:r>
            <a:r>
              <a:rPr lang="en-US" altLang="zh-CN" sz="2400" dirty="0"/>
              <a:t>queue </a:t>
            </a:r>
            <a:r>
              <a:rPr lang="zh-CN" altLang="en-US" sz="2400" dirty="0"/>
              <a:t>数组</a:t>
            </a:r>
            <a:r>
              <a:rPr lang="en-US" altLang="zh-CN" sz="2400" dirty="0"/>
              <a:t>, </a:t>
            </a:r>
            <a:r>
              <a:rPr lang="zh-CN" altLang="en-US" sz="2400" dirty="0"/>
              <a:t>故辅助空间</a:t>
            </a:r>
            <a:r>
              <a:rPr lang="en-US" altLang="zh-CN" sz="2400" dirty="0"/>
              <a:t>S(n) = O(</a:t>
            </a:r>
            <a:r>
              <a:rPr lang="en-US" altLang="zh-CN" sz="2400" dirty="0" err="1"/>
              <a:t>n+r</a:t>
            </a:r>
            <a:r>
              <a:rPr lang="en-US" altLang="zh-CN" sz="2400" dirty="0"/>
              <a:t>)</a:t>
            </a:r>
            <a:endParaRPr lang="zh-CN" altLang="en-US" sz="2400" dirty="0"/>
          </a:p>
          <a:p>
            <a:r>
              <a:rPr lang="zh-CN" altLang="en-US" sz="2400" dirty="0"/>
              <a:t>基数排序是稳定的</a:t>
            </a:r>
          </a:p>
        </p:txBody>
      </p:sp>
    </p:spTree>
    <p:extLst>
      <p:ext uri="{BB962C8B-B14F-4D97-AF65-F5344CB8AC3E}">
        <p14:creationId xmlns:p14="http://schemas.microsoft.com/office/powerpoint/2010/main" val="570035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28613" y="249238"/>
            <a:ext cx="5181600" cy="606425"/>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4400" dirty="0">
                <a:sym typeface="Comic Sans MS" pitchFamily="66" charset="0"/>
              </a:rPr>
              <a:t>内容概要</a:t>
            </a:r>
          </a:p>
        </p:txBody>
      </p:sp>
      <p:sp>
        <p:nvSpPr>
          <p:cNvPr id="17411" name="AutoShape 15"/>
          <p:cNvSpPr>
            <a:spLocks noChangeArrowheads="1"/>
          </p:cNvSpPr>
          <p:nvPr/>
        </p:nvSpPr>
        <p:spPr bwMode="auto">
          <a:xfrm>
            <a:off x="2430463" y="2522538"/>
            <a:ext cx="4579937" cy="528637"/>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2" name="AutoShape 16"/>
          <p:cNvSpPr>
            <a:spLocks noChangeArrowheads="1"/>
          </p:cNvSpPr>
          <p:nvPr/>
        </p:nvSpPr>
        <p:spPr bwMode="auto">
          <a:xfrm>
            <a:off x="2028825" y="2384425"/>
            <a:ext cx="723900" cy="793750"/>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3" name="Text Box 17"/>
          <p:cNvSpPr>
            <a:spLocks noChangeArrowheads="1"/>
          </p:cNvSpPr>
          <p:nvPr/>
        </p:nvSpPr>
        <p:spPr bwMode="auto">
          <a:xfrm>
            <a:off x="2928938" y="2586038"/>
            <a:ext cx="3181350" cy="461665"/>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选择排序</a:t>
            </a:r>
            <a:endParaRPr lang="zh-CN" altLang="en-US" dirty="0">
              <a:solidFill>
                <a:srgbClr val="555555"/>
              </a:solidFill>
              <a:latin typeface="黑体" pitchFamily="49" charset="-122"/>
              <a:ea typeface="黑体" pitchFamily="49" charset="-122"/>
            </a:endParaRPr>
          </a:p>
        </p:txBody>
      </p:sp>
      <p:sp>
        <p:nvSpPr>
          <p:cNvPr id="17414" name="Text Box 18"/>
          <p:cNvSpPr>
            <a:spLocks noChangeArrowheads="1"/>
          </p:cNvSpPr>
          <p:nvPr/>
        </p:nvSpPr>
        <p:spPr bwMode="auto">
          <a:xfrm>
            <a:off x="2195513" y="2498725"/>
            <a:ext cx="338554" cy="461665"/>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2</a:t>
            </a:r>
            <a:endParaRPr lang="zh-CN" altLang="en-US">
              <a:solidFill>
                <a:srgbClr val="555555"/>
              </a:solidFill>
              <a:latin typeface="黑体" pitchFamily="49" charset="-122"/>
              <a:ea typeface="黑体" pitchFamily="49" charset="-122"/>
            </a:endParaRPr>
          </a:p>
        </p:txBody>
      </p:sp>
      <p:grpSp>
        <p:nvGrpSpPr>
          <p:cNvPr id="17415" name="Group 7"/>
          <p:cNvGrpSpPr>
            <a:grpSpLocks/>
          </p:cNvGrpSpPr>
          <p:nvPr/>
        </p:nvGrpSpPr>
        <p:grpSpPr bwMode="auto">
          <a:xfrm>
            <a:off x="2084388" y="5138738"/>
            <a:ext cx="4946650" cy="784225"/>
            <a:chOff x="0" y="0"/>
            <a:chExt cx="2976" cy="432"/>
          </a:xfrm>
        </p:grpSpPr>
        <p:sp>
          <p:nvSpPr>
            <p:cNvPr id="17431"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2"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3" name="Text Box 22"/>
            <p:cNvSpPr>
              <a:spLocks noChangeArrowheads="1"/>
            </p:cNvSpPr>
            <p:nvPr/>
          </p:nvSpPr>
          <p:spPr bwMode="auto">
            <a:xfrm>
              <a:off x="384" y="110"/>
              <a:ext cx="2160" cy="254"/>
            </a:xfrm>
            <a:prstGeom prst="rect">
              <a:avLst/>
            </a:prstGeom>
            <a:noFill/>
            <a:ln w="9525">
              <a:noFill/>
              <a:miter lim="800000"/>
              <a:headEnd/>
              <a:tailEnd/>
            </a:ln>
          </p:spPr>
          <p:txBody>
            <a:bodyPr>
              <a:spAutoFit/>
            </a:bodyPr>
            <a:lstStyle/>
            <a:p>
              <a:pPr algn="ctr"/>
              <a:r>
                <a:rPr lang="zh-CN" altLang="en-US" sz="2400" dirty="0">
                  <a:solidFill>
                    <a:srgbClr val="FF0000"/>
                  </a:solidFill>
                  <a:latin typeface="黑体" pitchFamily="49" charset="-122"/>
                  <a:ea typeface="黑体" pitchFamily="49" charset="-122"/>
                  <a:sym typeface="微软雅黑" pitchFamily="34" charset="-122"/>
                </a:rPr>
                <a:t>归并排序</a:t>
              </a:r>
              <a:endParaRPr lang="zh-CN" altLang="zh-CN" sz="2400" dirty="0">
                <a:solidFill>
                  <a:srgbClr val="FF0000"/>
                </a:solidFill>
                <a:latin typeface="黑体" pitchFamily="49" charset="-122"/>
                <a:ea typeface="黑体" pitchFamily="49" charset="-122"/>
              </a:endParaRPr>
            </a:p>
          </p:txBody>
        </p:sp>
        <p:sp>
          <p:nvSpPr>
            <p:cNvPr id="17434"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5</a:t>
              </a:r>
              <a:endParaRPr lang="zh-CN" altLang="en-US">
                <a:solidFill>
                  <a:srgbClr val="555555"/>
                </a:solidFill>
                <a:latin typeface="黑体" pitchFamily="49" charset="-122"/>
                <a:ea typeface="黑体" pitchFamily="49" charset="-122"/>
              </a:endParaRPr>
            </a:p>
          </p:txBody>
        </p:sp>
      </p:grpSp>
      <p:grpSp>
        <p:nvGrpSpPr>
          <p:cNvPr id="17416" name="Group 12"/>
          <p:cNvGrpSpPr>
            <a:grpSpLocks/>
          </p:cNvGrpSpPr>
          <p:nvPr/>
        </p:nvGrpSpPr>
        <p:grpSpPr bwMode="auto">
          <a:xfrm>
            <a:off x="2084388" y="4203700"/>
            <a:ext cx="4981575" cy="793750"/>
            <a:chOff x="0" y="0"/>
            <a:chExt cx="2976" cy="432"/>
          </a:xfrm>
        </p:grpSpPr>
        <p:sp>
          <p:nvSpPr>
            <p:cNvPr id="17427" name="AutoShape 15"/>
            <p:cNvSpPr>
              <a:spLocks noChangeArrowheads="1"/>
            </p:cNvSpPr>
            <p:nvPr/>
          </p:nvSpPr>
          <p:spPr bwMode="auto">
            <a:xfrm>
              <a:off x="240" y="75"/>
              <a:ext cx="2736" cy="288"/>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8" name="AutoShape 16"/>
            <p:cNvSpPr>
              <a:spLocks noChangeArrowheads="1"/>
            </p:cNvSpPr>
            <p:nvPr/>
          </p:nvSpPr>
          <p:spPr bwMode="auto">
            <a:xfrm>
              <a:off x="0" y="0"/>
              <a:ext cx="432" cy="432"/>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9" name="Text Box 17"/>
            <p:cNvSpPr>
              <a:spLocks noChangeArrowheads="1"/>
            </p:cNvSpPr>
            <p:nvPr/>
          </p:nvSpPr>
          <p:spPr bwMode="auto">
            <a:xfrm>
              <a:off x="384" y="110"/>
              <a:ext cx="2159" cy="251"/>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分配排序</a:t>
              </a:r>
            </a:p>
          </p:txBody>
        </p:sp>
        <p:sp>
          <p:nvSpPr>
            <p:cNvPr id="17430" name="Text Box 18"/>
            <p:cNvSpPr>
              <a:spLocks noChangeArrowheads="1"/>
            </p:cNvSpPr>
            <p:nvPr/>
          </p:nvSpPr>
          <p:spPr bwMode="auto">
            <a:xfrm>
              <a:off x="100" y="62"/>
              <a:ext cx="202" cy="251"/>
            </a:xfrm>
            <a:prstGeom prst="rect">
              <a:avLst/>
            </a:prstGeom>
            <a:noFill/>
            <a:ln w="9525">
              <a:noFill/>
              <a:miter lim="800000"/>
              <a:headEnd/>
              <a:tailEnd/>
            </a:ln>
          </p:spPr>
          <p:txBody>
            <a:bodyPr wrap="none">
              <a:spAutoFit/>
            </a:bodyPr>
            <a:lstStyle/>
            <a:p>
              <a:pPr algn="ctr">
                <a:buFont typeface="Arial" charset="0"/>
                <a:buNone/>
              </a:pPr>
              <a:r>
                <a:rPr lang="en-US" altLang="zh-CN" sz="2400" dirty="0">
                  <a:solidFill>
                    <a:srgbClr val="F9F9F9"/>
                  </a:solidFill>
                  <a:latin typeface="黑体" pitchFamily="49" charset="-122"/>
                  <a:ea typeface="黑体" pitchFamily="49" charset="-122"/>
                  <a:sym typeface="微软雅黑" pitchFamily="34" charset="-122"/>
                </a:rPr>
                <a:t>4</a:t>
              </a:r>
              <a:endParaRPr lang="zh-CN" altLang="en-US" dirty="0">
                <a:solidFill>
                  <a:srgbClr val="555555"/>
                </a:solidFill>
                <a:latin typeface="黑体" pitchFamily="49" charset="-122"/>
                <a:ea typeface="黑体" pitchFamily="49" charset="-122"/>
              </a:endParaRPr>
            </a:p>
          </p:txBody>
        </p:sp>
      </p:grpSp>
      <p:grpSp>
        <p:nvGrpSpPr>
          <p:cNvPr id="17417" name="Group 17"/>
          <p:cNvGrpSpPr>
            <a:grpSpLocks/>
          </p:cNvGrpSpPr>
          <p:nvPr/>
        </p:nvGrpSpPr>
        <p:grpSpPr bwMode="auto">
          <a:xfrm>
            <a:off x="2066925" y="3292475"/>
            <a:ext cx="4946650" cy="784225"/>
            <a:chOff x="0" y="0"/>
            <a:chExt cx="2976" cy="432"/>
          </a:xfrm>
        </p:grpSpPr>
        <p:sp>
          <p:nvSpPr>
            <p:cNvPr id="17423"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4"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5"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交换排序</a:t>
              </a:r>
            </a:p>
          </p:txBody>
        </p:sp>
        <p:sp>
          <p:nvSpPr>
            <p:cNvPr id="17426"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3</a:t>
              </a:r>
              <a:endParaRPr lang="zh-CN" altLang="en-US">
                <a:solidFill>
                  <a:srgbClr val="555555"/>
                </a:solidFill>
                <a:latin typeface="黑体" pitchFamily="49" charset="-122"/>
                <a:ea typeface="黑体" pitchFamily="49" charset="-122"/>
              </a:endParaRPr>
            </a:p>
          </p:txBody>
        </p:sp>
      </p:grpSp>
      <p:grpSp>
        <p:nvGrpSpPr>
          <p:cNvPr id="17418" name="Group 22"/>
          <p:cNvGrpSpPr>
            <a:grpSpLocks/>
          </p:cNvGrpSpPr>
          <p:nvPr/>
        </p:nvGrpSpPr>
        <p:grpSpPr bwMode="auto">
          <a:xfrm>
            <a:off x="2032000" y="1497013"/>
            <a:ext cx="4946650" cy="784225"/>
            <a:chOff x="0" y="0"/>
            <a:chExt cx="2976" cy="432"/>
          </a:xfrm>
        </p:grpSpPr>
        <p:sp>
          <p:nvSpPr>
            <p:cNvPr id="17419"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0"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1"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r>
                <a:rPr lang="zh-CN" altLang="en-US" sz="2400" dirty="0">
                  <a:solidFill>
                    <a:srgbClr val="555555"/>
                  </a:solidFill>
                  <a:latin typeface="黑体" pitchFamily="49" charset="-122"/>
                  <a:ea typeface="黑体" pitchFamily="49" charset="-122"/>
                  <a:sym typeface="微软雅黑" pitchFamily="34" charset="-122"/>
                </a:rPr>
                <a:t> 插入排序</a:t>
              </a:r>
              <a:endParaRPr lang="zh-CN" altLang="en-US" sz="2400" dirty="0">
                <a:solidFill>
                  <a:srgbClr val="555555"/>
                </a:solidFill>
                <a:latin typeface="黑体" pitchFamily="49" charset="-122"/>
                <a:ea typeface="黑体" pitchFamily="49" charset="-122"/>
              </a:endParaRPr>
            </a:p>
          </p:txBody>
        </p:sp>
        <p:sp>
          <p:nvSpPr>
            <p:cNvPr id="17422" name="Text Box 23"/>
            <p:cNvSpPr>
              <a:spLocks noChangeArrowheads="1"/>
            </p:cNvSpPr>
            <p:nvPr/>
          </p:nvSpPr>
          <p:spPr bwMode="auto">
            <a:xfrm>
              <a:off x="98"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1</a:t>
              </a:r>
              <a:endParaRPr lang="zh-CN" altLang="en-US">
                <a:solidFill>
                  <a:srgbClr val="555555"/>
                </a:solidFill>
                <a:latin typeface="黑体" pitchFamily="49" charset="-122"/>
                <a:ea typeface="黑体" pitchFamily="49" charset="-122"/>
              </a:endParaRPr>
            </a:p>
          </p:txBody>
        </p:sp>
      </p:grpSp>
    </p:spTree>
    <p:extLst>
      <p:ext uri="{BB962C8B-B14F-4D97-AF65-F5344CB8AC3E}">
        <p14:creationId xmlns:p14="http://schemas.microsoft.com/office/powerpoint/2010/main" val="83422021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归并排序</a:t>
            </a:r>
          </a:p>
        </p:txBody>
      </p:sp>
      <p:sp>
        <p:nvSpPr>
          <p:cNvPr id="3" name="内容占位符 2"/>
          <p:cNvSpPr>
            <a:spLocks noGrp="1"/>
          </p:cNvSpPr>
          <p:nvPr>
            <p:ph idx="1"/>
          </p:nvPr>
        </p:nvSpPr>
        <p:spPr>
          <a:xfrm>
            <a:off x="221226" y="1341438"/>
            <a:ext cx="8701548" cy="5000368"/>
          </a:xfrm>
        </p:spPr>
        <p:txBody>
          <a:bodyPr/>
          <a:lstStyle/>
          <a:p>
            <a:r>
              <a:rPr lang="zh-CN" altLang="en-US" sz="2400" dirty="0"/>
              <a:t>归并排序策略</a:t>
            </a:r>
            <a:endParaRPr lang="en-US" altLang="zh-CN" sz="2400" dirty="0"/>
          </a:p>
          <a:p>
            <a:pPr lvl="1"/>
            <a:r>
              <a:rPr lang="zh-CN" altLang="en-US" sz="2000" dirty="0"/>
              <a:t>把待排序的文件分成若干个子文件，先将每个子文件内的记录排序，再将已排序的子文件合并，逐步得到完全排序的文件</a:t>
            </a:r>
          </a:p>
          <a:p>
            <a:endParaRPr lang="en-US" altLang="zh-CN" sz="2400" dirty="0"/>
          </a:p>
          <a:p>
            <a:r>
              <a:rPr lang="zh-CN" altLang="en-US" sz="2400" dirty="0"/>
              <a:t>二路归并排序</a:t>
            </a:r>
            <a:endParaRPr lang="en-US" altLang="zh-CN" sz="2400" dirty="0"/>
          </a:p>
          <a:p>
            <a:pPr lvl="1"/>
            <a:r>
              <a:rPr lang="zh-CN" altLang="en-US" sz="2000" dirty="0"/>
              <a:t>把待排序序列的</a:t>
            </a:r>
            <a:r>
              <a:rPr lang="en-US" altLang="zh-CN" sz="2000" b="1" dirty="0"/>
              <a:t>n </a:t>
            </a:r>
            <a:r>
              <a:rPr lang="zh-CN" altLang="en-US" sz="2000" dirty="0"/>
              <a:t>个记录看成</a:t>
            </a:r>
            <a:r>
              <a:rPr lang="en-US" altLang="zh-CN" sz="2000" b="1" dirty="0"/>
              <a:t>n </a:t>
            </a:r>
            <a:r>
              <a:rPr lang="zh-CN" altLang="en-US" sz="2000" dirty="0"/>
              <a:t>个有序子序列</a:t>
            </a:r>
            <a:r>
              <a:rPr lang="en-US" altLang="zh-CN" sz="2000" b="1" dirty="0"/>
              <a:t>, </a:t>
            </a:r>
            <a:r>
              <a:rPr lang="zh-CN" altLang="en-US" sz="2000" dirty="0"/>
              <a:t>每个子序列的长度为</a:t>
            </a:r>
            <a:r>
              <a:rPr lang="en-US" altLang="zh-CN" sz="2000" b="1" dirty="0"/>
              <a:t>1</a:t>
            </a:r>
            <a:endParaRPr lang="en-US" altLang="zh-CN" sz="2000" dirty="0"/>
          </a:p>
          <a:p>
            <a:pPr lvl="1"/>
            <a:r>
              <a:rPr lang="zh-CN" altLang="en-US" sz="2000" dirty="0"/>
              <a:t>把当前的有序子序列两两归并</a:t>
            </a:r>
            <a:r>
              <a:rPr lang="en-US" altLang="zh-CN" sz="2000" b="1" dirty="0"/>
              <a:t>, </a:t>
            </a:r>
            <a:r>
              <a:rPr lang="zh-CN" altLang="en-US" sz="2000" dirty="0"/>
              <a:t>得到两倍长度</a:t>
            </a:r>
            <a:r>
              <a:rPr lang="zh-CN" altLang="en-US" sz="2000" b="1" dirty="0"/>
              <a:t>、</a:t>
            </a:r>
            <a:r>
              <a:rPr lang="zh-CN" altLang="en-US" sz="2000" dirty="0"/>
              <a:t>数目减半的一组有序子序列</a:t>
            </a:r>
            <a:endParaRPr lang="en-US" altLang="zh-CN" sz="2000" dirty="0"/>
          </a:p>
          <a:p>
            <a:pPr lvl="1"/>
            <a:r>
              <a:rPr lang="zh-CN" altLang="en-US" sz="2000" dirty="0"/>
              <a:t>重复做子序列的两两归并</a:t>
            </a:r>
            <a:r>
              <a:rPr lang="en-US" altLang="zh-CN" sz="2000" dirty="0"/>
              <a:t>, </a:t>
            </a:r>
            <a:r>
              <a:rPr lang="zh-CN" altLang="en-US" sz="2000" dirty="0"/>
              <a:t>最终得到长度为</a:t>
            </a:r>
            <a:r>
              <a:rPr lang="en-US" altLang="zh-CN" sz="2000" dirty="0"/>
              <a:t>n </a:t>
            </a:r>
            <a:r>
              <a:rPr lang="zh-CN" altLang="en-US" sz="2000" dirty="0"/>
              <a:t>的有序序列</a:t>
            </a:r>
          </a:p>
          <a:p>
            <a:endParaRPr lang="zh-CN" altLang="en-US" sz="2400" dirty="0"/>
          </a:p>
          <a:p>
            <a:r>
              <a:rPr lang="zh-CN" altLang="en-US" sz="2400" dirty="0"/>
              <a:t>三路归并？  多路归并？</a:t>
            </a:r>
            <a:endParaRPr lang="en-US" altLang="zh-CN" dirty="0"/>
          </a:p>
        </p:txBody>
      </p:sp>
    </p:spTree>
    <p:extLst>
      <p:ext uri="{BB962C8B-B14F-4D97-AF65-F5344CB8AC3E}">
        <p14:creationId xmlns:p14="http://schemas.microsoft.com/office/powerpoint/2010/main" val="2132341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插入排序</a:t>
            </a:r>
          </a:p>
        </p:txBody>
      </p:sp>
      <p:sp>
        <p:nvSpPr>
          <p:cNvPr id="3" name="内容占位符 2"/>
          <p:cNvSpPr>
            <a:spLocks noGrp="1"/>
          </p:cNvSpPr>
          <p:nvPr>
            <p:ph idx="1"/>
          </p:nvPr>
        </p:nvSpPr>
        <p:spPr>
          <a:xfrm>
            <a:off x="612775" y="1341438"/>
            <a:ext cx="8153400" cy="679091"/>
          </a:xfrm>
        </p:spPr>
        <p:txBody>
          <a:bodyPr/>
          <a:lstStyle/>
          <a:p>
            <a:r>
              <a:rPr lang="zh-CN" altLang="en-US" dirty="0"/>
              <a:t>直接插入排序示例（升序排序）</a:t>
            </a:r>
          </a:p>
        </p:txBody>
      </p:sp>
      <p:sp>
        <p:nvSpPr>
          <p:cNvPr id="6" name="圆柱形 5"/>
          <p:cNvSpPr/>
          <p:nvPr/>
        </p:nvSpPr>
        <p:spPr bwMode="auto">
          <a:xfrm>
            <a:off x="1845655" y="3743069"/>
            <a:ext cx="412955" cy="1035408"/>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 name="圆柱形 6"/>
          <p:cNvSpPr/>
          <p:nvPr/>
        </p:nvSpPr>
        <p:spPr bwMode="auto">
          <a:xfrm>
            <a:off x="843116" y="3480620"/>
            <a:ext cx="412955" cy="1297857"/>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圆柱形 7"/>
          <p:cNvSpPr/>
          <p:nvPr/>
        </p:nvSpPr>
        <p:spPr bwMode="auto">
          <a:xfrm>
            <a:off x="7860890" y="3480620"/>
            <a:ext cx="412955" cy="1297857"/>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圆柱形 8"/>
          <p:cNvSpPr/>
          <p:nvPr/>
        </p:nvSpPr>
        <p:spPr bwMode="auto">
          <a:xfrm>
            <a:off x="2848194" y="3175820"/>
            <a:ext cx="412955" cy="1602657"/>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圆柱形 9"/>
          <p:cNvSpPr/>
          <p:nvPr/>
        </p:nvSpPr>
        <p:spPr bwMode="auto">
          <a:xfrm>
            <a:off x="3850733" y="2187678"/>
            <a:ext cx="412955" cy="2590799"/>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圆柱形 10"/>
          <p:cNvSpPr/>
          <p:nvPr/>
        </p:nvSpPr>
        <p:spPr bwMode="auto">
          <a:xfrm>
            <a:off x="4853272" y="2888175"/>
            <a:ext cx="412955" cy="189030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圆柱形 11"/>
          <p:cNvSpPr/>
          <p:nvPr/>
        </p:nvSpPr>
        <p:spPr bwMode="auto">
          <a:xfrm>
            <a:off x="5855811" y="4291781"/>
            <a:ext cx="412955" cy="486696"/>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 name="圆柱形 12"/>
          <p:cNvSpPr/>
          <p:nvPr/>
        </p:nvSpPr>
        <p:spPr bwMode="auto">
          <a:xfrm>
            <a:off x="6858350" y="3916814"/>
            <a:ext cx="412955" cy="861663"/>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文本框 13"/>
          <p:cNvSpPr txBox="1"/>
          <p:nvPr/>
        </p:nvSpPr>
        <p:spPr>
          <a:xfrm>
            <a:off x="753395" y="3080510"/>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49</a:t>
            </a:r>
            <a:endParaRPr lang="zh-CN" altLang="en-US" sz="2000" dirty="0">
              <a:latin typeface="华文中宋" panose="02010600040101010101" pitchFamily="2" charset="-122"/>
              <a:ea typeface="华文中宋" panose="02010600040101010101" pitchFamily="2" charset="-122"/>
            </a:endParaRPr>
          </a:p>
        </p:txBody>
      </p:sp>
      <p:sp>
        <p:nvSpPr>
          <p:cNvPr id="15" name="文本框 14"/>
          <p:cNvSpPr txBox="1"/>
          <p:nvPr/>
        </p:nvSpPr>
        <p:spPr>
          <a:xfrm>
            <a:off x="1777419" y="3293346"/>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38</a:t>
            </a:r>
            <a:endParaRPr lang="zh-CN" altLang="en-US" sz="2000" dirty="0">
              <a:latin typeface="华文中宋" panose="02010600040101010101" pitchFamily="2" charset="-122"/>
              <a:ea typeface="华文中宋" panose="02010600040101010101" pitchFamily="2" charset="-122"/>
            </a:endParaRPr>
          </a:p>
        </p:txBody>
      </p:sp>
      <p:sp>
        <p:nvSpPr>
          <p:cNvPr id="16" name="文本框 15"/>
          <p:cNvSpPr txBox="1"/>
          <p:nvPr/>
        </p:nvSpPr>
        <p:spPr>
          <a:xfrm>
            <a:off x="2803640" y="2680400"/>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65</a:t>
            </a:r>
            <a:endParaRPr lang="zh-CN" altLang="en-US" sz="2000" dirty="0">
              <a:latin typeface="华文中宋" panose="02010600040101010101" pitchFamily="2" charset="-122"/>
              <a:ea typeface="华文中宋" panose="02010600040101010101" pitchFamily="2" charset="-122"/>
            </a:endParaRPr>
          </a:p>
        </p:txBody>
      </p:sp>
      <p:sp>
        <p:nvSpPr>
          <p:cNvPr id="17" name="文本框 16"/>
          <p:cNvSpPr txBox="1"/>
          <p:nvPr/>
        </p:nvSpPr>
        <p:spPr>
          <a:xfrm>
            <a:off x="3783904" y="1780684"/>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97</a:t>
            </a:r>
            <a:endParaRPr lang="zh-CN" altLang="en-US" sz="2000" dirty="0">
              <a:latin typeface="华文中宋" panose="02010600040101010101" pitchFamily="2" charset="-122"/>
              <a:ea typeface="华文中宋" panose="02010600040101010101" pitchFamily="2" charset="-122"/>
            </a:endParaRPr>
          </a:p>
        </p:txBody>
      </p:sp>
      <p:sp>
        <p:nvSpPr>
          <p:cNvPr id="18" name="文本框 17"/>
          <p:cNvSpPr txBox="1"/>
          <p:nvPr/>
        </p:nvSpPr>
        <p:spPr>
          <a:xfrm>
            <a:off x="4785651" y="2480345"/>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76</a:t>
            </a:r>
            <a:endParaRPr lang="zh-CN" altLang="en-US" sz="2000" dirty="0">
              <a:latin typeface="华文中宋" panose="02010600040101010101" pitchFamily="2" charset="-122"/>
              <a:ea typeface="华文中宋" panose="02010600040101010101" pitchFamily="2" charset="-122"/>
            </a:endParaRPr>
          </a:p>
        </p:txBody>
      </p:sp>
      <p:sp>
        <p:nvSpPr>
          <p:cNvPr id="19" name="文本框 18"/>
          <p:cNvSpPr txBox="1"/>
          <p:nvPr/>
        </p:nvSpPr>
        <p:spPr>
          <a:xfrm>
            <a:off x="5766705" y="3860663"/>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13</a:t>
            </a:r>
            <a:endParaRPr lang="zh-CN" altLang="en-US" sz="2000" dirty="0">
              <a:latin typeface="华文中宋" panose="02010600040101010101" pitchFamily="2" charset="-122"/>
              <a:ea typeface="华文中宋" panose="02010600040101010101" pitchFamily="2" charset="-122"/>
            </a:endParaRPr>
          </a:p>
        </p:txBody>
      </p:sp>
      <p:sp>
        <p:nvSpPr>
          <p:cNvPr id="20" name="文本框 19"/>
          <p:cNvSpPr txBox="1"/>
          <p:nvPr/>
        </p:nvSpPr>
        <p:spPr>
          <a:xfrm>
            <a:off x="6813797" y="3506182"/>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27</a:t>
            </a:r>
            <a:endParaRPr lang="zh-CN" altLang="en-US" sz="2000" dirty="0">
              <a:latin typeface="华文中宋" panose="02010600040101010101" pitchFamily="2" charset="-122"/>
              <a:ea typeface="华文中宋" panose="02010600040101010101" pitchFamily="2" charset="-122"/>
            </a:endParaRPr>
          </a:p>
        </p:txBody>
      </p:sp>
      <p:sp>
        <p:nvSpPr>
          <p:cNvPr id="21" name="文本框 20"/>
          <p:cNvSpPr txBox="1"/>
          <p:nvPr/>
        </p:nvSpPr>
        <p:spPr>
          <a:xfrm>
            <a:off x="7816336" y="3078543"/>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49</a:t>
            </a:r>
            <a:endParaRPr lang="zh-CN" altLang="en-US" sz="2000" dirty="0">
              <a:latin typeface="华文中宋" panose="02010600040101010101" pitchFamily="2" charset="-122"/>
              <a:ea typeface="华文中宋" panose="02010600040101010101" pitchFamily="2" charset="-122"/>
            </a:endParaRPr>
          </a:p>
        </p:txBody>
      </p:sp>
      <p:sp>
        <p:nvSpPr>
          <p:cNvPr id="22" name="圆柱形 21"/>
          <p:cNvSpPr/>
          <p:nvPr/>
        </p:nvSpPr>
        <p:spPr bwMode="auto">
          <a:xfrm>
            <a:off x="623534" y="5793562"/>
            <a:ext cx="412955" cy="516842"/>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圆柱形 22"/>
          <p:cNvSpPr/>
          <p:nvPr/>
        </p:nvSpPr>
        <p:spPr bwMode="auto">
          <a:xfrm>
            <a:off x="3621979" y="5816009"/>
            <a:ext cx="412955" cy="516842"/>
          </a:xfrm>
          <a:prstGeom prst="can">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4" name="圆柱形 23"/>
          <p:cNvSpPr/>
          <p:nvPr/>
        </p:nvSpPr>
        <p:spPr bwMode="auto">
          <a:xfrm>
            <a:off x="6607319" y="5816009"/>
            <a:ext cx="412955" cy="51684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5" name="文本框 24"/>
          <p:cNvSpPr txBox="1"/>
          <p:nvPr/>
        </p:nvSpPr>
        <p:spPr>
          <a:xfrm>
            <a:off x="1050952" y="5874375"/>
            <a:ext cx="1467068"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已排序记录</a:t>
            </a:r>
          </a:p>
        </p:txBody>
      </p:sp>
      <p:sp>
        <p:nvSpPr>
          <p:cNvPr id="26" name="文本框 25"/>
          <p:cNvSpPr txBox="1"/>
          <p:nvPr/>
        </p:nvSpPr>
        <p:spPr>
          <a:xfrm>
            <a:off x="4063859" y="5874375"/>
            <a:ext cx="1723549"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当前排序记录</a:t>
            </a:r>
          </a:p>
        </p:txBody>
      </p:sp>
      <p:sp>
        <p:nvSpPr>
          <p:cNvPr id="27" name="文本框 26"/>
          <p:cNvSpPr txBox="1"/>
          <p:nvPr/>
        </p:nvSpPr>
        <p:spPr>
          <a:xfrm>
            <a:off x="7138569" y="5874375"/>
            <a:ext cx="1467068"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待排序记录</a:t>
            </a:r>
          </a:p>
        </p:txBody>
      </p:sp>
      <p:cxnSp>
        <p:nvCxnSpPr>
          <p:cNvPr id="5" name="直接连接符 4"/>
          <p:cNvCxnSpPr/>
          <p:nvPr/>
        </p:nvCxnSpPr>
        <p:spPr bwMode="auto">
          <a:xfrm flipV="1">
            <a:off x="0" y="4778478"/>
            <a:ext cx="9116610" cy="14748"/>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823588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归并排序</a:t>
            </a:r>
          </a:p>
        </p:txBody>
      </p:sp>
      <p:sp>
        <p:nvSpPr>
          <p:cNvPr id="4" name="矩形 3"/>
          <p:cNvSpPr/>
          <p:nvPr/>
        </p:nvSpPr>
        <p:spPr bwMode="auto">
          <a:xfrm>
            <a:off x="194020" y="1511711"/>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16</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 name="矩形 4"/>
          <p:cNvSpPr/>
          <p:nvPr/>
        </p:nvSpPr>
        <p:spPr bwMode="auto">
          <a:xfrm>
            <a:off x="1303836" y="1511711"/>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13</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 name="矩形 5"/>
          <p:cNvSpPr/>
          <p:nvPr/>
        </p:nvSpPr>
        <p:spPr bwMode="auto">
          <a:xfrm>
            <a:off x="4078376" y="1511711"/>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200" dirty="0">
                <a:latin typeface="华文中宋" panose="02010600040101010101" pitchFamily="2" charset="-122"/>
                <a:ea typeface="华文中宋" panose="02010600040101010101" pitchFamily="2" charset="-122"/>
              </a:rPr>
              <a:t>2</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矩形 6"/>
          <p:cNvSpPr/>
          <p:nvPr/>
        </p:nvSpPr>
        <p:spPr bwMode="auto">
          <a:xfrm>
            <a:off x="748928" y="1511711"/>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200" dirty="0">
                <a:latin typeface="华文中宋" panose="02010600040101010101" pitchFamily="2" charset="-122"/>
                <a:ea typeface="华文中宋" panose="02010600040101010101" pitchFamily="2" charset="-122"/>
              </a:rPr>
              <a:t>7</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矩形 7"/>
          <p:cNvSpPr/>
          <p:nvPr/>
        </p:nvSpPr>
        <p:spPr bwMode="auto">
          <a:xfrm>
            <a:off x="1858744" y="1511711"/>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10</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 name="矩形 8"/>
          <p:cNvSpPr/>
          <p:nvPr/>
        </p:nvSpPr>
        <p:spPr bwMode="auto">
          <a:xfrm>
            <a:off x="2413652" y="1511711"/>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200" dirty="0">
                <a:latin typeface="华文中宋" panose="02010600040101010101" pitchFamily="2" charset="-122"/>
                <a:ea typeface="华文中宋" panose="02010600040101010101" pitchFamily="2" charset="-122"/>
              </a:rPr>
              <a:t>9</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 name="矩形 9"/>
          <p:cNvSpPr/>
          <p:nvPr/>
        </p:nvSpPr>
        <p:spPr bwMode="auto">
          <a:xfrm>
            <a:off x="2968560" y="1511711"/>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15</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矩形 10"/>
          <p:cNvSpPr/>
          <p:nvPr/>
        </p:nvSpPr>
        <p:spPr bwMode="auto">
          <a:xfrm>
            <a:off x="3523468" y="1511711"/>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 name="矩形 11"/>
          <p:cNvSpPr/>
          <p:nvPr/>
        </p:nvSpPr>
        <p:spPr bwMode="auto">
          <a:xfrm>
            <a:off x="4633284" y="1511711"/>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矩形 12"/>
          <p:cNvSpPr/>
          <p:nvPr/>
        </p:nvSpPr>
        <p:spPr bwMode="auto">
          <a:xfrm>
            <a:off x="5188192" y="1511711"/>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200" dirty="0">
                <a:latin typeface="华文中宋" panose="02010600040101010101" pitchFamily="2" charset="-122"/>
                <a:ea typeface="华文中宋" panose="02010600040101010101" pitchFamily="2" charset="-122"/>
              </a:rPr>
              <a:t>8</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4" name="矩形 13"/>
          <p:cNvSpPr/>
          <p:nvPr/>
        </p:nvSpPr>
        <p:spPr bwMode="auto">
          <a:xfrm>
            <a:off x="5743100" y="1511711"/>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12</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矩形 14"/>
          <p:cNvSpPr/>
          <p:nvPr/>
        </p:nvSpPr>
        <p:spPr bwMode="auto">
          <a:xfrm>
            <a:off x="6298008" y="1511711"/>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6" name="矩形 15"/>
          <p:cNvSpPr/>
          <p:nvPr/>
        </p:nvSpPr>
        <p:spPr bwMode="auto">
          <a:xfrm>
            <a:off x="6852916" y="1511711"/>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7" name="矩形 16"/>
          <p:cNvSpPr/>
          <p:nvPr/>
        </p:nvSpPr>
        <p:spPr bwMode="auto">
          <a:xfrm>
            <a:off x="7407824" y="1511711"/>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4</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8" name="矩形 17"/>
          <p:cNvSpPr/>
          <p:nvPr/>
        </p:nvSpPr>
        <p:spPr bwMode="auto">
          <a:xfrm>
            <a:off x="7962732" y="1511711"/>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200" dirty="0">
                <a:latin typeface="华文中宋" panose="02010600040101010101" pitchFamily="2" charset="-122"/>
                <a:ea typeface="华文中宋" panose="02010600040101010101" pitchFamily="2" charset="-122"/>
              </a:rPr>
              <a:t>6</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9" name="矩形 18"/>
          <p:cNvSpPr/>
          <p:nvPr/>
        </p:nvSpPr>
        <p:spPr bwMode="auto">
          <a:xfrm>
            <a:off x="8517641" y="1511711"/>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14</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1" name="矩形 20"/>
          <p:cNvSpPr/>
          <p:nvPr/>
        </p:nvSpPr>
        <p:spPr bwMode="auto">
          <a:xfrm>
            <a:off x="287149" y="2413872"/>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200" dirty="0">
                <a:latin typeface="华文中宋" panose="02010600040101010101" pitchFamily="2" charset="-122"/>
                <a:ea typeface="华文中宋" panose="02010600040101010101" pitchFamily="2" charset="-122"/>
              </a:rPr>
              <a:t>7</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2" name="矩形 21"/>
          <p:cNvSpPr/>
          <p:nvPr/>
        </p:nvSpPr>
        <p:spPr bwMode="auto">
          <a:xfrm>
            <a:off x="1396965" y="2413872"/>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10</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3" name="矩形 22"/>
          <p:cNvSpPr/>
          <p:nvPr/>
        </p:nvSpPr>
        <p:spPr bwMode="auto">
          <a:xfrm>
            <a:off x="4018826" y="2413872"/>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200" dirty="0">
                <a:latin typeface="华文中宋" panose="02010600040101010101" pitchFamily="2" charset="-122"/>
                <a:ea typeface="华文中宋" panose="02010600040101010101" pitchFamily="2" charset="-122"/>
              </a:rPr>
              <a:t>3</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4" name="矩形 23"/>
          <p:cNvSpPr/>
          <p:nvPr/>
        </p:nvSpPr>
        <p:spPr bwMode="auto">
          <a:xfrm>
            <a:off x="698093" y="2413872"/>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16</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5" name="矩形 24"/>
          <p:cNvSpPr/>
          <p:nvPr/>
        </p:nvSpPr>
        <p:spPr bwMode="auto">
          <a:xfrm>
            <a:off x="1799194" y="2413872"/>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13</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6" name="矩形 25"/>
          <p:cNvSpPr/>
          <p:nvPr/>
        </p:nvSpPr>
        <p:spPr bwMode="auto">
          <a:xfrm>
            <a:off x="2506781" y="2413872"/>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200" dirty="0">
                <a:latin typeface="华文中宋" panose="02010600040101010101" pitchFamily="2" charset="-122"/>
                <a:ea typeface="华文中宋" panose="02010600040101010101" pitchFamily="2" charset="-122"/>
              </a:rPr>
              <a:t>9</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7" name="矩形 26"/>
          <p:cNvSpPr/>
          <p:nvPr/>
        </p:nvSpPr>
        <p:spPr bwMode="auto">
          <a:xfrm>
            <a:off x="2903060" y="2413872"/>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15</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8" name="矩形 27"/>
          <p:cNvSpPr/>
          <p:nvPr/>
        </p:nvSpPr>
        <p:spPr bwMode="auto">
          <a:xfrm>
            <a:off x="3616597" y="2413872"/>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9" name="矩形 28"/>
          <p:cNvSpPr/>
          <p:nvPr/>
        </p:nvSpPr>
        <p:spPr bwMode="auto">
          <a:xfrm>
            <a:off x="4726413" y="2413872"/>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0" name="矩形 29"/>
          <p:cNvSpPr/>
          <p:nvPr/>
        </p:nvSpPr>
        <p:spPr bwMode="auto">
          <a:xfrm>
            <a:off x="5117523" y="2413872"/>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200" dirty="0">
                <a:latin typeface="华文中宋" panose="02010600040101010101" pitchFamily="2" charset="-122"/>
                <a:ea typeface="华文中宋" panose="02010600040101010101" pitchFamily="2" charset="-122"/>
              </a:rPr>
              <a:t>8</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1" name="矩形 30"/>
          <p:cNvSpPr/>
          <p:nvPr/>
        </p:nvSpPr>
        <p:spPr bwMode="auto">
          <a:xfrm>
            <a:off x="5836229" y="2413872"/>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2" name="矩形 31"/>
          <p:cNvSpPr/>
          <p:nvPr/>
        </p:nvSpPr>
        <p:spPr bwMode="auto">
          <a:xfrm>
            <a:off x="6227339" y="2413872"/>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12</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3" name="矩形 32"/>
          <p:cNvSpPr/>
          <p:nvPr/>
        </p:nvSpPr>
        <p:spPr bwMode="auto">
          <a:xfrm>
            <a:off x="6946045" y="2413872"/>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4</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4" name="矩形 33"/>
          <p:cNvSpPr/>
          <p:nvPr/>
        </p:nvSpPr>
        <p:spPr bwMode="auto">
          <a:xfrm>
            <a:off x="7342240" y="2413872"/>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5" name="矩形 34"/>
          <p:cNvSpPr/>
          <p:nvPr/>
        </p:nvSpPr>
        <p:spPr bwMode="auto">
          <a:xfrm>
            <a:off x="8055861" y="2413872"/>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200" dirty="0">
                <a:latin typeface="华文中宋" panose="02010600040101010101" pitchFamily="2" charset="-122"/>
                <a:ea typeface="华文中宋" panose="02010600040101010101" pitchFamily="2" charset="-122"/>
              </a:rPr>
              <a:t>6</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6" name="矩形 35"/>
          <p:cNvSpPr/>
          <p:nvPr/>
        </p:nvSpPr>
        <p:spPr bwMode="auto">
          <a:xfrm>
            <a:off x="8450127" y="2413872"/>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14</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3" name="矩形 52"/>
          <p:cNvSpPr/>
          <p:nvPr/>
        </p:nvSpPr>
        <p:spPr bwMode="auto">
          <a:xfrm>
            <a:off x="494019" y="3493011"/>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200" dirty="0">
                <a:latin typeface="华文中宋" panose="02010600040101010101" pitchFamily="2" charset="-122"/>
                <a:ea typeface="华文中宋" panose="02010600040101010101" pitchFamily="2" charset="-122"/>
              </a:rPr>
              <a:t>7</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4" name="矩形 53"/>
          <p:cNvSpPr/>
          <p:nvPr/>
        </p:nvSpPr>
        <p:spPr bwMode="auto">
          <a:xfrm>
            <a:off x="1281576" y="3493011"/>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13</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5" name="矩形 54"/>
          <p:cNvSpPr/>
          <p:nvPr/>
        </p:nvSpPr>
        <p:spPr bwMode="auto">
          <a:xfrm>
            <a:off x="3903269" y="3493011"/>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15</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6" name="矩形 55"/>
          <p:cNvSpPr/>
          <p:nvPr/>
        </p:nvSpPr>
        <p:spPr bwMode="auto">
          <a:xfrm>
            <a:off x="904963" y="3493011"/>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10</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7" name="矩形 56"/>
          <p:cNvSpPr/>
          <p:nvPr/>
        </p:nvSpPr>
        <p:spPr bwMode="auto">
          <a:xfrm>
            <a:off x="1683805" y="3493011"/>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16</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8" name="矩形 57"/>
          <p:cNvSpPr/>
          <p:nvPr/>
        </p:nvSpPr>
        <p:spPr bwMode="auto">
          <a:xfrm>
            <a:off x="2713651" y="3493011"/>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200" dirty="0">
                <a:latin typeface="华文中宋" panose="02010600040101010101" pitchFamily="2" charset="-122"/>
                <a:ea typeface="华文中宋" panose="02010600040101010101" pitchFamily="2" charset="-122"/>
              </a:rPr>
              <a:t>2</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9" name="矩形 58"/>
          <p:cNvSpPr/>
          <p:nvPr/>
        </p:nvSpPr>
        <p:spPr bwMode="auto">
          <a:xfrm>
            <a:off x="3109930" y="3493011"/>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0" name="矩形 59"/>
          <p:cNvSpPr/>
          <p:nvPr/>
        </p:nvSpPr>
        <p:spPr bwMode="auto">
          <a:xfrm>
            <a:off x="3501040" y="3493011"/>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9</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1" name="矩形 60"/>
          <p:cNvSpPr/>
          <p:nvPr/>
        </p:nvSpPr>
        <p:spPr bwMode="auto">
          <a:xfrm>
            <a:off x="4933283" y="3493011"/>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200" dirty="0">
                <a:latin typeface="华文中宋" panose="02010600040101010101" pitchFamily="2" charset="-122"/>
                <a:ea typeface="华文中宋" panose="02010600040101010101" pitchFamily="2" charset="-122"/>
              </a:rPr>
              <a:t>1</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2" name="矩形 61"/>
          <p:cNvSpPr/>
          <p:nvPr/>
        </p:nvSpPr>
        <p:spPr bwMode="auto">
          <a:xfrm>
            <a:off x="5324393" y="3493011"/>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5" name="矩形 64"/>
          <p:cNvSpPr/>
          <p:nvPr/>
        </p:nvSpPr>
        <p:spPr bwMode="auto">
          <a:xfrm>
            <a:off x="7152915" y="3493011"/>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200" dirty="0">
                <a:latin typeface="华文中宋" panose="02010600040101010101" pitchFamily="2" charset="-122"/>
                <a:ea typeface="华文中宋" panose="02010600040101010101" pitchFamily="2" charset="-122"/>
              </a:rPr>
              <a:t>4</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6" name="矩形 65"/>
          <p:cNvSpPr/>
          <p:nvPr/>
        </p:nvSpPr>
        <p:spPr bwMode="auto">
          <a:xfrm>
            <a:off x="7549110" y="3493011"/>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6</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7" name="矩形 66"/>
          <p:cNvSpPr/>
          <p:nvPr/>
        </p:nvSpPr>
        <p:spPr bwMode="auto">
          <a:xfrm>
            <a:off x="7953019" y="3493011"/>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8" name="矩形 67"/>
          <p:cNvSpPr/>
          <p:nvPr/>
        </p:nvSpPr>
        <p:spPr bwMode="auto">
          <a:xfrm>
            <a:off x="8347285" y="3493011"/>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14</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9" name="矩形 68"/>
          <p:cNvSpPr/>
          <p:nvPr/>
        </p:nvSpPr>
        <p:spPr bwMode="auto">
          <a:xfrm>
            <a:off x="5718244" y="3493011"/>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8</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0" name="矩形 69"/>
          <p:cNvSpPr/>
          <p:nvPr/>
        </p:nvSpPr>
        <p:spPr bwMode="auto">
          <a:xfrm>
            <a:off x="6109354" y="3493011"/>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12</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1" name="矩形 70"/>
          <p:cNvSpPr/>
          <p:nvPr/>
        </p:nvSpPr>
        <p:spPr bwMode="auto">
          <a:xfrm>
            <a:off x="905851" y="4604059"/>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200" dirty="0">
                <a:latin typeface="华文中宋" panose="02010600040101010101" pitchFamily="2" charset="-122"/>
                <a:ea typeface="华文中宋" panose="02010600040101010101" pitchFamily="2" charset="-122"/>
              </a:rPr>
              <a:t>2</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2" name="矩形 71"/>
          <p:cNvSpPr/>
          <p:nvPr/>
        </p:nvSpPr>
        <p:spPr bwMode="auto">
          <a:xfrm>
            <a:off x="1693408" y="4604059"/>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200" dirty="0">
                <a:latin typeface="华文中宋" panose="02010600040101010101" pitchFamily="2" charset="-122"/>
                <a:ea typeface="华文中宋" panose="02010600040101010101" pitchFamily="2" charset="-122"/>
              </a:rPr>
              <a:t>7</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3" name="矩形 72"/>
          <p:cNvSpPr/>
          <p:nvPr/>
        </p:nvSpPr>
        <p:spPr bwMode="auto">
          <a:xfrm>
            <a:off x="3667818" y="4604059"/>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200" dirty="0">
                <a:latin typeface="华文中宋" panose="02010600040101010101" pitchFamily="2" charset="-122"/>
                <a:ea typeface="华文中宋" panose="02010600040101010101" pitchFamily="2" charset="-122"/>
              </a:rPr>
              <a:t>16</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4" name="矩形 73"/>
          <p:cNvSpPr/>
          <p:nvPr/>
        </p:nvSpPr>
        <p:spPr bwMode="auto">
          <a:xfrm>
            <a:off x="1316795" y="4604059"/>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200" dirty="0">
                <a:latin typeface="华文中宋" panose="02010600040101010101" pitchFamily="2" charset="-122"/>
                <a:ea typeface="华文中宋" panose="02010600040101010101" pitchFamily="2" charset="-122"/>
              </a:rPr>
              <a:t>3</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5" name="矩形 74"/>
          <p:cNvSpPr/>
          <p:nvPr/>
        </p:nvSpPr>
        <p:spPr bwMode="auto">
          <a:xfrm>
            <a:off x="2095637" y="4604059"/>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200" dirty="0">
                <a:latin typeface="华文中宋" panose="02010600040101010101" pitchFamily="2" charset="-122"/>
                <a:ea typeface="华文中宋" panose="02010600040101010101" pitchFamily="2" charset="-122"/>
              </a:rPr>
              <a:t>9</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6" name="矩形 75"/>
          <p:cNvSpPr/>
          <p:nvPr/>
        </p:nvSpPr>
        <p:spPr bwMode="auto">
          <a:xfrm>
            <a:off x="2478200" y="4604059"/>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200" dirty="0">
                <a:latin typeface="华文中宋" panose="02010600040101010101" pitchFamily="2" charset="-122"/>
                <a:ea typeface="华文中宋" panose="02010600040101010101" pitchFamily="2" charset="-122"/>
              </a:rPr>
              <a:t>10</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7" name="矩形 76"/>
          <p:cNvSpPr/>
          <p:nvPr/>
        </p:nvSpPr>
        <p:spPr bwMode="auto">
          <a:xfrm>
            <a:off x="2874479" y="4604059"/>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13</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8" name="矩形 77"/>
          <p:cNvSpPr/>
          <p:nvPr/>
        </p:nvSpPr>
        <p:spPr bwMode="auto">
          <a:xfrm>
            <a:off x="3265589" y="4604059"/>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15</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9" name="矩形 78"/>
          <p:cNvSpPr/>
          <p:nvPr/>
        </p:nvSpPr>
        <p:spPr bwMode="auto">
          <a:xfrm>
            <a:off x="5345115" y="4604059"/>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0" name="矩形 79"/>
          <p:cNvSpPr/>
          <p:nvPr/>
        </p:nvSpPr>
        <p:spPr bwMode="auto">
          <a:xfrm>
            <a:off x="5736225" y="4604059"/>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4</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1" name="矩形 80"/>
          <p:cNvSpPr/>
          <p:nvPr/>
        </p:nvSpPr>
        <p:spPr bwMode="auto">
          <a:xfrm>
            <a:off x="6917942" y="4604059"/>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200" dirty="0">
                <a:latin typeface="华文中宋" panose="02010600040101010101" pitchFamily="2" charset="-122"/>
                <a:ea typeface="华文中宋" panose="02010600040101010101" pitchFamily="2" charset="-122"/>
              </a:rPr>
              <a:t>8</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2" name="矩形 81"/>
          <p:cNvSpPr/>
          <p:nvPr/>
        </p:nvSpPr>
        <p:spPr bwMode="auto">
          <a:xfrm>
            <a:off x="7314137" y="4604059"/>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200" dirty="0">
                <a:latin typeface="华文中宋" panose="02010600040101010101" pitchFamily="2" charset="-122"/>
                <a:ea typeface="华文中宋" panose="02010600040101010101" pitchFamily="2" charset="-122"/>
              </a:rPr>
              <a:t>11</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3" name="矩形 82"/>
          <p:cNvSpPr/>
          <p:nvPr/>
        </p:nvSpPr>
        <p:spPr bwMode="auto">
          <a:xfrm>
            <a:off x="7718046" y="4604059"/>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200" dirty="0">
                <a:latin typeface="华文中宋" panose="02010600040101010101" pitchFamily="2" charset="-122"/>
                <a:ea typeface="华文中宋" panose="02010600040101010101" pitchFamily="2" charset="-122"/>
              </a:rPr>
              <a:t>12</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4" name="矩形 83"/>
          <p:cNvSpPr/>
          <p:nvPr/>
        </p:nvSpPr>
        <p:spPr bwMode="auto">
          <a:xfrm>
            <a:off x="8112312" y="4604059"/>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14</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5" name="矩形 84"/>
          <p:cNvSpPr/>
          <p:nvPr/>
        </p:nvSpPr>
        <p:spPr bwMode="auto">
          <a:xfrm>
            <a:off x="6130076" y="4604059"/>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6" name="矩形 85"/>
          <p:cNvSpPr/>
          <p:nvPr/>
        </p:nvSpPr>
        <p:spPr bwMode="auto">
          <a:xfrm>
            <a:off x="6521186" y="4604059"/>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200" dirty="0">
                <a:latin typeface="华文中宋" panose="02010600040101010101" pitchFamily="2" charset="-122"/>
                <a:ea typeface="华文中宋" panose="02010600040101010101" pitchFamily="2" charset="-122"/>
              </a:rPr>
              <a:t>6</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7" name="矩形 86"/>
          <p:cNvSpPr/>
          <p:nvPr/>
        </p:nvSpPr>
        <p:spPr bwMode="auto">
          <a:xfrm>
            <a:off x="1606086" y="5690678"/>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200" dirty="0">
                <a:latin typeface="华文中宋" panose="02010600040101010101" pitchFamily="2" charset="-122"/>
                <a:ea typeface="华文中宋" panose="02010600040101010101" pitchFamily="2" charset="-122"/>
              </a:rPr>
              <a:t>1</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8" name="矩形 87"/>
          <p:cNvSpPr/>
          <p:nvPr/>
        </p:nvSpPr>
        <p:spPr bwMode="auto">
          <a:xfrm>
            <a:off x="2378895" y="5690678"/>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9" name="矩形 88"/>
          <p:cNvSpPr/>
          <p:nvPr/>
        </p:nvSpPr>
        <p:spPr bwMode="auto">
          <a:xfrm>
            <a:off x="4353305" y="5690678"/>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200" dirty="0">
                <a:latin typeface="华文中宋" panose="02010600040101010101" pitchFamily="2" charset="-122"/>
                <a:ea typeface="华文中宋" panose="02010600040101010101" pitchFamily="2" charset="-122"/>
              </a:rPr>
              <a:t>8</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0" name="矩形 89"/>
          <p:cNvSpPr/>
          <p:nvPr/>
        </p:nvSpPr>
        <p:spPr bwMode="auto">
          <a:xfrm>
            <a:off x="2002282" y="5690678"/>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200" dirty="0">
                <a:latin typeface="华文中宋" panose="02010600040101010101" pitchFamily="2" charset="-122"/>
                <a:ea typeface="华文中宋" panose="02010600040101010101" pitchFamily="2" charset="-122"/>
              </a:rPr>
              <a:t>2</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1" name="矩形 90"/>
          <p:cNvSpPr/>
          <p:nvPr/>
        </p:nvSpPr>
        <p:spPr bwMode="auto">
          <a:xfrm>
            <a:off x="2781124" y="5690678"/>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200" dirty="0">
                <a:latin typeface="华文中宋" panose="02010600040101010101" pitchFamily="2" charset="-122"/>
                <a:ea typeface="华文中宋" panose="02010600040101010101" pitchFamily="2" charset="-122"/>
              </a:rPr>
              <a:t>4</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2" name="矩形 91"/>
          <p:cNvSpPr/>
          <p:nvPr/>
        </p:nvSpPr>
        <p:spPr bwMode="auto">
          <a:xfrm>
            <a:off x="3163687" y="5690678"/>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3" name="矩形 92"/>
          <p:cNvSpPr/>
          <p:nvPr/>
        </p:nvSpPr>
        <p:spPr bwMode="auto">
          <a:xfrm>
            <a:off x="3559966" y="5690678"/>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200" dirty="0">
                <a:latin typeface="华文中宋" panose="02010600040101010101" pitchFamily="2" charset="-122"/>
                <a:ea typeface="华文中宋" panose="02010600040101010101" pitchFamily="2" charset="-122"/>
              </a:rPr>
              <a:t>6</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4" name="矩形 93"/>
          <p:cNvSpPr/>
          <p:nvPr/>
        </p:nvSpPr>
        <p:spPr bwMode="auto">
          <a:xfrm>
            <a:off x="3951076" y="5690678"/>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5" name="矩形 94"/>
          <p:cNvSpPr/>
          <p:nvPr/>
        </p:nvSpPr>
        <p:spPr bwMode="auto">
          <a:xfrm>
            <a:off x="4753659" y="5690678"/>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9</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6" name="矩形 95"/>
          <p:cNvSpPr/>
          <p:nvPr/>
        </p:nvSpPr>
        <p:spPr bwMode="auto">
          <a:xfrm>
            <a:off x="5144769" y="5690678"/>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200" dirty="0">
                <a:latin typeface="华文中宋" panose="02010600040101010101" pitchFamily="2" charset="-122"/>
                <a:ea typeface="华文中宋" panose="02010600040101010101" pitchFamily="2" charset="-122"/>
              </a:rPr>
              <a:t>10</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7" name="矩形 96"/>
          <p:cNvSpPr/>
          <p:nvPr/>
        </p:nvSpPr>
        <p:spPr bwMode="auto">
          <a:xfrm>
            <a:off x="6326486" y="5690678"/>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13</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8" name="矩形 97"/>
          <p:cNvSpPr/>
          <p:nvPr/>
        </p:nvSpPr>
        <p:spPr bwMode="auto">
          <a:xfrm>
            <a:off x="6722681" y="5690678"/>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14</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9" name="矩形 98"/>
          <p:cNvSpPr/>
          <p:nvPr/>
        </p:nvSpPr>
        <p:spPr bwMode="auto">
          <a:xfrm>
            <a:off x="7126590" y="5690678"/>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200" dirty="0">
                <a:latin typeface="华文中宋" panose="02010600040101010101" pitchFamily="2" charset="-122"/>
                <a:ea typeface="华文中宋" panose="02010600040101010101" pitchFamily="2" charset="-122"/>
              </a:rPr>
              <a:t>15</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0" name="矩形 99"/>
          <p:cNvSpPr/>
          <p:nvPr/>
        </p:nvSpPr>
        <p:spPr bwMode="auto">
          <a:xfrm>
            <a:off x="7520856" y="5690678"/>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16</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1" name="矩形 100"/>
          <p:cNvSpPr/>
          <p:nvPr/>
        </p:nvSpPr>
        <p:spPr bwMode="auto">
          <a:xfrm>
            <a:off x="5538620" y="5690678"/>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2" name="矩形 101"/>
          <p:cNvSpPr/>
          <p:nvPr/>
        </p:nvSpPr>
        <p:spPr bwMode="auto">
          <a:xfrm>
            <a:off x="5929730" y="5690678"/>
            <a:ext cx="402229" cy="331838"/>
          </a:xfrm>
          <a:prstGeom prst="rect">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12</a:t>
            </a:r>
            <a:endParaRPr kumimoji="0" lang="zh-CN" altLang="en-US"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04" name="直接箭头连接符 103"/>
          <p:cNvCxnSpPr/>
          <p:nvPr/>
        </p:nvCxnSpPr>
        <p:spPr bwMode="auto">
          <a:xfrm flipH="1">
            <a:off x="1683805" y="2754390"/>
            <a:ext cx="88336" cy="77053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直接箭头连接符 104"/>
          <p:cNvCxnSpPr/>
          <p:nvPr/>
        </p:nvCxnSpPr>
        <p:spPr bwMode="auto">
          <a:xfrm>
            <a:off x="689378" y="2789981"/>
            <a:ext cx="235247" cy="734939"/>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直接箭头连接符 105"/>
          <p:cNvCxnSpPr>
            <a:stCxn id="4" idx="2"/>
            <a:endCxn id="21" idx="0"/>
          </p:cNvCxnSpPr>
          <p:nvPr/>
        </p:nvCxnSpPr>
        <p:spPr bwMode="auto">
          <a:xfrm>
            <a:off x="395135" y="1843549"/>
            <a:ext cx="93129" cy="570323"/>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接箭头连接符 106"/>
          <p:cNvCxnSpPr>
            <a:stCxn id="7" idx="2"/>
            <a:endCxn id="24" idx="0"/>
          </p:cNvCxnSpPr>
          <p:nvPr/>
        </p:nvCxnSpPr>
        <p:spPr bwMode="auto">
          <a:xfrm flipH="1">
            <a:off x="899208" y="1843549"/>
            <a:ext cx="50835" cy="570323"/>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 name="直接箭头连接符 113"/>
          <p:cNvCxnSpPr/>
          <p:nvPr/>
        </p:nvCxnSpPr>
        <p:spPr bwMode="auto">
          <a:xfrm>
            <a:off x="1462465" y="1843549"/>
            <a:ext cx="93129" cy="570323"/>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直接箭头连接符 114"/>
          <p:cNvCxnSpPr/>
          <p:nvPr/>
        </p:nvCxnSpPr>
        <p:spPr bwMode="auto">
          <a:xfrm flipH="1">
            <a:off x="1966538" y="1843549"/>
            <a:ext cx="50835" cy="570323"/>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直接箭头连接符 115"/>
          <p:cNvCxnSpPr/>
          <p:nvPr/>
        </p:nvCxnSpPr>
        <p:spPr bwMode="auto">
          <a:xfrm>
            <a:off x="2612635" y="1843549"/>
            <a:ext cx="93129" cy="570323"/>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 name="直接箭头连接符 116"/>
          <p:cNvCxnSpPr/>
          <p:nvPr/>
        </p:nvCxnSpPr>
        <p:spPr bwMode="auto">
          <a:xfrm flipH="1">
            <a:off x="3116708" y="1843549"/>
            <a:ext cx="50835" cy="570323"/>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 name="直接箭头连接符 117"/>
          <p:cNvCxnSpPr/>
          <p:nvPr/>
        </p:nvCxnSpPr>
        <p:spPr bwMode="auto">
          <a:xfrm>
            <a:off x="3776007" y="1836175"/>
            <a:ext cx="93129" cy="570323"/>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直接箭头连接符 118"/>
          <p:cNvCxnSpPr/>
          <p:nvPr/>
        </p:nvCxnSpPr>
        <p:spPr bwMode="auto">
          <a:xfrm flipH="1">
            <a:off x="4280080" y="1836175"/>
            <a:ext cx="50835" cy="570323"/>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 name="直接箭头连接符 119"/>
          <p:cNvCxnSpPr/>
          <p:nvPr/>
        </p:nvCxnSpPr>
        <p:spPr bwMode="auto">
          <a:xfrm>
            <a:off x="4840226" y="1876550"/>
            <a:ext cx="93129" cy="570323"/>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 name="直接箭头连接符 120"/>
          <p:cNvCxnSpPr/>
          <p:nvPr/>
        </p:nvCxnSpPr>
        <p:spPr bwMode="auto">
          <a:xfrm flipH="1">
            <a:off x="5344299" y="1876550"/>
            <a:ext cx="50835" cy="570323"/>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 name="直接箭头连接符 121"/>
          <p:cNvCxnSpPr/>
          <p:nvPr/>
        </p:nvCxnSpPr>
        <p:spPr bwMode="auto">
          <a:xfrm>
            <a:off x="5945382" y="1870432"/>
            <a:ext cx="93129" cy="570323"/>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 name="直接箭头连接符 122"/>
          <p:cNvCxnSpPr/>
          <p:nvPr/>
        </p:nvCxnSpPr>
        <p:spPr bwMode="auto">
          <a:xfrm flipH="1">
            <a:off x="6449455" y="1870432"/>
            <a:ext cx="50835" cy="570323"/>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 name="直接箭头连接符 123"/>
          <p:cNvCxnSpPr/>
          <p:nvPr/>
        </p:nvCxnSpPr>
        <p:spPr bwMode="auto">
          <a:xfrm>
            <a:off x="7077202" y="1885101"/>
            <a:ext cx="93129" cy="570323"/>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 name="直接箭头连接符 124"/>
          <p:cNvCxnSpPr/>
          <p:nvPr/>
        </p:nvCxnSpPr>
        <p:spPr bwMode="auto">
          <a:xfrm flipH="1">
            <a:off x="7581275" y="1885101"/>
            <a:ext cx="50835" cy="570323"/>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6" name="直接箭头连接符 125"/>
          <p:cNvCxnSpPr/>
          <p:nvPr/>
        </p:nvCxnSpPr>
        <p:spPr bwMode="auto">
          <a:xfrm>
            <a:off x="8155964" y="1876550"/>
            <a:ext cx="93129" cy="570323"/>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7" name="直接箭头连接符 126"/>
          <p:cNvCxnSpPr/>
          <p:nvPr/>
        </p:nvCxnSpPr>
        <p:spPr bwMode="auto">
          <a:xfrm flipH="1">
            <a:off x="8660037" y="1876550"/>
            <a:ext cx="50835" cy="570323"/>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 name="直接箭头连接符 129"/>
          <p:cNvCxnSpPr/>
          <p:nvPr/>
        </p:nvCxnSpPr>
        <p:spPr bwMode="auto">
          <a:xfrm flipH="1">
            <a:off x="3901409" y="2716269"/>
            <a:ext cx="88336" cy="77053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1" name="直接箭头连接符 130"/>
          <p:cNvCxnSpPr/>
          <p:nvPr/>
        </p:nvCxnSpPr>
        <p:spPr bwMode="auto">
          <a:xfrm>
            <a:off x="2909010" y="2745710"/>
            <a:ext cx="233219" cy="741089"/>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 name="直接箭头连接符 134"/>
          <p:cNvCxnSpPr/>
          <p:nvPr/>
        </p:nvCxnSpPr>
        <p:spPr bwMode="auto">
          <a:xfrm flipH="1">
            <a:off x="6135104" y="2754390"/>
            <a:ext cx="88336" cy="77053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6" name="直接箭头连接符 135"/>
          <p:cNvCxnSpPr/>
          <p:nvPr/>
        </p:nvCxnSpPr>
        <p:spPr bwMode="auto">
          <a:xfrm>
            <a:off x="5142705" y="2783831"/>
            <a:ext cx="233219" cy="741089"/>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7" name="直接箭头连接符 136"/>
          <p:cNvCxnSpPr/>
          <p:nvPr/>
        </p:nvCxnSpPr>
        <p:spPr bwMode="auto">
          <a:xfrm flipH="1">
            <a:off x="8320793" y="2734823"/>
            <a:ext cx="88336" cy="77053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8" name="直接箭头连接符 137"/>
          <p:cNvCxnSpPr/>
          <p:nvPr/>
        </p:nvCxnSpPr>
        <p:spPr bwMode="auto">
          <a:xfrm>
            <a:off x="7328394" y="2764264"/>
            <a:ext cx="233219" cy="741089"/>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 name="直接箭头连接符 138"/>
          <p:cNvCxnSpPr/>
          <p:nvPr/>
        </p:nvCxnSpPr>
        <p:spPr bwMode="auto">
          <a:xfrm flipH="1">
            <a:off x="3285712" y="3822381"/>
            <a:ext cx="205615" cy="781678"/>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直接箭头连接符 139"/>
          <p:cNvCxnSpPr/>
          <p:nvPr/>
        </p:nvCxnSpPr>
        <p:spPr bwMode="auto">
          <a:xfrm>
            <a:off x="1318855" y="3822381"/>
            <a:ext cx="400169" cy="749769"/>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 name="直接箭头连接符 143"/>
          <p:cNvCxnSpPr/>
          <p:nvPr/>
        </p:nvCxnSpPr>
        <p:spPr bwMode="auto">
          <a:xfrm flipH="1">
            <a:off x="7672097" y="3828729"/>
            <a:ext cx="205615" cy="781678"/>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5" name="直接箭头连接符 144"/>
          <p:cNvCxnSpPr/>
          <p:nvPr/>
        </p:nvCxnSpPr>
        <p:spPr bwMode="auto">
          <a:xfrm>
            <a:off x="5705240" y="3828729"/>
            <a:ext cx="400169" cy="749769"/>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直接箭头连接符 145"/>
          <p:cNvCxnSpPr/>
          <p:nvPr/>
        </p:nvCxnSpPr>
        <p:spPr bwMode="auto">
          <a:xfrm flipH="1">
            <a:off x="6298008" y="4938559"/>
            <a:ext cx="619095" cy="744639"/>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 name="直接箭头连接符 146"/>
          <p:cNvCxnSpPr/>
          <p:nvPr/>
        </p:nvCxnSpPr>
        <p:spPr bwMode="auto">
          <a:xfrm>
            <a:off x="2474310" y="4933429"/>
            <a:ext cx="709043" cy="749769"/>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58736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106"/>
                                        </p:tgtEl>
                                        <p:attrNameLst>
                                          <p:attrName>style.visibility</p:attrName>
                                        </p:attrNameLst>
                                      </p:cBhvr>
                                      <p:to>
                                        <p:strVal val="visible"/>
                                      </p:to>
                                    </p:set>
                                    <p:animEffect transition="in" filter="fade">
                                      <p:cBhvr>
                                        <p:cTn id="13" dur="500"/>
                                        <p:tgtEl>
                                          <p:spTgt spid="106"/>
                                        </p:tgtEl>
                                      </p:cBhvr>
                                    </p:animEffect>
                                  </p:childTnLst>
                                </p:cTn>
                              </p:par>
                              <p:par>
                                <p:cTn id="14" presetID="10" presetClass="entr" presetSubtype="0" fill="hold"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114"/>
                                        </p:tgtEl>
                                        <p:attrNameLst>
                                          <p:attrName>style.visibility</p:attrName>
                                        </p:attrNameLst>
                                      </p:cBhvr>
                                      <p:to>
                                        <p:strVal val="visible"/>
                                      </p:to>
                                    </p:set>
                                    <p:animEffect transition="in" filter="fade">
                                      <p:cBhvr>
                                        <p:cTn id="27" dur="500"/>
                                        <p:tgtEl>
                                          <p:spTgt spid="114"/>
                                        </p:tgtEl>
                                      </p:cBhvr>
                                    </p:animEffect>
                                  </p:childTnLst>
                                </p:cTn>
                              </p:par>
                              <p:par>
                                <p:cTn id="28" presetID="10" presetClass="entr" presetSubtype="0" fill="hold" nodeType="withEffect">
                                  <p:stCondLst>
                                    <p:cond delay="0"/>
                                  </p:stCondLst>
                                  <p:childTnLst>
                                    <p:set>
                                      <p:cBhvr>
                                        <p:cTn id="29" dur="1" fill="hold">
                                          <p:stCondLst>
                                            <p:cond delay="0"/>
                                          </p:stCondLst>
                                        </p:cTn>
                                        <p:tgtEl>
                                          <p:spTgt spid="115"/>
                                        </p:tgtEl>
                                        <p:attrNameLst>
                                          <p:attrName>style.visibility</p:attrName>
                                        </p:attrNameLst>
                                      </p:cBhvr>
                                      <p:to>
                                        <p:strVal val="visible"/>
                                      </p:to>
                                    </p:set>
                                    <p:animEffect transition="in" filter="fade">
                                      <p:cBhvr>
                                        <p:cTn id="30" dur="500"/>
                                        <p:tgtEl>
                                          <p:spTgt spid="1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116"/>
                                        </p:tgtEl>
                                        <p:attrNameLst>
                                          <p:attrName>style.visibility</p:attrName>
                                        </p:attrNameLst>
                                      </p:cBhvr>
                                      <p:to>
                                        <p:strVal val="visible"/>
                                      </p:to>
                                    </p:set>
                                    <p:animEffect transition="in" filter="fade">
                                      <p:cBhvr>
                                        <p:cTn id="41" dur="500"/>
                                        <p:tgtEl>
                                          <p:spTgt spid="116"/>
                                        </p:tgtEl>
                                      </p:cBhvr>
                                    </p:animEffect>
                                  </p:childTnLst>
                                </p:cTn>
                              </p:par>
                              <p:par>
                                <p:cTn id="42" presetID="10" presetClass="entr" presetSubtype="0" fill="hold" nodeType="withEffect">
                                  <p:stCondLst>
                                    <p:cond delay="0"/>
                                  </p:stCondLst>
                                  <p:childTnLst>
                                    <p:set>
                                      <p:cBhvr>
                                        <p:cTn id="43" dur="1" fill="hold">
                                          <p:stCondLst>
                                            <p:cond delay="0"/>
                                          </p:stCondLst>
                                        </p:cTn>
                                        <p:tgtEl>
                                          <p:spTgt spid="117"/>
                                        </p:tgtEl>
                                        <p:attrNameLst>
                                          <p:attrName>style.visibility</p:attrName>
                                        </p:attrNameLst>
                                      </p:cBhvr>
                                      <p:to>
                                        <p:strVal val="visible"/>
                                      </p:to>
                                    </p:set>
                                    <p:animEffect transition="in" filter="fade">
                                      <p:cBhvr>
                                        <p:cTn id="44" dur="500"/>
                                        <p:tgtEl>
                                          <p:spTgt spid="1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nodeType="withEffect">
                                  <p:stCondLst>
                                    <p:cond delay="0"/>
                                  </p:stCondLst>
                                  <p:childTnLst>
                                    <p:set>
                                      <p:cBhvr>
                                        <p:cTn id="54" dur="1" fill="hold">
                                          <p:stCondLst>
                                            <p:cond delay="0"/>
                                          </p:stCondLst>
                                        </p:cTn>
                                        <p:tgtEl>
                                          <p:spTgt spid="118"/>
                                        </p:tgtEl>
                                        <p:attrNameLst>
                                          <p:attrName>style.visibility</p:attrName>
                                        </p:attrNameLst>
                                      </p:cBhvr>
                                      <p:to>
                                        <p:strVal val="visible"/>
                                      </p:to>
                                    </p:set>
                                    <p:animEffect transition="in" filter="fade">
                                      <p:cBhvr>
                                        <p:cTn id="55" dur="500"/>
                                        <p:tgtEl>
                                          <p:spTgt spid="118"/>
                                        </p:tgtEl>
                                      </p:cBhvr>
                                    </p:animEffect>
                                  </p:childTnLst>
                                </p:cTn>
                              </p:par>
                              <p:par>
                                <p:cTn id="56" presetID="10" presetClass="entr" presetSubtype="0" fill="hold" nodeType="withEffect">
                                  <p:stCondLst>
                                    <p:cond delay="0"/>
                                  </p:stCondLst>
                                  <p:childTnLst>
                                    <p:set>
                                      <p:cBhvr>
                                        <p:cTn id="57" dur="1" fill="hold">
                                          <p:stCondLst>
                                            <p:cond delay="0"/>
                                          </p:stCondLst>
                                        </p:cTn>
                                        <p:tgtEl>
                                          <p:spTgt spid="119"/>
                                        </p:tgtEl>
                                        <p:attrNameLst>
                                          <p:attrName>style.visibility</p:attrName>
                                        </p:attrNameLst>
                                      </p:cBhvr>
                                      <p:to>
                                        <p:strVal val="visible"/>
                                      </p:to>
                                    </p:set>
                                    <p:animEffect transition="in" filter="fade">
                                      <p:cBhvr>
                                        <p:cTn id="58" dur="500"/>
                                        <p:tgtEl>
                                          <p:spTgt spid="11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500"/>
                                        <p:tgtEl>
                                          <p:spTgt spid="30"/>
                                        </p:tgtEl>
                                      </p:cBhvr>
                                    </p:animEffect>
                                  </p:childTnLst>
                                </p:cTn>
                              </p:par>
                              <p:par>
                                <p:cTn id="67" presetID="10" presetClass="entr" presetSubtype="0" fill="hold" nodeType="withEffect">
                                  <p:stCondLst>
                                    <p:cond delay="0"/>
                                  </p:stCondLst>
                                  <p:childTnLst>
                                    <p:set>
                                      <p:cBhvr>
                                        <p:cTn id="68" dur="1" fill="hold">
                                          <p:stCondLst>
                                            <p:cond delay="0"/>
                                          </p:stCondLst>
                                        </p:cTn>
                                        <p:tgtEl>
                                          <p:spTgt spid="120"/>
                                        </p:tgtEl>
                                        <p:attrNameLst>
                                          <p:attrName>style.visibility</p:attrName>
                                        </p:attrNameLst>
                                      </p:cBhvr>
                                      <p:to>
                                        <p:strVal val="visible"/>
                                      </p:to>
                                    </p:set>
                                    <p:animEffect transition="in" filter="fade">
                                      <p:cBhvr>
                                        <p:cTn id="69" dur="500"/>
                                        <p:tgtEl>
                                          <p:spTgt spid="120"/>
                                        </p:tgtEl>
                                      </p:cBhvr>
                                    </p:animEffect>
                                  </p:childTnLst>
                                </p:cTn>
                              </p:par>
                              <p:par>
                                <p:cTn id="70" presetID="10" presetClass="entr" presetSubtype="0" fill="hold" nodeType="withEffect">
                                  <p:stCondLst>
                                    <p:cond delay="0"/>
                                  </p:stCondLst>
                                  <p:childTnLst>
                                    <p:set>
                                      <p:cBhvr>
                                        <p:cTn id="71" dur="1" fill="hold">
                                          <p:stCondLst>
                                            <p:cond delay="0"/>
                                          </p:stCondLst>
                                        </p:cTn>
                                        <p:tgtEl>
                                          <p:spTgt spid="121"/>
                                        </p:tgtEl>
                                        <p:attrNameLst>
                                          <p:attrName>style.visibility</p:attrName>
                                        </p:attrNameLst>
                                      </p:cBhvr>
                                      <p:to>
                                        <p:strVal val="visible"/>
                                      </p:to>
                                    </p:set>
                                    <p:animEffect transition="in" filter="fade">
                                      <p:cBhvr>
                                        <p:cTn id="72" dur="500"/>
                                        <p:tgtEl>
                                          <p:spTgt spid="12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nodeType="withEffect">
                                  <p:stCondLst>
                                    <p:cond delay="0"/>
                                  </p:stCondLst>
                                  <p:childTnLst>
                                    <p:set>
                                      <p:cBhvr>
                                        <p:cTn id="82" dur="1" fill="hold">
                                          <p:stCondLst>
                                            <p:cond delay="0"/>
                                          </p:stCondLst>
                                        </p:cTn>
                                        <p:tgtEl>
                                          <p:spTgt spid="122"/>
                                        </p:tgtEl>
                                        <p:attrNameLst>
                                          <p:attrName>style.visibility</p:attrName>
                                        </p:attrNameLst>
                                      </p:cBhvr>
                                      <p:to>
                                        <p:strVal val="visible"/>
                                      </p:to>
                                    </p:set>
                                    <p:animEffect transition="in" filter="fade">
                                      <p:cBhvr>
                                        <p:cTn id="83" dur="500"/>
                                        <p:tgtEl>
                                          <p:spTgt spid="122"/>
                                        </p:tgtEl>
                                      </p:cBhvr>
                                    </p:animEffect>
                                  </p:childTnLst>
                                </p:cTn>
                              </p:par>
                              <p:par>
                                <p:cTn id="84" presetID="10" presetClass="entr" presetSubtype="0" fill="hold" nodeType="withEffect">
                                  <p:stCondLst>
                                    <p:cond delay="0"/>
                                  </p:stCondLst>
                                  <p:childTnLst>
                                    <p:set>
                                      <p:cBhvr>
                                        <p:cTn id="85" dur="1" fill="hold">
                                          <p:stCondLst>
                                            <p:cond delay="0"/>
                                          </p:stCondLst>
                                        </p:cTn>
                                        <p:tgtEl>
                                          <p:spTgt spid="123"/>
                                        </p:tgtEl>
                                        <p:attrNameLst>
                                          <p:attrName>style.visibility</p:attrName>
                                        </p:attrNameLst>
                                      </p:cBhvr>
                                      <p:to>
                                        <p:strVal val="visible"/>
                                      </p:to>
                                    </p:set>
                                    <p:animEffect transition="in" filter="fade">
                                      <p:cBhvr>
                                        <p:cTn id="86" dur="500"/>
                                        <p:tgtEl>
                                          <p:spTgt spid="12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fade">
                                      <p:cBhvr>
                                        <p:cTn id="91" dur="500"/>
                                        <p:tgtEl>
                                          <p:spTgt spid="3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500"/>
                                        <p:tgtEl>
                                          <p:spTgt spid="34"/>
                                        </p:tgtEl>
                                      </p:cBhvr>
                                    </p:animEffect>
                                  </p:childTnLst>
                                </p:cTn>
                              </p:par>
                              <p:par>
                                <p:cTn id="95" presetID="10" presetClass="entr" presetSubtype="0" fill="hold" nodeType="withEffect">
                                  <p:stCondLst>
                                    <p:cond delay="0"/>
                                  </p:stCondLst>
                                  <p:childTnLst>
                                    <p:set>
                                      <p:cBhvr>
                                        <p:cTn id="96" dur="1" fill="hold">
                                          <p:stCondLst>
                                            <p:cond delay="0"/>
                                          </p:stCondLst>
                                        </p:cTn>
                                        <p:tgtEl>
                                          <p:spTgt spid="124"/>
                                        </p:tgtEl>
                                        <p:attrNameLst>
                                          <p:attrName>style.visibility</p:attrName>
                                        </p:attrNameLst>
                                      </p:cBhvr>
                                      <p:to>
                                        <p:strVal val="visible"/>
                                      </p:to>
                                    </p:set>
                                    <p:animEffect transition="in" filter="fade">
                                      <p:cBhvr>
                                        <p:cTn id="97" dur="500"/>
                                        <p:tgtEl>
                                          <p:spTgt spid="124"/>
                                        </p:tgtEl>
                                      </p:cBhvr>
                                    </p:animEffect>
                                  </p:childTnLst>
                                </p:cTn>
                              </p:par>
                              <p:par>
                                <p:cTn id="98" presetID="10" presetClass="entr" presetSubtype="0" fill="hold" nodeType="withEffect">
                                  <p:stCondLst>
                                    <p:cond delay="0"/>
                                  </p:stCondLst>
                                  <p:childTnLst>
                                    <p:set>
                                      <p:cBhvr>
                                        <p:cTn id="99" dur="1" fill="hold">
                                          <p:stCondLst>
                                            <p:cond delay="0"/>
                                          </p:stCondLst>
                                        </p:cTn>
                                        <p:tgtEl>
                                          <p:spTgt spid="125"/>
                                        </p:tgtEl>
                                        <p:attrNameLst>
                                          <p:attrName>style.visibility</p:attrName>
                                        </p:attrNameLst>
                                      </p:cBhvr>
                                      <p:to>
                                        <p:strVal val="visible"/>
                                      </p:to>
                                    </p:set>
                                    <p:animEffect transition="in" filter="fade">
                                      <p:cBhvr>
                                        <p:cTn id="100" dur="500"/>
                                        <p:tgtEl>
                                          <p:spTgt spid="125"/>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fade">
                                      <p:cBhvr>
                                        <p:cTn id="105" dur="500"/>
                                        <p:tgtEl>
                                          <p:spTgt spid="3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6"/>
                                        </p:tgtEl>
                                        <p:attrNameLst>
                                          <p:attrName>style.visibility</p:attrName>
                                        </p:attrNameLst>
                                      </p:cBhvr>
                                      <p:to>
                                        <p:strVal val="visible"/>
                                      </p:to>
                                    </p:set>
                                    <p:animEffect transition="in" filter="fade">
                                      <p:cBhvr>
                                        <p:cTn id="108" dur="500"/>
                                        <p:tgtEl>
                                          <p:spTgt spid="36"/>
                                        </p:tgtEl>
                                      </p:cBhvr>
                                    </p:animEffect>
                                  </p:childTnLst>
                                </p:cTn>
                              </p:par>
                              <p:par>
                                <p:cTn id="109" presetID="10" presetClass="entr" presetSubtype="0" fill="hold" nodeType="withEffect">
                                  <p:stCondLst>
                                    <p:cond delay="0"/>
                                  </p:stCondLst>
                                  <p:childTnLst>
                                    <p:set>
                                      <p:cBhvr>
                                        <p:cTn id="110" dur="1" fill="hold">
                                          <p:stCondLst>
                                            <p:cond delay="0"/>
                                          </p:stCondLst>
                                        </p:cTn>
                                        <p:tgtEl>
                                          <p:spTgt spid="126"/>
                                        </p:tgtEl>
                                        <p:attrNameLst>
                                          <p:attrName>style.visibility</p:attrName>
                                        </p:attrNameLst>
                                      </p:cBhvr>
                                      <p:to>
                                        <p:strVal val="visible"/>
                                      </p:to>
                                    </p:set>
                                    <p:animEffect transition="in" filter="fade">
                                      <p:cBhvr>
                                        <p:cTn id="111" dur="500"/>
                                        <p:tgtEl>
                                          <p:spTgt spid="126"/>
                                        </p:tgtEl>
                                      </p:cBhvr>
                                    </p:animEffect>
                                  </p:childTnLst>
                                </p:cTn>
                              </p:par>
                              <p:par>
                                <p:cTn id="112" presetID="10" presetClass="entr" presetSubtype="0" fill="hold" nodeType="withEffect">
                                  <p:stCondLst>
                                    <p:cond delay="0"/>
                                  </p:stCondLst>
                                  <p:childTnLst>
                                    <p:set>
                                      <p:cBhvr>
                                        <p:cTn id="113" dur="1" fill="hold">
                                          <p:stCondLst>
                                            <p:cond delay="0"/>
                                          </p:stCondLst>
                                        </p:cTn>
                                        <p:tgtEl>
                                          <p:spTgt spid="127"/>
                                        </p:tgtEl>
                                        <p:attrNameLst>
                                          <p:attrName>style.visibility</p:attrName>
                                        </p:attrNameLst>
                                      </p:cBhvr>
                                      <p:to>
                                        <p:strVal val="visible"/>
                                      </p:to>
                                    </p:set>
                                    <p:animEffect transition="in" filter="fade">
                                      <p:cBhvr>
                                        <p:cTn id="114" dur="500"/>
                                        <p:tgtEl>
                                          <p:spTgt spid="127"/>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53"/>
                                        </p:tgtEl>
                                        <p:attrNameLst>
                                          <p:attrName>style.visibility</p:attrName>
                                        </p:attrNameLst>
                                      </p:cBhvr>
                                      <p:to>
                                        <p:strVal val="visible"/>
                                      </p:to>
                                    </p:set>
                                    <p:animEffect transition="in" filter="fade">
                                      <p:cBhvr>
                                        <p:cTn id="119" dur="500"/>
                                        <p:tgtEl>
                                          <p:spTgt spid="5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54"/>
                                        </p:tgtEl>
                                        <p:attrNameLst>
                                          <p:attrName>style.visibility</p:attrName>
                                        </p:attrNameLst>
                                      </p:cBhvr>
                                      <p:to>
                                        <p:strVal val="visible"/>
                                      </p:to>
                                    </p:set>
                                    <p:animEffect transition="in" filter="fade">
                                      <p:cBhvr>
                                        <p:cTn id="122" dur="500"/>
                                        <p:tgtEl>
                                          <p:spTgt spid="54"/>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56"/>
                                        </p:tgtEl>
                                        <p:attrNameLst>
                                          <p:attrName>style.visibility</p:attrName>
                                        </p:attrNameLst>
                                      </p:cBhvr>
                                      <p:to>
                                        <p:strVal val="visible"/>
                                      </p:to>
                                    </p:set>
                                    <p:animEffect transition="in" filter="fade">
                                      <p:cBhvr>
                                        <p:cTn id="125" dur="500"/>
                                        <p:tgtEl>
                                          <p:spTgt spid="56"/>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57"/>
                                        </p:tgtEl>
                                        <p:attrNameLst>
                                          <p:attrName>style.visibility</p:attrName>
                                        </p:attrNameLst>
                                      </p:cBhvr>
                                      <p:to>
                                        <p:strVal val="visible"/>
                                      </p:to>
                                    </p:set>
                                    <p:animEffect transition="in" filter="fade">
                                      <p:cBhvr>
                                        <p:cTn id="128" dur="500"/>
                                        <p:tgtEl>
                                          <p:spTgt spid="57"/>
                                        </p:tgtEl>
                                      </p:cBhvr>
                                    </p:animEffect>
                                  </p:childTnLst>
                                </p:cTn>
                              </p:par>
                              <p:par>
                                <p:cTn id="129" presetID="10" presetClass="entr" presetSubtype="0" fill="hold" nodeType="withEffect">
                                  <p:stCondLst>
                                    <p:cond delay="0"/>
                                  </p:stCondLst>
                                  <p:childTnLst>
                                    <p:set>
                                      <p:cBhvr>
                                        <p:cTn id="130" dur="1" fill="hold">
                                          <p:stCondLst>
                                            <p:cond delay="0"/>
                                          </p:stCondLst>
                                        </p:cTn>
                                        <p:tgtEl>
                                          <p:spTgt spid="104"/>
                                        </p:tgtEl>
                                        <p:attrNameLst>
                                          <p:attrName>style.visibility</p:attrName>
                                        </p:attrNameLst>
                                      </p:cBhvr>
                                      <p:to>
                                        <p:strVal val="visible"/>
                                      </p:to>
                                    </p:set>
                                    <p:animEffect transition="in" filter="fade">
                                      <p:cBhvr>
                                        <p:cTn id="131" dur="500"/>
                                        <p:tgtEl>
                                          <p:spTgt spid="104"/>
                                        </p:tgtEl>
                                      </p:cBhvr>
                                    </p:animEffect>
                                  </p:childTnLst>
                                </p:cTn>
                              </p:par>
                              <p:par>
                                <p:cTn id="132" presetID="10" presetClass="entr" presetSubtype="0" fill="hold" nodeType="withEffect">
                                  <p:stCondLst>
                                    <p:cond delay="0"/>
                                  </p:stCondLst>
                                  <p:childTnLst>
                                    <p:set>
                                      <p:cBhvr>
                                        <p:cTn id="133" dur="1" fill="hold">
                                          <p:stCondLst>
                                            <p:cond delay="0"/>
                                          </p:stCondLst>
                                        </p:cTn>
                                        <p:tgtEl>
                                          <p:spTgt spid="105"/>
                                        </p:tgtEl>
                                        <p:attrNameLst>
                                          <p:attrName>style.visibility</p:attrName>
                                        </p:attrNameLst>
                                      </p:cBhvr>
                                      <p:to>
                                        <p:strVal val="visible"/>
                                      </p:to>
                                    </p:set>
                                    <p:animEffect transition="in" filter="fade">
                                      <p:cBhvr>
                                        <p:cTn id="134" dur="500"/>
                                        <p:tgtEl>
                                          <p:spTgt spid="105"/>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55"/>
                                        </p:tgtEl>
                                        <p:attrNameLst>
                                          <p:attrName>style.visibility</p:attrName>
                                        </p:attrNameLst>
                                      </p:cBhvr>
                                      <p:to>
                                        <p:strVal val="visible"/>
                                      </p:to>
                                    </p:set>
                                    <p:animEffect transition="in" filter="fade">
                                      <p:cBhvr>
                                        <p:cTn id="139" dur="500"/>
                                        <p:tgtEl>
                                          <p:spTgt spid="55"/>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58"/>
                                        </p:tgtEl>
                                        <p:attrNameLst>
                                          <p:attrName>style.visibility</p:attrName>
                                        </p:attrNameLst>
                                      </p:cBhvr>
                                      <p:to>
                                        <p:strVal val="visible"/>
                                      </p:to>
                                    </p:set>
                                    <p:animEffect transition="in" filter="fade">
                                      <p:cBhvr>
                                        <p:cTn id="142" dur="500"/>
                                        <p:tgtEl>
                                          <p:spTgt spid="58"/>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59"/>
                                        </p:tgtEl>
                                        <p:attrNameLst>
                                          <p:attrName>style.visibility</p:attrName>
                                        </p:attrNameLst>
                                      </p:cBhvr>
                                      <p:to>
                                        <p:strVal val="visible"/>
                                      </p:to>
                                    </p:set>
                                    <p:animEffect transition="in" filter="fade">
                                      <p:cBhvr>
                                        <p:cTn id="145" dur="500"/>
                                        <p:tgtEl>
                                          <p:spTgt spid="59"/>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60"/>
                                        </p:tgtEl>
                                        <p:attrNameLst>
                                          <p:attrName>style.visibility</p:attrName>
                                        </p:attrNameLst>
                                      </p:cBhvr>
                                      <p:to>
                                        <p:strVal val="visible"/>
                                      </p:to>
                                    </p:set>
                                    <p:animEffect transition="in" filter="fade">
                                      <p:cBhvr>
                                        <p:cTn id="148" dur="500"/>
                                        <p:tgtEl>
                                          <p:spTgt spid="60"/>
                                        </p:tgtEl>
                                      </p:cBhvr>
                                    </p:animEffect>
                                  </p:childTnLst>
                                </p:cTn>
                              </p:par>
                              <p:par>
                                <p:cTn id="149" presetID="10" presetClass="entr" presetSubtype="0" fill="hold" nodeType="withEffect">
                                  <p:stCondLst>
                                    <p:cond delay="0"/>
                                  </p:stCondLst>
                                  <p:childTnLst>
                                    <p:set>
                                      <p:cBhvr>
                                        <p:cTn id="150" dur="1" fill="hold">
                                          <p:stCondLst>
                                            <p:cond delay="0"/>
                                          </p:stCondLst>
                                        </p:cTn>
                                        <p:tgtEl>
                                          <p:spTgt spid="130"/>
                                        </p:tgtEl>
                                        <p:attrNameLst>
                                          <p:attrName>style.visibility</p:attrName>
                                        </p:attrNameLst>
                                      </p:cBhvr>
                                      <p:to>
                                        <p:strVal val="visible"/>
                                      </p:to>
                                    </p:set>
                                    <p:animEffect transition="in" filter="fade">
                                      <p:cBhvr>
                                        <p:cTn id="151" dur="500"/>
                                        <p:tgtEl>
                                          <p:spTgt spid="130"/>
                                        </p:tgtEl>
                                      </p:cBhvr>
                                    </p:animEffect>
                                  </p:childTnLst>
                                </p:cTn>
                              </p:par>
                              <p:par>
                                <p:cTn id="152" presetID="10" presetClass="entr" presetSubtype="0" fill="hold" nodeType="withEffect">
                                  <p:stCondLst>
                                    <p:cond delay="0"/>
                                  </p:stCondLst>
                                  <p:childTnLst>
                                    <p:set>
                                      <p:cBhvr>
                                        <p:cTn id="153" dur="1" fill="hold">
                                          <p:stCondLst>
                                            <p:cond delay="0"/>
                                          </p:stCondLst>
                                        </p:cTn>
                                        <p:tgtEl>
                                          <p:spTgt spid="131"/>
                                        </p:tgtEl>
                                        <p:attrNameLst>
                                          <p:attrName>style.visibility</p:attrName>
                                        </p:attrNameLst>
                                      </p:cBhvr>
                                      <p:to>
                                        <p:strVal val="visible"/>
                                      </p:to>
                                    </p:set>
                                    <p:animEffect transition="in" filter="fade">
                                      <p:cBhvr>
                                        <p:cTn id="154" dur="500"/>
                                        <p:tgtEl>
                                          <p:spTgt spid="131"/>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61"/>
                                        </p:tgtEl>
                                        <p:attrNameLst>
                                          <p:attrName>style.visibility</p:attrName>
                                        </p:attrNameLst>
                                      </p:cBhvr>
                                      <p:to>
                                        <p:strVal val="visible"/>
                                      </p:to>
                                    </p:set>
                                    <p:animEffect transition="in" filter="fade">
                                      <p:cBhvr>
                                        <p:cTn id="159" dur="500"/>
                                        <p:tgtEl>
                                          <p:spTgt spid="61"/>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62"/>
                                        </p:tgtEl>
                                        <p:attrNameLst>
                                          <p:attrName>style.visibility</p:attrName>
                                        </p:attrNameLst>
                                      </p:cBhvr>
                                      <p:to>
                                        <p:strVal val="visible"/>
                                      </p:to>
                                    </p:set>
                                    <p:animEffect transition="in" filter="fade">
                                      <p:cBhvr>
                                        <p:cTn id="162" dur="500"/>
                                        <p:tgtEl>
                                          <p:spTgt spid="62"/>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69"/>
                                        </p:tgtEl>
                                        <p:attrNameLst>
                                          <p:attrName>style.visibility</p:attrName>
                                        </p:attrNameLst>
                                      </p:cBhvr>
                                      <p:to>
                                        <p:strVal val="visible"/>
                                      </p:to>
                                    </p:set>
                                    <p:animEffect transition="in" filter="fade">
                                      <p:cBhvr>
                                        <p:cTn id="165" dur="500"/>
                                        <p:tgtEl>
                                          <p:spTgt spid="69"/>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70"/>
                                        </p:tgtEl>
                                        <p:attrNameLst>
                                          <p:attrName>style.visibility</p:attrName>
                                        </p:attrNameLst>
                                      </p:cBhvr>
                                      <p:to>
                                        <p:strVal val="visible"/>
                                      </p:to>
                                    </p:set>
                                    <p:animEffect transition="in" filter="fade">
                                      <p:cBhvr>
                                        <p:cTn id="168" dur="500"/>
                                        <p:tgtEl>
                                          <p:spTgt spid="70"/>
                                        </p:tgtEl>
                                      </p:cBhvr>
                                    </p:animEffect>
                                  </p:childTnLst>
                                </p:cTn>
                              </p:par>
                              <p:par>
                                <p:cTn id="169" presetID="10" presetClass="entr" presetSubtype="0" fill="hold" nodeType="withEffect">
                                  <p:stCondLst>
                                    <p:cond delay="0"/>
                                  </p:stCondLst>
                                  <p:childTnLst>
                                    <p:set>
                                      <p:cBhvr>
                                        <p:cTn id="170" dur="1" fill="hold">
                                          <p:stCondLst>
                                            <p:cond delay="0"/>
                                          </p:stCondLst>
                                        </p:cTn>
                                        <p:tgtEl>
                                          <p:spTgt spid="135"/>
                                        </p:tgtEl>
                                        <p:attrNameLst>
                                          <p:attrName>style.visibility</p:attrName>
                                        </p:attrNameLst>
                                      </p:cBhvr>
                                      <p:to>
                                        <p:strVal val="visible"/>
                                      </p:to>
                                    </p:set>
                                    <p:animEffect transition="in" filter="fade">
                                      <p:cBhvr>
                                        <p:cTn id="171" dur="500"/>
                                        <p:tgtEl>
                                          <p:spTgt spid="135"/>
                                        </p:tgtEl>
                                      </p:cBhvr>
                                    </p:animEffect>
                                  </p:childTnLst>
                                </p:cTn>
                              </p:par>
                              <p:par>
                                <p:cTn id="172" presetID="10" presetClass="entr" presetSubtype="0" fill="hold" nodeType="withEffect">
                                  <p:stCondLst>
                                    <p:cond delay="0"/>
                                  </p:stCondLst>
                                  <p:childTnLst>
                                    <p:set>
                                      <p:cBhvr>
                                        <p:cTn id="173" dur="1" fill="hold">
                                          <p:stCondLst>
                                            <p:cond delay="0"/>
                                          </p:stCondLst>
                                        </p:cTn>
                                        <p:tgtEl>
                                          <p:spTgt spid="136"/>
                                        </p:tgtEl>
                                        <p:attrNameLst>
                                          <p:attrName>style.visibility</p:attrName>
                                        </p:attrNameLst>
                                      </p:cBhvr>
                                      <p:to>
                                        <p:strVal val="visible"/>
                                      </p:to>
                                    </p:set>
                                    <p:animEffect transition="in" filter="fade">
                                      <p:cBhvr>
                                        <p:cTn id="174" dur="500"/>
                                        <p:tgtEl>
                                          <p:spTgt spid="136"/>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grpId="0" nodeType="clickEffect">
                                  <p:stCondLst>
                                    <p:cond delay="0"/>
                                  </p:stCondLst>
                                  <p:childTnLst>
                                    <p:set>
                                      <p:cBhvr>
                                        <p:cTn id="178" dur="1" fill="hold">
                                          <p:stCondLst>
                                            <p:cond delay="0"/>
                                          </p:stCondLst>
                                        </p:cTn>
                                        <p:tgtEl>
                                          <p:spTgt spid="65"/>
                                        </p:tgtEl>
                                        <p:attrNameLst>
                                          <p:attrName>style.visibility</p:attrName>
                                        </p:attrNameLst>
                                      </p:cBhvr>
                                      <p:to>
                                        <p:strVal val="visible"/>
                                      </p:to>
                                    </p:set>
                                    <p:animEffect transition="in" filter="fade">
                                      <p:cBhvr>
                                        <p:cTn id="179" dur="500"/>
                                        <p:tgtEl>
                                          <p:spTgt spid="65"/>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66"/>
                                        </p:tgtEl>
                                        <p:attrNameLst>
                                          <p:attrName>style.visibility</p:attrName>
                                        </p:attrNameLst>
                                      </p:cBhvr>
                                      <p:to>
                                        <p:strVal val="visible"/>
                                      </p:to>
                                    </p:set>
                                    <p:animEffect transition="in" filter="fade">
                                      <p:cBhvr>
                                        <p:cTn id="182" dur="500"/>
                                        <p:tgtEl>
                                          <p:spTgt spid="66"/>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in" filter="fade">
                                      <p:cBhvr>
                                        <p:cTn id="185" dur="500"/>
                                        <p:tgtEl>
                                          <p:spTgt spid="67"/>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68"/>
                                        </p:tgtEl>
                                        <p:attrNameLst>
                                          <p:attrName>style.visibility</p:attrName>
                                        </p:attrNameLst>
                                      </p:cBhvr>
                                      <p:to>
                                        <p:strVal val="visible"/>
                                      </p:to>
                                    </p:set>
                                    <p:animEffect transition="in" filter="fade">
                                      <p:cBhvr>
                                        <p:cTn id="188" dur="500"/>
                                        <p:tgtEl>
                                          <p:spTgt spid="68"/>
                                        </p:tgtEl>
                                      </p:cBhvr>
                                    </p:animEffect>
                                  </p:childTnLst>
                                </p:cTn>
                              </p:par>
                              <p:par>
                                <p:cTn id="189" presetID="10" presetClass="entr" presetSubtype="0" fill="hold" nodeType="withEffect">
                                  <p:stCondLst>
                                    <p:cond delay="0"/>
                                  </p:stCondLst>
                                  <p:childTnLst>
                                    <p:set>
                                      <p:cBhvr>
                                        <p:cTn id="190" dur="1" fill="hold">
                                          <p:stCondLst>
                                            <p:cond delay="0"/>
                                          </p:stCondLst>
                                        </p:cTn>
                                        <p:tgtEl>
                                          <p:spTgt spid="137"/>
                                        </p:tgtEl>
                                        <p:attrNameLst>
                                          <p:attrName>style.visibility</p:attrName>
                                        </p:attrNameLst>
                                      </p:cBhvr>
                                      <p:to>
                                        <p:strVal val="visible"/>
                                      </p:to>
                                    </p:set>
                                    <p:animEffect transition="in" filter="fade">
                                      <p:cBhvr>
                                        <p:cTn id="191" dur="500"/>
                                        <p:tgtEl>
                                          <p:spTgt spid="137"/>
                                        </p:tgtEl>
                                      </p:cBhvr>
                                    </p:animEffect>
                                  </p:childTnLst>
                                </p:cTn>
                              </p:par>
                              <p:par>
                                <p:cTn id="192" presetID="10" presetClass="entr" presetSubtype="0" fill="hold" nodeType="withEffect">
                                  <p:stCondLst>
                                    <p:cond delay="0"/>
                                  </p:stCondLst>
                                  <p:childTnLst>
                                    <p:set>
                                      <p:cBhvr>
                                        <p:cTn id="193" dur="1" fill="hold">
                                          <p:stCondLst>
                                            <p:cond delay="0"/>
                                          </p:stCondLst>
                                        </p:cTn>
                                        <p:tgtEl>
                                          <p:spTgt spid="138"/>
                                        </p:tgtEl>
                                        <p:attrNameLst>
                                          <p:attrName>style.visibility</p:attrName>
                                        </p:attrNameLst>
                                      </p:cBhvr>
                                      <p:to>
                                        <p:strVal val="visible"/>
                                      </p:to>
                                    </p:set>
                                    <p:animEffect transition="in" filter="fade">
                                      <p:cBhvr>
                                        <p:cTn id="194" dur="500"/>
                                        <p:tgtEl>
                                          <p:spTgt spid="138"/>
                                        </p:tgtEl>
                                      </p:cBhvr>
                                    </p:animEffect>
                                  </p:childTnLst>
                                </p:cTn>
                              </p:par>
                            </p:childTnLst>
                          </p:cTn>
                        </p:par>
                      </p:childTnLst>
                    </p:cTn>
                  </p:par>
                  <p:par>
                    <p:cTn id="195" fill="hold">
                      <p:stCondLst>
                        <p:cond delay="indefinite"/>
                      </p:stCondLst>
                      <p:childTnLst>
                        <p:par>
                          <p:cTn id="196" fill="hold">
                            <p:stCondLst>
                              <p:cond delay="0"/>
                            </p:stCondLst>
                            <p:childTnLst>
                              <p:par>
                                <p:cTn id="197" presetID="10" presetClass="entr" presetSubtype="0" fill="hold" grpId="0" nodeType="clickEffect">
                                  <p:stCondLst>
                                    <p:cond delay="0"/>
                                  </p:stCondLst>
                                  <p:childTnLst>
                                    <p:set>
                                      <p:cBhvr>
                                        <p:cTn id="198" dur="1" fill="hold">
                                          <p:stCondLst>
                                            <p:cond delay="0"/>
                                          </p:stCondLst>
                                        </p:cTn>
                                        <p:tgtEl>
                                          <p:spTgt spid="71"/>
                                        </p:tgtEl>
                                        <p:attrNameLst>
                                          <p:attrName>style.visibility</p:attrName>
                                        </p:attrNameLst>
                                      </p:cBhvr>
                                      <p:to>
                                        <p:strVal val="visible"/>
                                      </p:to>
                                    </p:set>
                                    <p:animEffect transition="in" filter="fade">
                                      <p:cBhvr>
                                        <p:cTn id="199" dur="500"/>
                                        <p:tgtEl>
                                          <p:spTgt spid="71"/>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72"/>
                                        </p:tgtEl>
                                        <p:attrNameLst>
                                          <p:attrName>style.visibility</p:attrName>
                                        </p:attrNameLst>
                                      </p:cBhvr>
                                      <p:to>
                                        <p:strVal val="visible"/>
                                      </p:to>
                                    </p:set>
                                    <p:animEffect transition="in" filter="fade">
                                      <p:cBhvr>
                                        <p:cTn id="202" dur="500"/>
                                        <p:tgtEl>
                                          <p:spTgt spid="72"/>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73"/>
                                        </p:tgtEl>
                                        <p:attrNameLst>
                                          <p:attrName>style.visibility</p:attrName>
                                        </p:attrNameLst>
                                      </p:cBhvr>
                                      <p:to>
                                        <p:strVal val="visible"/>
                                      </p:to>
                                    </p:set>
                                    <p:animEffect transition="in" filter="fade">
                                      <p:cBhvr>
                                        <p:cTn id="205" dur="500"/>
                                        <p:tgtEl>
                                          <p:spTgt spid="73"/>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74"/>
                                        </p:tgtEl>
                                        <p:attrNameLst>
                                          <p:attrName>style.visibility</p:attrName>
                                        </p:attrNameLst>
                                      </p:cBhvr>
                                      <p:to>
                                        <p:strVal val="visible"/>
                                      </p:to>
                                    </p:set>
                                    <p:animEffect transition="in" filter="fade">
                                      <p:cBhvr>
                                        <p:cTn id="208" dur="500"/>
                                        <p:tgtEl>
                                          <p:spTgt spid="74"/>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75"/>
                                        </p:tgtEl>
                                        <p:attrNameLst>
                                          <p:attrName>style.visibility</p:attrName>
                                        </p:attrNameLst>
                                      </p:cBhvr>
                                      <p:to>
                                        <p:strVal val="visible"/>
                                      </p:to>
                                    </p:set>
                                    <p:animEffect transition="in" filter="fade">
                                      <p:cBhvr>
                                        <p:cTn id="211" dur="500"/>
                                        <p:tgtEl>
                                          <p:spTgt spid="75"/>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76"/>
                                        </p:tgtEl>
                                        <p:attrNameLst>
                                          <p:attrName>style.visibility</p:attrName>
                                        </p:attrNameLst>
                                      </p:cBhvr>
                                      <p:to>
                                        <p:strVal val="visible"/>
                                      </p:to>
                                    </p:set>
                                    <p:animEffect transition="in" filter="fade">
                                      <p:cBhvr>
                                        <p:cTn id="214" dur="500"/>
                                        <p:tgtEl>
                                          <p:spTgt spid="76"/>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77"/>
                                        </p:tgtEl>
                                        <p:attrNameLst>
                                          <p:attrName>style.visibility</p:attrName>
                                        </p:attrNameLst>
                                      </p:cBhvr>
                                      <p:to>
                                        <p:strVal val="visible"/>
                                      </p:to>
                                    </p:set>
                                    <p:animEffect transition="in" filter="fade">
                                      <p:cBhvr>
                                        <p:cTn id="217" dur="500"/>
                                        <p:tgtEl>
                                          <p:spTgt spid="77"/>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78"/>
                                        </p:tgtEl>
                                        <p:attrNameLst>
                                          <p:attrName>style.visibility</p:attrName>
                                        </p:attrNameLst>
                                      </p:cBhvr>
                                      <p:to>
                                        <p:strVal val="visible"/>
                                      </p:to>
                                    </p:set>
                                    <p:animEffect transition="in" filter="fade">
                                      <p:cBhvr>
                                        <p:cTn id="220" dur="500"/>
                                        <p:tgtEl>
                                          <p:spTgt spid="78"/>
                                        </p:tgtEl>
                                      </p:cBhvr>
                                    </p:animEffect>
                                  </p:childTnLst>
                                </p:cTn>
                              </p:par>
                              <p:par>
                                <p:cTn id="221" presetID="10" presetClass="entr" presetSubtype="0" fill="hold" nodeType="withEffect">
                                  <p:stCondLst>
                                    <p:cond delay="0"/>
                                  </p:stCondLst>
                                  <p:childTnLst>
                                    <p:set>
                                      <p:cBhvr>
                                        <p:cTn id="222" dur="1" fill="hold">
                                          <p:stCondLst>
                                            <p:cond delay="0"/>
                                          </p:stCondLst>
                                        </p:cTn>
                                        <p:tgtEl>
                                          <p:spTgt spid="139"/>
                                        </p:tgtEl>
                                        <p:attrNameLst>
                                          <p:attrName>style.visibility</p:attrName>
                                        </p:attrNameLst>
                                      </p:cBhvr>
                                      <p:to>
                                        <p:strVal val="visible"/>
                                      </p:to>
                                    </p:set>
                                    <p:animEffect transition="in" filter="fade">
                                      <p:cBhvr>
                                        <p:cTn id="223" dur="500"/>
                                        <p:tgtEl>
                                          <p:spTgt spid="139"/>
                                        </p:tgtEl>
                                      </p:cBhvr>
                                    </p:animEffect>
                                  </p:childTnLst>
                                </p:cTn>
                              </p:par>
                              <p:par>
                                <p:cTn id="224" presetID="10" presetClass="entr" presetSubtype="0" fill="hold" nodeType="withEffect">
                                  <p:stCondLst>
                                    <p:cond delay="0"/>
                                  </p:stCondLst>
                                  <p:childTnLst>
                                    <p:set>
                                      <p:cBhvr>
                                        <p:cTn id="225" dur="1" fill="hold">
                                          <p:stCondLst>
                                            <p:cond delay="0"/>
                                          </p:stCondLst>
                                        </p:cTn>
                                        <p:tgtEl>
                                          <p:spTgt spid="140"/>
                                        </p:tgtEl>
                                        <p:attrNameLst>
                                          <p:attrName>style.visibility</p:attrName>
                                        </p:attrNameLst>
                                      </p:cBhvr>
                                      <p:to>
                                        <p:strVal val="visible"/>
                                      </p:to>
                                    </p:set>
                                    <p:animEffect transition="in" filter="fade">
                                      <p:cBhvr>
                                        <p:cTn id="226" dur="500"/>
                                        <p:tgtEl>
                                          <p:spTgt spid="140"/>
                                        </p:tgtEl>
                                      </p:cBhvr>
                                    </p:animEffect>
                                  </p:childTnLst>
                                </p:cTn>
                              </p:par>
                            </p:childTnLst>
                          </p:cTn>
                        </p:par>
                      </p:childTnLst>
                    </p:cTn>
                  </p:par>
                  <p:par>
                    <p:cTn id="227" fill="hold">
                      <p:stCondLst>
                        <p:cond delay="indefinite"/>
                      </p:stCondLst>
                      <p:childTnLst>
                        <p:par>
                          <p:cTn id="228" fill="hold">
                            <p:stCondLst>
                              <p:cond delay="0"/>
                            </p:stCondLst>
                            <p:childTnLst>
                              <p:par>
                                <p:cTn id="229" presetID="10" presetClass="entr" presetSubtype="0" fill="hold" grpId="0" nodeType="clickEffect">
                                  <p:stCondLst>
                                    <p:cond delay="0"/>
                                  </p:stCondLst>
                                  <p:childTnLst>
                                    <p:set>
                                      <p:cBhvr>
                                        <p:cTn id="230" dur="1" fill="hold">
                                          <p:stCondLst>
                                            <p:cond delay="0"/>
                                          </p:stCondLst>
                                        </p:cTn>
                                        <p:tgtEl>
                                          <p:spTgt spid="79"/>
                                        </p:tgtEl>
                                        <p:attrNameLst>
                                          <p:attrName>style.visibility</p:attrName>
                                        </p:attrNameLst>
                                      </p:cBhvr>
                                      <p:to>
                                        <p:strVal val="visible"/>
                                      </p:to>
                                    </p:set>
                                    <p:animEffect transition="in" filter="fade">
                                      <p:cBhvr>
                                        <p:cTn id="231" dur="500"/>
                                        <p:tgtEl>
                                          <p:spTgt spid="79"/>
                                        </p:tgtEl>
                                      </p:cBhvr>
                                    </p:animEffect>
                                  </p:childTnLst>
                                </p:cTn>
                              </p:par>
                              <p:par>
                                <p:cTn id="232" presetID="10" presetClass="entr" presetSubtype="0" fill="hold" grpId="0" nodeType="withEffect">
                                  <p:stCondLst>
                                    <p:cond delay="0"/>
                                  </p:stCondLst>
                                  <p:childTnLst>
                                    <p:set>
                                      <p:cBhvr>
                                        <p:cTn id="233" dur="1" fill="hold">
                                          <p:stCondLst>
                                            <p:cond delay="0"/>
                                          </p:stCondLst>
                                        </p:cTn>
                                        <p:tgtEl>
                                          <p:spTgt spid="80"/>
                                        </p:tgtEl>
                                        <p:attrNameLst>
                                          <p:attrName>style.visibility</p:attrName>
                                        </p:attrNameLst>
                                      </p:cBhvr>
                                      <p:to>
                                        <p:strVal val="visible"/>
                                      </p:to>
                                    </p:set>
                                    <p:animEffect transition="in" filter="fade">
                                      <p:cBhvr>
                                        <p:cTn id="234" dur="500"/>
                                        <p:tgtEl>
                                          <p:spTgt spid="80"/>
                                        </p:tgtEl>
                                      </p:cBhvr>
                                    </p:animEffect>
                                  </p:childTnLst>
                                </p:cTn>
                              </p:par>
                              <p:par>
                                <p:cTn id="235" presetID="10" presetClass="entr" presetSubtype="0" fill="hold" grpId="0" nodeType="withEffect">
                                  <p:stCondLst>
                                    <p:cond delay="0"/>
                                  </p:stCondLst>
                                  <p:childTnLst>
                                    <p:set>
                                      <p:cBhvr>
                                        <p:cTn id="236" dur="1" fill="hold">
                                          <p:stCondLst>
                                            <p:cond delay="0"/>
                                          </p:stCondLst>
                                        </p:cTn>
                                        <p:tgtEl>
                                          <p:spTgt spid="81"/>
                                        </p:tgtEl>
                                        <p:attrNameLst>
                                          <p:attrName>style.visibility</p:attrName>
                                        </p:attrNameLst>
                                      </p:cBhvr>
                                      <p:to>
                                        <p:strVal val="visible"/>
                                      </p:to>
                                    </p:set>
                                    <p:animEffect transition="in" filter="fade">
                                      <p:cBhvr>
                                        <p:cTn id="237" dur="500"/>
                                        <p:tgtEl>
                                          <p:spTgt spid="81"/>
                                        </p:tgtEl>
                                      </p:cBhvr>
                                    </p:animEffect>
                                  </p:childTnLst>
                                </p:cTn>
                              </p:par>
                              <p:par>
                                <p:cTn id="238" presetID="10" presetClass="entr" presetSubtype="0" fill="hold" grpId="0" nodeType="withEffect">
                                  <p:stCondLst>
                                    <p:cond delay="0"/>
                                  </p:stCondLst>
                                  <p:childTnLst>
                                    <p:set>
                                      <p:cBhvr>
                                        <p:cTn id="239" dur="1" fill="hold">
                                          <p:stCondLst>
                                            <p:cond delay="0"/>
                                          </p:stCondLst>
                                        </p:cTn>
                                        <p:tgtEl>
                                          <p:spTgt spid="82"/>
                                        </p:tgtEl>
                                        <p:attrNameLst>
                                          <p:attrName>style.visibility</p:attrName>
                                        </p:attrNameLst>
                                      </p:cBhvr>
                                      <p:to>
                                        <p:strVal val="visible"/>
                                      </p:to>
                                    </p:set>
                                    <p:animEffect transition="in" filter="fade">
                                      <p:cBhvr>
                                        <p:cTn id="240" dur="500"/>
                                        <p:tgtEl>
                                          <p:spTgt spid="82"/>
                                        </p:tgtEl>
                                      </p:cBhvr>
                                    </p:animEffect>
                                  </p:childTnLst>
                                </p:cTn>
                              </p:par>
                              <p:par>
                                <p:cTn id="241" presetID="10" presetClass="entr" presetSubtype="0" fill="hold" grpId="0" nodeType="withEffect">
                                  <p:stCondLst>
                                    <p:cond delay="0"/>
                                  </p:stCondLst>
                                  <p:childTnLst>
                                    <p:set>
                                      <p:cBhvr>
                                        <p:cTn id="242" dur="1" fill="hold">
                                          <p:stCondLst>
                                            <p:cond delay="0"/>
                                          </p:stCondLst>
                                        </p:cTn>
                                        <p:tgtEl>
                                          <p:spTgt spid="83"/>
                                        </p:tgtEl>
                                        <p:attrNameLst>
                                          <p:attrName>style.visibility</p:attrName>
                                        </p:attrNameLst>
                                      </p:cBhvr>
                                      <p:to>
                                        <p:strVal val="visible"/>
                                      </p:to>
                                    </p:set>
                                    <p:animEffect transition="in" filter="fade">
                                      <p:cBhvr>
                                        <p:cTn id="243" dur="500"/>
                                        <p:tgtEl>
                                          <p:spTgt spid="83"/>
                                        </p:tgtEl>
                                      </p:cBhvr>
                                    </p:animEffect>
                                  </p:childTnLst>
                                </p:cTn>
                              </p:par>
                              <p:par>
                                <p:cTn id="244" presetID="10" presetClass="entr" presetSubtype="0" fill="hold" grpId="0" nodeType="withEffect">
                                  <p:stCondLst>
                                    <p:cond delay="0"/>
                                  </p:stCondLst>
                                  <p:childTnLst>
                                    <p:set>
                                      <p:cBhvr>
                                        <p:cTn id="245" dur="1" fill="hold">
                                          <p:stCondLst>
                                            <p:cond delay="0"/>
                                          </p:stCondLst>
                                        </p:cTn>
                                        <p:tgtEl>
                                          <p:spTgt spid="84"/>
                                        </p:tgtEl>
                                        <p:attrNameLst>
                                          <p:attrName>style.visibility</p:attrName>
                                        </p:attrNameLst>
                                      </p:cBhvr>
                                      <p:to>
                                        <p:strVal val="visible"/>
                                      </p:to>
                                    </p:set>
                                    <p:animEffect transition="in" filter="fade">
                                      <p:cBhvr>
                                        <p:cTn id="246" dur="500"/>
                                        <p:tgtEl>
                                          <p:spTgt spid="84"/>
                                        </p:tgtEl>
                                      </p:cBhvr>
                                    </p:animEffect>
                                  </p:childTnLst>
                                </p:cTn>
                              </p:par>
                              <p:par>
                                <p:cTn id="247" presetID="10" presetClass="entr" presetSubtype="0" fill="hold" grpId="0" nodeType="withEffect">
                                  <p:stCondLst>
                                    <p:cond delay="0"/>
                                  </p:stCondLst>
                                  <p:childTnLst>
                                    <p:set>
                                      <p:cBhvr>
                                        <p:cTn id="248" dur="1" fill="hold">
                                          <p:stCondLst>
                                            <p:cond delay="0"/>
                                          </p:stCondLst>
                                        </p:cTn>
                                        <p:tgtEl>
                                          <p:spTgt spid="85"/>
                                        </p:tgtEl>
                                        <p:attrNameLst>
                                          <p:attrName>style.visibility</p:attrName>
                                        </p:attrNameLst>
                                      </p:cBhvr>
                                      <p:to>
                                        <p:strVal val="visible"/>
                                      </p:to>
                                    </p:set>
                                    <p:animEffect transition="in" filter="fade">
                                      <p:cBhvr>
                                        <p:cTn id="249" dur="500"/>
                                        <p:tgtEl>
                                          <p:spTgt spid="85"/>
                                        </p:tgtEl>
                                      </p:cBhvr>
                                    </p:animEffect>
                                  </p:childTnLst>
                                </p:cTn>
                              </p:par>
                              <p:par>
                                <p:cTn id="250" presetID="10" presetClass="entr" presetSubtype="0" fill="hold" grpId="0" nodeType="withEffect">
                                  <p:stCondLst>
                                    <p:cond delay="0"/>
                                  </p:stCondLst>
                                  <p:childTnLst>
                                    <p:set>
                                      <p:cBhvr>
                                        <p:cTn id="251" dur="1" fill="hold">
                                          <p:stCondLst>
                                            <p:cond delay="0"/>
                                          </p:stCondLst>
                                        </p:cTn>
                                        <p:tgtEl>
                                          <p:spTgt spid="86"/>
                                        </p:tgtEl>
                                        <p:attrNameLst>
                                          <p:attrName>style.visibility</p:attrName>
                                        </p:attrNameLst>
                                      </p:cBhvr>
                                      <p:to>
                                        <p:strVal val="visible"/>
                                      </p:to>
                                    </p:set>
                                    <p:animEffect transition="in" filter="fade">
                                      <p:cBhvr>
                                        <p:cTn id="252" dur="500"/>
                                        <p:tgtEl>
                                          <p:spTgt spid="86"/>
                                        </p:tgtEl>
                                      </p:cBhvr>
                                    </p:animEffect>
                                  </p:childTnLst>
                                </p:cTn>
                              </p:par>
                              <p:par>
                                <p:cTn id="253" presetID="10" presetClass="entr" presetSubtype="0" fill="hold" nodeType="withEffect">
                                  <p:stCondLst>
                                    <p:cond delay="0"/>
                                  </p:stCondLst>
                                  <p:childTnLst>
                                    <p:set>
                                      <p:cBhvr>
                                        <p:cTn id="254" dur="1" fill="hold">
                                          <p:stCondLst>
                                            <p:cond delay="0"/>
                                          </p:stCondLst>
                                        </p:cTn>
                                        <p:tgtEl>
                                          <p:spTgt spid="144"/>
                                        </p:tgtEl>
                                        <p:attrNameLst>
                                          <p:attrName>style.visibility</p:attrName>
                                        </p:attrNameLst>
                                      </p:cBhvr>
                                      <p:to>
                                        <p:strVal val="visible"/>
                                      </p:to>
                                    </p:set>
                                    <p:animEffect transition="in" filter="fade">
                                      <p:cBhvr>
                                        <p:cTn id="255" dur="500"/>
                                        <p:tgtEl>
                                          <p:spTgt spid="144"/>
                                        </p:tgtEl>
                                      </p:cBhvr>
                                    </p:animEffect>
                                  </p:childTnLst>
                                </p:cTn>
                              </p:par>
                              <p:par>
                                <p:cTn id="256" presetID="10" presetClass="entr" presetSubtype="0" fill="hold" nodeType="withEffect">
                                  <p:stCondLst>
                                    <p:cond delay="0"/>
                                  </p:stCondLst>
                                  <p:childTnLst>
                                    <p:set>
                                      <p:cBhvr>
                                        <p:cTn id="257" dur="1" fill="hold">
                                          <p:stCondLst>
                                            <p:cond delay="0"/>
                                          </p:stCondLst>
                                        </p:cTn>
                                        <p:tgtEl>
                                          <p:spTgt spid="145"/>
                                        </p:tgtEl>
                                        <p:attrNameLst>
                                          <p:attrName>style.visibility</p:attrName>
                                        </p:attrNameLst>
                                      </p:cBhvr>
                                      <p:to>
                                        <p:strVal val="visible"/>
                                      </p:to>
                                    </p:set>
                                    <p:animEffect transition="in" filter="fade">
                                      <p:cBhvr>
                                        <p:cTn id="258" dur="500"/>
                                        <p:tgtEl>
                                          <p:spTgt spid="145"/>
                                        </p:tgtEl>
                                      </p:cBhvr>
                                    </p:animEffect>
                                  </p:childTnLst>
                                </p:cTn>
                              </p:par>
                            </p:childTnLst>
                          </p:cTn>
                        </p:par>
                      </p:childTnLst>
                    </p:cTn>
                  </p:par>
                  <p:par>
                    <p:cTn id="259" fill="hold">
                      <p:stCondLst>
                        <p:cond delay="indefinite"/>
                      </p:stCondLst>
                      <p:childTnLst>
                        <p:par>
                          <p:cTn id="260" fill="hold">
                            <p:stCondLst>
                              <p:cond delay="0"/>
                            </p:stCondLst>
                            <p:childTnLst>
                              <p:par>
                                <p:cTn id="261" presetID="10" presetClass="entr" presetSubtype="0" fill="hold" grpId="0" nodeType="clickEffect">
                                  <p:stCondLst>
                                    <p:cond delay="0"/>
                                  </p:stCondLst>
                                  <p:childTnLst>
                                    <p:set>
                                      <p:cBhvr>
                                        <p:cTn id="262" dur="1" fill="hold">
                                          <p:stCondLst>
                                            <p:cond delay="0"/>
                                          </p:stCondLst>
                                        </p:cTn>
                                        <p:tgtEl>
                                          <p:spTgt spid="87"/>
                                        </p:tgtEl>
                                        <p:attrNameLst>
                                          <p:attrName>style.visibility</p:attrName>
                                        </p:attrNameLst>
                                      </p:cBhvr>
                                      <p:to>
                                        <p:strVal val="visible"/>
                                      </p:to>
                                    </p:set>
                                    <p:animEffect transition="in" filter="fade">
                                      <p:cBhvr>
                                        <p:cTn id="263" dur="500"/>
                                        <p:tgtEl>
                                          <p:spTgt spid="87"/>
                                        </p:tgtEl>
                                      </p:cBhvr>
                                    </p:animEffect>
                                  </p:childTnLst>
                                </p:cTn>
                              </p:par>
                              <p:par>
                                <p:cTn id="264" presetID="10" presetClass="entr" presetSubtype="0" fill="hold" grpId="0" nodeType="withEffect">
                                  <p:stCondLst>
                                    <p:cond delay="0"/>
                                  </p:stCondLst>
                                  <p:childTnLst>
                                    <p:set>
                                      <p:cBhvr>
                                        <p:cTn id="265" dur="1" fill="hold">
                                          <p:stCondLst>
                                            <p:cond delay="0"/>
                                          </p:stCondLst>
                                        </p:cTn>
                                        <p:tgtEl>
                                          <p:spTgt spid="88"/>
                                        </p:tgtEl>
                                        <p:attrNameLst>
                                          <p:attrName>style.visibility</p:attrName>
                                        </p:attrNameLst>
                                      </p:cBhvr>
                                      <p:to>
                                        <p:strVal val="visible"/>
                                      </p:to>
                                    </p:set>
                                    <p:animEffect transition="in" filter="fade">
                                      <p:cBhvr>
                                        <p:cTn id="266" dur="500"/>
                                        <p:tgtEl>
                                          <p:spTgt spid="88"/>
                                        </p:tgtEl>
                                      </p:cBhvr>
                                    </p:animEffect>
                                  </p:childTnLst>
                                </p:cTn>
                              </p:par>
                              <p:par>
                                <p:cTn id="267" presetID="10" presetClass="entr" presetSubtype="0" fill="hold" grpId="0" nodeType="withEffect">
                                  <p:stCondLst>
                                    <p:cond delay="0"/>
                                  </p:stCondLst>
                                  <p:childTnLst>
                                    <p:set>
                                      <p:cBhvr>
                                        <p:cTn id="268" dur="1" fill="hold">
                                          <p:stCondLst>
                                            <p:cond delay="0"/>
                                          </p:stCondLst>
                                        </p:cTn>
                                        <p:tgtEl>
                                          <p:spTgt spid="89"/>
                                        </p:tgtEl>
                                        <p:attrNameLst>
                                          <p:attrName>style.visibility</p:attrName>
                                        </p:attrNameLst>
                                      </p:cBhvr>
                                      <p:to>
                                        <p:strVal val="visible"/>
                                      </p:to>
                                    </p:set>
                                    <p:animEffect transition="in" filter="fade">
                                      <p:cBhvr>
                                        <p:cTn id="269" dur="500"/>
                                        <p:tgtEl>
                                          <p:spTgt spid="89"/>
                                        </p:tgtEl>
                                      </p:cBhvr>
                                    </p:animEffect>
                                  </p:childTnLst>
                                </p:cTn>
                              </p:par>
                              <p:par>
                                <p:cTn id="270" presetID="10" presetClass="entr" presetSubtype="0" fill="hold" grpId="0" nodeType="withEffect">
                                  <p:stCondLst>
                                    <p:cond delay="0"/>
                                  </p:stCondLst>
                                  <p:childTnLst>
                                    <p:set>
                                      <p:cBhvr>
                                        <p:cTn id="271" dur="1" fill="hold">
                                          <p:stCondLst>
                                            <p:cond delay="0"/>
                                          </p:stCondLst>
                                        </p:cTn>
                                        <p:tgtEl>
                                          <p:spTgt spid="90"/>
                                        </p:tgtEl>
                                        <p:attrNameLst>
                                          <p:attrName>style.visibility</p:attrName>
                                        </p:attrNameLst>
                                      </p:cBhvr>
                                      <p:to>
                                        <p:strVal val="visible"/>
                                      </p:to>
                                    </p:set>
                                    <p:animEffect transition="in" filter="fade">
                                      <p:cBhvr>
                                        <p:cTn id="272" dur="500"/>
                                        <p:tgtEl>
                                          <p:spTgt spid="90"/>
                                        </p:tgtEl>
                                      </p:cBhvr>
                                    </p:animEffect>
                                  </p:childTnLst>
                                </p:cTn>
                              </p:par>
                              <p:par>
                                <p:cTn id="273" presetID="10" presetClass="entr" presetSubtype="0" fill="hold" grpId="0" nodeType="withEffect">
                                  <p:stCondLst>
                                    <p:cond delay="0"/>
                                  </p:stCondLst>
                                  <p:childTnLst>
                                    <p:set>
                                      <p:cBhvr>
                                        <p:cTn id="274" dur="1" fill="hold">
                                          <p:stCondLst>
                                            <p:cond delay="0"/>
                                          </p:stCondLst>
                                        </p:cTn>
                                        <p:tgtEl>
                                          <p:spTgt spid="91"/>
                                        </p:tgtEl>
                                        <p:attrNameLst>
                                          <p:attrName>style.visibility</p:attrName>
                                        </p:attrNameLst>
                                      </p:cBhvr>
                                      <p:to>
                                        <p:strVal val="visible"/>
                                      </p:to>
                                    </p:set>
                                    <p:animEffect transition="in" filter="fade">
                                      <p:cBhvr>
                                        <p:cTn id="275" dur="500"/>
                                        <p:tgtEl>
                                          <p:spTgt spid="91"/>
                                        </p:tgtEl>
                                      </p:cBhvr>
                                    </p:animEffect>
                                  </p:childTnLst>
                                </p:cTn>
                              </p:par>
                              <p:par>
                                <p:cTn id="276" presetID="10" presetClass="entr" presetSubtype="0" fill="hold" grpId="0" nodeType="withEffect">
                                  <p:stCondLst>
                                    <p:cond delay="0"/>
                                  </p:stCondLst>
                                  <p:childTnLst>
                                    <p:set>
                                      <p:cBhvr>
                                        <p:cTn id="277" dur="1" fill="hold">
                                          <p:stCondLst>
                                            <p:cond delay="0"/>
                                          </p:stCondLst>
                                        </p:cTn>
                                        <p:tgtEl>
                                          <p:spTgt spid="92"/>
                                        </p:tgtEl>
                                        <p:attrNameLst>
                                          <p:attrName>style.visibility</p:attrName>
                                        </p:attrNameLst>
                                      </p:cBhvr>
                                      <p:to>
                                        <p:strVal val="visible"/>
                                      </p:to>
                                    </p:set>
                                    <p:animEffect transition="in" filter="fade">
                                      <p:cBhvr>
                                        <p:cTn id="278" dur="500"/>
                                        <p:tgtEl>
                                          <p:spTgt spid="92"/>
                                        </p:tgtEl>
                                      </p:cBhvr>
                                    </p:animEffect>
                                  </p:childTnLst>
                                </p:cTn>
                              </p:par>
                              <p:par>
                                <p:cTn id="279" presetID="10" presetClass="entr" presetSubtype="0" fill="hold" grpId="0" nodeType="withEffect">
                                  <p:stCondLst>
                                    <p:cond delay="0"/>
                                  </p:stCondLst>
                                  <p:childTnLst>
                                    <p:set>
                                      <p:cBhvr>
                                        <p:cTn id="280" dur="1" fill="hold">
                                          <p:stCondLst>
                                            <p:cond delay="0"/>
                                          </p:stCondLst>
                                        </p:cTn>
                                        <p:tgtEl>
                                          <p:spTgt spid="93"/>
                                        </p:tgtEl>
                                        <p:attrNameLst>
                                          <p:attrName>style.visibility</p:attrName>
                                        </p:attrNameLst>
                                      </p:cBhvr>
                                      <p:to>
                                        <p:strVal val="visible"/>
                                      </p:to>
                                    </p:set>
                                    <p:animEffect transition="in" filter="fade">
                                      <p:cBhvr>
                                        <p:cTn id="281" dur="500"/>
                                        <p:tgtEl>
                                          <p:spTgt spid="93"/>
                                        </p:tgtEl>
                                      </p:cBhvr>
                                    </p:animEffect>
                                  </p:childTnLst>
                                </p:cTn>
                              </p:par>
                              <p:par>
                                <p:cTn id="282" presetID="10" presetClass="entr" presetSubtype="0" fill="hold" grpId="0" nodeType="withEffect">
                                  <p:stCondLst>
                                    <p:cond delay="0"/>
                                  </p:stCondLst>
                                  <p:childTnLst>
                                    <p:set>
                                      <p:cBhvr>
                                        <p:cTn id="283" dur="1" fill="hold">
                                          <p:stCondLst>
                                            <p:cond delay="0"/>
                                          </p:stCondLst>
                                        </p:cTn>
                                        <p:tgtEl>
                                          <p:spTgt spid="94"/>
                                        </p:tgtEl>
                                        <p:attrNameLst>
                                          <p:attrName>style.visibility</p:attrName>
                                        </p:attrNameLst>
                                      </p:cBhvr>
                                      <p:to>
                                        <p:strVal val="visible"/>
                                      </p:to>
                                    </p:set>
                                    <p:animEffect transition="in" filter="fade">
                                      <p:cBhvr>
                                        <p:cTn id="284" dur="500"/>
                                        <p:tgtEl>
                                          <p:spTgt spid="94"/>
                                        </p:tgtEl>
                                      </p:cBhvr>
                                    </p:animEffect>
                                  </p:childTnLst>
                                </p:cTn>
                              </p:par>
                              <p:par>
                                <p:cTn id="285" presetID="10" presetClass="entr" presetSubtype="0" fill="hold" grpId="0" nodeType="withEffect">
                                  <p:stCondLst>
                                    <p:cond delay="0"/>
                                  </p:stCondLst>
                                  <p:childTnLst>
                                    <p:set>
                                      <p:cBhvr>
                                        <p:cTn id="286" dur="1" fill="hold">
                                          <p:stCondLst>
                                            <p:cond delay="0"/>
                                          </p:stCondLst>
                                        </p:cTn>
                                        <p:tgtEl>
                                          <p:spTgt spid="95"/>
                                        </p:tgtEl>
                                        <p:attrNameLst>
                                          <p:attrName>style.visibility</p:attrName>
                                        </p:attrNameLst>
                                      </p:cBhvr>
                                      <p:to>
                                        <p:strVal val="visible"/>
                                      </p:to>
                                    </p:set>
                                    <p:animEffect transition="in" filter="fade">
                                      <p:cBhvr>
                                        <p:cTn id="287" dur="500"/>
                                        <p:tgtEl>
                                          <p:spTgt spid="95"/>
                                        </p:tgtEl>
                                      </p:cBhvr>
                                    </p:animEffect>
                                  </p:childTnLst>
                                </p:cTn>
                              </p:par>
                              <p:par>
                                <p:cTn id="288" presetID="10" presetClass="entr" presetSubtype="0" fill="hold" grpId="0" nodeType="withEffect">
                                  <p:stCondLst>
                                    <p:cond delay="0"/>
                                  </p:stCondLst>
                                  <p:childTnLst>
                                    <p:set>
                                      <p:cBhvr>
                                        <p:cTn id="289" dur="1" fill="hold">
                                          <p:stCondLst>
                                            <p:cond delay="0"/>
                                          </p:stCondLst>
                                        </p:cTn>
                                        <p:tgtEl>
                                          <p:spTgt spid="96"/>
                                        </p:tgtEl>
                                        <p:attrNameLst>
                                          <p:attrName>style.visibility</p:attrName>
                                        </p:attrNameLst>
                                      </p:cBhvr>
                                      <p:to>
                                        <p:strVal val="visible"/>
                                      </p:to>
                                    </p:set>
                                    <p:animEffect transition="in" filter="fade">
                                      <p:cBhvr>
                                        <p:cTn id="290" dur="500"/>
                                        <p:tgtEl>
                                          <p:spTgt spid="96"/>
                                        </p:tgtEl>
                                      </p:cBhvr>
                                    </p:animEffect>
                                  </p:childTnLst>
                                </p:cTn>
                              </p:par>
                              <p:par>
                                <p:cTn id="291" presetID="10" presetClass="entr" presetSubtype="0" fill="hold" grpId="0" nodeType="withEffect">
                                  <p:stCondLst>
                                    <p:cond delay="0"/>
                                  </p:stCondLst>
                                  <p:childTnLst>
                                    <p:set>
                                      <p:cBhvr>
                                        <p:cTn id="292" dur="1" fill="hold">
                                          <p:stCondLst>
                                            <p:cond delay="0"/>
                                          </p:stCondLst>
                                        </p:cTn>
                                        <p:tgtEl>
                                          <p:spTgt spid="97"/>
                                        </p:tgtEl>
                                        <p:attrNameLst>
                                          <p:attrName>style.visibility</p:attrName>
                                        </p:attrNameLst>
                                      </p:cBhvr>
                                      <p:to>
                                        <p:strVal val="visible"/>
                                      </p:to>
                                    </p:set>
                                    <p:animEffect transition="in" filter="fade">
                                      <p:cBhvr>
                                        <p:cTn id="293" dur="500"/>
                                        <p:tgtEl>
                                          <p:spTgt spid="97"/>
                                        </p:tgtEl>
                                      </p:cBhvr>
                                    </p:animEffect>
                                  </p:childTnLst>
                                </p:cTn>
                              </p:par>
                              <p:par>
                                <p:cTn id="294" presetID="10" presetClass="entr" presetSubtype="0" fill="hold" grpId="0" nodeType="withEffect">
                                  <p:stCondLst>
                                    <p:cond delay="0"/>
                                  </p:stCondLst>
                                  <p:childTnLst>
                                    <p:set>
                                      <p:cBhvr>
                                        <p:cTn id="295" dur="1" fill="hold">
                                          <p:stCondLst>
                                            <p:cond delay="0"/>
                                          </p:stCondLst>
                                        </p:cTn>
                                        <p:tgtEl>
                                          <p:spTgt spid="98"/>
                                        </p:tgtEl>
                                        <p:attrNameLst>
                                          <p:attrName>style.visibility</p:attrName>
                                        </p:attrNameLst>
                                      </p:cBhvr>
                                      <p:to>
                                        <p:strVal val="visible"/>
                                      </p:to>
                                    </p:set>
                                    <p:animEffect transition="in" filter="fade">
                                      <p:cBhvr>
                                        <p:cTn id="296" dur="500"/>
                                        <p:tgtEl>
                                          <p:spTgt spid="98"/>
                                        </p:tgtEl>
                                      </p:cBhvr>
                                    </p:animEffect>
                                  </p:childTnLst>
                                </p:cTn>
                              </p:par>
                              <p:par>
                                <p:cTn id="297" presetID="10" presetClass="entr" presetSubtype="0" fill="hold" grpId="0" nodeType="withEffect">
                                  <p:stCondLst>
                                    <p:cond delay="0"/>
                                  </p:stCondLst>
                                  <p:childTnLst>
                                    <p:set>
                                      <p:cBhvr>
                                        <p:cTn id="298" dur="1" fill="hold">
                                          <p:stCondLst>
                                            <p:cond delay="0"/>
                                          </p:stCondLst>
                                        </p:cTn>
                                        <p:tgtEl>
                                          <p:spTgt spid="99"/>
                                        </p:tgtEl>
                                        <p:attrNameLst>
                                          <p:attrName>style.visibility</p:attrName>
                                        </p:attrNameLst>
                                      </p:cBhvr>
                                      <p:to>
                                        <p:strVal val="visible"/>
                                      </p:to>
                                    </p:set>
                                    <p:animEffect transition="in" filter="fade">
                                      <p:cBhvr>
                                        <p:cTn id="299" dur="500"/>
                                        <p:tgtEl>
                                          <p:spTgt spid="99"/>
                                        </p:tgtEl>
                                      </p:cBhvr>
                                    </p:animEffect>
                                  </p:childTnLst>
                                </p:cTn>
                              </p:par>
                              <p:par>
                                <p:cTn id="300" presetID="10" presetClass="entr" presetSubtype="0" fill="hold" grpId="0" nodeType="withEffect">
                                  <p:stCondLst>
                                    <p:cond delay="0"/>
                                  </p:stCondLst>
                                  <p:childTnLst>
                                    <p:set>
                                      <p:cBhvr>
                                        <p:cTn id="301" dur="1" fill="hold">
                                          <p:stCondLst>
                                            <p:cond delay="0"/>
                                          </p:stCondLst>
                                        </p:cTn>
                                        <p:tgtEl>
                                          <p:spTgt spid="100"/>
                                        </p:tgtEl>
                                        <p:attrNameLst>
                                          <p:attrName>style.visibility</p:attrName>
                                        </p:attrNameLst>
                                      </p:cBhvr>
                                      <p:to>
                                        <p:strVal val="visible"/>
                                      </p:to>
                                    </p:set>
                                    <p:animEffect transition="in" filter="fade">
                                      <p:cBhvr>
                                        <p:cTn id="302" dur="500"/>
                                        <p:tgtEl>
                                          <p:spTgt spid="100"/>
                                        </p:tgtEl>
                                      </p:cBhvr>
                                    </p:animEffect>
                                  </p:childTnLst>
                                </p:cTn>
                              </p:par>
                              <p:par>
                                <p:cTn id="303" presetID="10" presetClass="entr" presetSubtype="0" fill="hold" grpId="0" nodeType="withEffect">
                                  <p:stCondLst>
                                    <p:cond delay="0"/>
                                  </p:stCondLst>
                                  <p:childTnLst>
                                    <p:set>
                                      <p:cBhvr>
                                        <p:cTn id="304" dur="1" fill="hold">
                                          <p:stCondLst>
                                            <p:cond delay="0"/>
                                          </p:stCondLst>
                                        </p:cTn>
                                        <p:tgtEl>
                                          <p:spTgt spid="101"/>
                                        </p:tgtEl>
                                        <p:attrNameLst>
                                          <p:attrName>style.visibility</p:attrName>
                                        </p:attrNameLst>
                                      </p:cBhvr>
                                      <p:to>
                                        <p:strVal val="visible"/>
                                      </p:to>
                                    </p:set>
                                    <p:animEffect transition="in" filter="fade">
                                      <p:cBhvr>
                                        <p:cTn id="305" dur="500"/>
                                        <p:tgtEl>
                                          <p:spTgt spid="101"/>
                                        </p:tgtEl>
                                      </p:cBhvr>
                                    </p:animEffect>
                                  </p:childTnLst>
                                </p:cTn>
                              </p:par>
                              <p:par>
                                <p:cTn id="306" presetID="10" presetClass="entr" presetSubtype="0" fill="hold" grpId="0" nodeType="withEffect">
                                  <p:stCondLst>
                                    <p:cond delay="0"/>
                                  </p:stCondLst>
                                  <p:childTnLst>
                                    <p:set>
                                      <p:cBhvr>
                                        <p:cTn id="307" dur="1" fill="hold">
                                          <p:stCondLst>
                                            <p:cond delay="0"/>
                                          </p:stCondLst>
                                        </p:cTn>
                                        <p:tgtEl>
                                          <p:spTgt spid="102"/>
                                        </p:tgtEl>
                                        <p:attrNameLst>
                                          <p:attrName>style.visibility</p:attrName>
                                        </p:attrNameLst>
                                      </p:cBhvr>
                                      <p:to>
                                        <p:strVal val="visible"/>
                                      </p:to>
                                    </p:set>
                                    <p:animEffect transition="in" filter="fade">
                                      <p:cBhvr>
                                        <p:cTn id="308" dur="500"/>
                                        <p:tgtEl>
                                          <p:spTgt spid="102"/>
                                        </p:tgtEl>
                                      </p:cBhvr>
                                    </p:animEffect>
                                  </p:childTnLst>
                                </p:cTn>
                              </p:par>
                              <p:par>
                                <p:cTn id="309" presetID="10" presetClass="entr" presetSubtype="0" fill="hold" nodeType="withEffect">
                                  <p:stCondLst>
                                    <p:cond delay="0"/>
                                  </p:stCondLst>
                                  <p:childTnLst>
                                    <p:set>
                                      <p:cBhvr>
                                        <p:cTn id="310" dur="1" fill="hold">
                                          <p:stCondLst>
                                            <p:cond delay="0"/>
                                          </p:stCondLst>
                                        </p:cTn>
                                        <p:tgtEl>
                                          <p:spTgt spid="146"/>
                                        </p:tgtEl>
                                        <p:attrNameLst>
                                          <p:attrName>style.visibility</p:attrName>
                                        </p:attrNameLst>
                                      </p:cBhvr>
                                      <p:to>
                                        <p:strVal val="visible"/>
                                      </p:to>
                                    </p:set>
                                    <p:animEffect transition="in" filter="fade">
                                      <p:cBhvr>
                                        <p:cTn id="311" dur="500"/>
                                        <p:tgtEl>
                                          <p:spTgt spid="146"/>
                                        </p:tgtEl>
                                      </p:cBhvr>
                                    </p:animEffect>
                                  </p:childTnLst>
                                </p:cTn>
                              </p:par>
                              <p:par>
                                <p:cTn id="312" presetID="10" presetClass="entr" presetSubtype="0" fill="hold" nodeType="withEffect">
                                  <p:stCondLst>
                                    <p:cond delay="0"/>
                                  </p:stCondLst>
                                  <p:childTnLst>
                                    <p:set>
                                      <p:cBhvr>
                                        <p:cTn id="313" dur="1" fill="hold">
                                          <p:stCondLst>
                                            <p:cond delay="0"/>
                                          </p:stCondLst>
                                        </p:cTn>
                                        <p:tgtEl>
                                          <p:spTgt spid="147"/>
                                        </p:tgtEl>
                                        <p:attrNameLst>
                                          <p:attrName>style.visibility</p:attrName>
                                        </p:attrNameLst>
                                      </p:cBhvr>
                                      <p:to>
                                        <p:strVal val="visible"/>
                                      </p:to>
                                    </p:set>
                                    <p:animEffect transition="in" filter="fade">
                                      <p:cBhvr>
                                        <p:cTn id="314"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归并排序：二路归并排序算法</a:t>
            </a:r>
          </a:p>
        </p:txBody>
      </p:sp>
      <p:sp>
        <p:nvSpPr>
          <p:cNvPr id="4" name="矩形 3"/>
          <p:cNvSpPr/>
          <p:nvPr/>
        </p:nvSpPr>
        <p:spPr>
          <a:xfrm>
            <a:off x="221224" y="1988910"/>
            <a:ext cx="8745795" cy="4524315"/>
          </a:xfrm>
          <a:prstGeom prst="rect">
            <a:avLst/>
          </a:prstGeom>
          <a:solidFill>
            <a:schemeClr val="bg1">
              <a:lumMod val="90000"/>
            </a:schemeClr>
          </a:solidFill>
        </p:spPr>
        <p:txBody>
          <a:bodyPr wrap="square">
            <a:spAutoFit/>
          </a:bodyPr>
          <a:lstStyle/>
          <a:p>
            <a:pPr marR="11130"/>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设</a:t>
            </a:r>
            <a:r>
              <a:rPr lang="en-US" altLang="zh-CN" dirty="0">
                <a:latin typeface="华文中宋" panose="02010600040101010101" pitchFamily="2" charset="-122"/>
                <a:ea typeface="华文中宋" panose="02010600040101010101" pitchFamily="2" charset="-122"/>
              </a:rPr>
              <a:t>r[low ]</a:t>
            </a:r>
            <a:r>
              <a:rPr lang="zh-CN" altLang="en-US" dirty="0">
                <a:latin typeface="华文中宋" panose="02010600040101010101" pitchFamily="2" charset="-122"/>
                <a:ea typeface="华文中宋" panose="02010600040101010101" pitchFamily="2" charset="-122"/>
              </a:rPr>
              <a:t>到</a:t>
            </a:r>
            <a:r>
              <a:rPr lang="en-US" altLang="zh-CN" dirty="0">
                <a:latin typeface="华文中宋" panose="02010600040101010101" pitchFamily="2" charset="-122"/>
                <a:ea typeface="华文中宋" panose="02010600040101010101" pitchFamily="2" charset="-122"/>
              </a:rPr>
              <a:t>r [m]</a:t>
            </a:r>
            <a:r>
              <a:rPr lang="zh-CN" altLang="en-US" dirty="0">
                <a:latin typeface="华文中宋" panose="02010600040101010101" pitchFamily="2" charset="-122"/>
                <a:ea typeface="华文中宋" panose="02010600040101010101" pitchFamily="2" charset="-122"/>
              </a:rPr>
              <a:t>和</a:t>
            </a:r>
            <a:r>
              <a:rPr lang="en-US" altLang="zh-CN" dirty="0">
                <a:latin typeface="华文中宋" panose="02010600040101010101" pitchFamily="2" charset="-122"/>
                <a:ea typeface="华文中宋" panose="02010600040101010101" pitchFamily="2" charset="-122"/>
              </a:rPr>
              <a:t>r[m+1 ]</a:t>
            </a:r>
            <a:r>
              <a:rPr lang="zh-CN" altLang="en-US" dirty="0">
                <a:latin typeface="华文中宋" panose="02010600040101010101" pitchFamily="2" charset="-122"/>
                <a:ea typeface="华文中宋" panose="02010600040101010101" pitchFamily="2" charset="-122"/>
              </a:rPr>
              <a:t>到</a:t>
            </a:r>
            <a:r>
              <a:rPr lang="en-US" altLang="zh-CN" dirty="0">
                <a:latin typeface="华文中宋" panose="02010600040101010101" pitchFamily="2" charset="-122"/>
                <a:ea typeface="华文中宋" panose="02010600040101010101" pitchFamily="2" charset="-122"/>
              </a:rPr>
              <a:t>r[high]</a:t>
            </a:r>
            <a:r>
              <a:rPr lang="zh-CN" altLang="en-US" dirty="0">
                <a:latin typeface="华文中宋" panose="02010600040101010101" pitchFamily="2" charset="-122"/>
                <a:ea typeface="华文中宋" panose="02010600040101010101" pitchFamily="2" charset="-122"/>
              </a:rPr>
              <a:t>是两个有序子序列，将其归并到</a:t>
            </a:r>
            <a:r>
              <a:rPr lang="en-US" altLang="zh-CN" dirty="0">
                <a:latin typeface="华文中宋" panose="02010600040101010101" pitchFamily="2" charset="-122"/>
                <a:ea typeface="华文中宋" panose="02010600040101010101" pitchFamily="2" charset="-122"/>
              </a:rPr>
              <a:t>r1[low ]</a:t>
            </a:r>
            <a:r>
              <a:rPr lang="zh-CN" altLang="en-US" dirty="0">
                <a:latin typeface="华文中宋" panose="02010600040101010101" pitchFamily="2" charset="-122"/>
                <a:ea typeface="华文中宋" panose="02010600040101010101" pitchFamily="2" charset="-122"/>
              </a:rPr>
              <a:t>到</a:t>
            </a:r>
            <a:r>
              <a:rPr lang="en-US" altLang="zh-CN" dirty="0">
                <a:latin typeface="华文中宋" panose="02010600040101010101" pitchFamily="2" charset="-122"/>
                <a:ea typeface="华文中宋" panose="02010600040101010101" pitchFamily="2" charset="-122"/>
              </a:rPr>
              <a:t>r1[high] </a:t>
            </a:r>
            <a:r>
              <a:rPr lang="zh-CN" altLang="en-US" dirty="0">
                <a:latin typeface="华文中宋" panose="02010600040101010101" pitchFamily="2" charset="-122"/>
                <a:ea typeface="华文中宋" panose="02010600040101010101" pitchFamily="2" charset="-122"/>
              </a:rPr>
              <a:t>中</a:t>
            </a:r>
            <a:endParaRPr lang="en-US" altLang="zh-CN" dirty="0">
              <a:latin typeface="华文中宋" panose="02010600040101010101" pitchFamily="2" charset="-122"/>
              <a:ea typeface="华文中宋" panose="02010600040101010101" pitchFamily="2" charset="-122"/>
            </a:endParaRPr>
          </a:p>
          <a:p>
            <a:pPr marR="11130"/>
            <a:endParaRPr lang="en-US" altLang="zh-CN" dirty="0">
              <a:latin typeface="华文中宋" panose="02010600040101010101" pitchFamily="2" charset="-122"/>
              <a:ea typeface="华文中宋" panose="02010600040101010101" pitchFamily="2" charset="-122"/>
            </a:endParaRPr>
          </a:p>
          <a:p>
            <a:pPr marR="11130"/>
            <a:r>
              <a:rPr lang="en-US" altLang="zh-CN" dirty="0">
                <a:latin typeface="华文中宋" panose="02010600040101010101" pitchFamily="2" charset="-122"/>
                <a:ea typeface="华文中宋" panose="02010600040101010101" pitchFamily="2" charset="-122"/>
              </a:rPr>
              <a:t>void merge ( </a:t>
            </a:r>
            <a:r>
              <a:rPr lang="en-US" altLang="zh-CN" dirty="0" err="1">
                <a:latin typeface="华文中宋" panose="02010600040101010101" pitchFamily="2" charset="-122"/>
                <a:ea typeface="华文中宋" panose="02010600040101010101" pitchFamily="2" charset="-122"/>
              </a:rPr>
              <a:t>RecordNode</a:t>
            </a:r>
            <a:r>
              <a:rPr lang="en-US" altLang="zh-CN" dirty="0">
                <a:latin typeface="华文中宋" panose="02010600040101010101" pitchFamily="2" charset="-122"/>
                <a:ea typeface="华文中宋" panose="02010600040101010101" pitchFamily="2" charset="-122"/>
              </a:rPr>
              <a:t>  *r,  </a:t>
            </a:r>
            <a:r>
              <a:rPr lang="en-US" altLang="zh-CN" dirty="0" err="1">
                <a:latin typeface="华文中宋" panose="02010600040101010101" pitchFamily="2" charset="-122"/>
                <a:ea typeface="华文中宋" panose="02010600040101010101" pitchFamily="2" charset="-122"/>
              </a:rPr>
              <a:t>RecordNode</a:t>
            </a:r>
            <a:r>
              <a:rPr lang="en-US" altLang="zh-CN" dirty="0">
                <a:latin typeface="华文中宋" panose="02010600040101010101" pitchFamily="2" charset="-122"/>
                <a:ea typeface="华文中宋" panose="02010600040101010101" pitchFamily="2" charset="-122"/>
              </a:rPr>
              <a:t>  *r1, </a:t>
            </a:r>
            <a:r>
              <a:rPr lang="en-US" altLang="zh-CN" dirty="0" err="1">
                <a:latin typeface="华文中宋" panose="02010600040101010101" pitchFamily="2" charset="-122"/>
                <a:ea typeface="华文中宋" panose="02010600040101010101" pitchFamily="2" charset="-122"/>
              </a:rPr>
              <a:t>int</a:t>
            </a:r>
            <a:r>
              <a:rPr lang="en-US" altLang="zh-CN" dirty="0">
                <a:latin typeface="华文中宋" panose="02010600040101010101" pitchFamily="2" charset="-122"/>
                <a:ea typeface="华文中宋" panose="02010600040101010101" pitchFamily="2" charset="-122"/>
              </a:rPr>
              <a:t> low,  </a:t>
            </a:r>
            <a:r>
              <a:rPr lang="en-US" altLang="zh-CN" dirty="0" err="1">
                <a:latin typeface="华文中宋" panose="02010600040101010101" pitchFamily="2" charset="-122"/>
                <a:ea typeface="华文中宋" panose="02010600040101010101" pitchFamily="2" charset="-122"/>
              </a:rPr>
              <a:t>int</a:t>
            </a:r>
            <a:r>
              <a:rPr lang="en-US" altLang="zh-CN" dirty="0">
                <a:latin typeface="华文中宋" panose="02010600040101010101" pitchFamily="2" charset="-122"/>
                <a:ea typeface="华文中宋" panose="02010600040101010101" pitchFamily="2" charset="-122"/>
              </a:rPr>
              <a:t> m,  </a:t>
            </a:r>
            <a:r>
              <a:rPr lang="en-US" altLang="zh-CN" dirty="0" err="1">
                <a:latin typeface="华文中宋" panose="02010600040101010101" pitchFamily="2" charset="-122"/>
                <a:ea typeface="华文中宋" panose="02010600040101010101" pitchFamily="2" charset="-122"/>
              </a:rPr>
              <a:t>int</a:t>
            </a:r>
            <a:r>
              <a:rPr lang="en-US" altLang="zh-CN" dirty="0">
                <a:latin typeface="华文中宋" panose="02010600040101010101" pitchFamily="2" charset="-122"/>
                <a:ea typeface="华文中宋" panose="02010600040101010101" pitchFamily="2" charset="-122"/>
              </a:rPr>
              <a:t> high ) {</a:t>
            </a:r>
          </a:p>
          <a:p>
            <a:pPr marR="77360"/>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int</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i</a:t>
            </a:r>
            <a:r>
              <a:rPr lang="en-US" altLang="zh-CN" dirty="0">
                <a:latin typeface="华文中宋" panose="02010600040101010101" pitchFamily="2" charset="-122"/>
                <a:ea typeface="华文中宋" panose="02010600040101010101" pitchFamily="2" charset="-122"/>
              </a:rPr>
              <a:t> = low, j = m + 1, k = low;</a:t>
            </a:r>
          </a:p>
          <a:p>
            <a:pPr marR="77360"/>
            <a:endParaRPr lang="en-US" altLang="zh-CN" dirty="0">
              <a:latin typeface="华文中宋" panose="02010600040101010101" pitchFamily="2" charset="-122"/>
              <a:ea typeface="华文中宋" panose="02010600040101010101" pitchFamily="2" charset="-122"/>
            </a:endParaRPr>
          </a:p>
          <a:p>
            <a:pPr marR="75230"/>
            <a:r>
              <a:rPr lang="en-US" altLang="zh-CN" dirty="0">
                <a:latin typeface="华文中宋" panose="02010600040101010101" pitchFamily="2" charset="-122"/>
                <a:ea typeface="华文中宋" panose="02010600040101010101" pitchFamily="2" charset="-122"/>
              </a:rPr>
              <a:t>     </a:t>
            </a:r>
            <a:r>
              <a:rPr lang="en-US" altLang="zh-CN" dirty="0">
                <a:solidFill>
                  <a:srgbClr val="0033CC"/>
                </a:solidFill>
                <a:latin typeface="华文中宋" panose="02010600040101010101" pitchFamily="2" charset="-122"/>
                <a:ea typeface="华文中宋" panose="02010600040101010101" pitchFamily="2" charset="-122"/>
              </a:rPr>
              <a:t>while ( </a:t>
            </a:r>
            <a:r>
              <a:rPr lang="en-US" altLang="zh-CN" dirty="0" err="1">
                <a:solidFill>
                  <a:srgbClr val="0033CC"/>
                </a:solidFill>
                <a:latin typeface="华文中宋" panose="02010600040101010101" pitchFamily="2" charset="-122"/>
                <a:ea typeface="华文中宋" panose="02010600040101010101" pitchFamily="2" charset="-122"/>
              </a:rPr>
              <a:t>i</a:t>
            </a:r>
            <a:r>
              <a:rPr lang="en-US" altLang="zh-CN" dirty="0">
                <a:solidFill>
                  <a:srgbClr val="0033CC"/>
                </a:solidFill>
                <a:latin typeface="华文中宋" panose="02010600040101010101" pitchFamily="2" charset="-122"/>
                <a:ea typeface="华文中宋" panose="02010600040101010101" pitchFamily="2" charset="-122"/>
              </a:rPr>
              <a:t> &lt;= m &amp;&amp; j &lt;= high ) {</a:t>
            </a:r>
          </a:p>
          <a:p>
            <a:pPr marR="56810"/>
            <a:r>
              <a:rPr lang="en-US" altLang="zh-CN" dirty="0">
                <a:solidFill>
                  <a:srgbClr val="0033CC"/>
                </a:solidFill>
                <a:latin typeface="华文中宋" panose="02010600040101010101" pitchFamily="2" charset="-122"/>
                <a:ea typeface="华文中宋" panose="02010600040101010101" pitchFamily="2" charset="-122"/>
              </a:rPr>
              <a:t>        if (r[</a:t>
            </a:r>
            <a:r>
              <a:rPr lang="en-US" altLang="zh-CN" dirty="0" err="1">
                <a:solidFill>
                  <a:srgbClr val="0033CC"/>
                </a:solidFill>
                <a:latin typeface="华文中宋" panose="02010600040101010101" pitchFamily="2" charset="-122"/>
                <a:ea typeface="华文中宋" panose="02010600040101010101" pitchFamily="2" charset="-122"/>
              </a:rPr>
              <a:t>i</a:t>
            </a:r>
            <a:r>
              <a:rPr lang="en-US" altLang="zh-CN" dirty="0">
                <a:solidFill>
                  <a:srgbClr val="0033CC"/>
                </a:solidFill>
                <a:latin typeface="华文中宋" panose="02010600040101010101" pitchFamily="2" charset="-122"/>
                <a:ea typeface="华文中宋" panose="02010600040101010101" pitchFamily="2" charset="-122"/>
              </a:rPr>
              <a:t>].key &lt;= r[j].key)  </a:t>
            </a:r>
          </a:p>
          <a:p>
            <a:pPr marR="56810"/>
            <a:r>
              <a:rPr lang="en-US" altLang="zh-CN" dirty="0">
                <a:solidFill>
                  <a:srgbClr val="0033CC"/>
                </a:solidFill>
                <a:latin typeface="华文中宋" panose="02010600040101010101" pitchFamily="2" charset="-122"/>
                <a:ea typeface="华文中宋" panose="02010600040101010101" pitchFamily="2" charset="-122"/>
              </a:rPr>
              <a:t>            r1[k++] = r[</a:t>
            </a:r>
            <a:r>
              <a:rPr lang="en-US" altLang="zh-CN" dirty="0" err="1">
                <a:solidFill>
                  <a:srgbClr val="0033CC"/>
                </a:solidFill>
                <a:latin typeface="华文中宋" panose="02010600040101010101" pitchFamily="2" charset="-122"/>
                <a:ea typeface="华文中宋" panose="02010600040101010101" pitchFamily="2" charset="-122"/>
              </a:rPr>
              <a:t>i</a:t>
            </a:r>
            <a:r>
              <a:rPr lang="en-US" altLang="zh-CN" dirty="0">
                <a:solidFill>
                  <a:srgbClr val="0033CC"/>
                </a:solidFill>
                <a:latin typeface="华文中宋" panose="02010600040101010101" pitchFamily="2" charset="-122"/>
                <a:ea typeface="华文中宋" panose="02010600040101010101" pitchFamily="2" charset="-122"/>
              </a:rPr>
              <a:t>++];</a:t>
            </a:r>
          </a:p>
          <a:p>
            <a:pPr marR="86110"/>
            <a:r>
              <a:rPr lang="en-US" altLang="zh-CN" dirty="0">
                <a:solidFill>
                  <a:srgbClr val="0033CC"/>
                </a:solidFill>
                <a:latin typeface="华文中宋" panose="02010600040101010101" pitchFamily="2" charset="-122"/>
                <a:ea typeface="华文中宋" panose="02010600040101010101" pitchFamily="2" charset="-122"/>
              </a:rPr>
              <a:t>        else   </a:t>
            </a:r>
          </a:p>
          <a:p>
            <a:pPr marR="86110"/>
            <a:r>
              <a:rPr lang="en-US" altLang="zh-CN" dirty="0">
                <a:solidFill>
                  <a:srgbClr val="0033CC"/>
                </a:solidFill>
                <a:latin typeface="华文中宋" panose="02010600040101010101" pitchFamily="2" charset="-122"/>
                <a:ea typeface="华文中宋" panose="02010600040101010101" pitchFamily="2" charset="-122"/>
              </a:rPr>
              <a:t>            r1[k++] = r[</a:t>
            </a:r>
            <a:r>
              <a:rPr lang="en-US" altLang="zh-CN" dirty="0" err="1">
                <a:solidFill>
                  <a:srgbClr val="0033CC"/>
                </a:solidFill>
                <a:latin typeface="华文中宋" panose="02010600040101010101" pitchFamily="2" charset="-122"/>
                <a:ea typeface="华文中宋" panose="02010600040101010101" pitchFamily="2" charset="-122"/>
              </a:rPr>
              <a:t>j++</a:t>
            </a:r>
            <a:r>
              <a:rPr lang="en-US" altLang="zh-CN" dirty="0">
                <a:solidFill>
                  <a:srgbClr val="0033CC"/>
                </a:solidFill>
                <a:latin typeface="华文中宋" panose="02010600040101010101" pitchFamily="2" charset="-122"/>
                <a:ea typeface="华文中宋" panose="02010600040101010101" pitchFamily="2" charset="-122"/>
              </a:rPr>
              <a:t>];</a:t>
            </a:r>
          </a:p>
          <a:p>
            <a:pPr marR="121030"/>
            <a:r>
              <a:rPr lang="en-US" altLang="zh-CN" dirty="0">
                <a:solidFill>
                  <a:srgbClr val="0033CC"/>
                </a:solidFill>
                <a:latin typeface="华文中宋" panose="02010600040101010101" pitchFamily="2" charset="-122"/>
                <a:ea typeface="华文中宋" panose="02010600040101010101" pitchFamily="2" charset="-122"/>
              </a:rPr>
              <a:t>      } </a:t>
            </a:r>
          </a:p>
          <a:p>
            <a:pPr marR="121030"/>
            <a:endParaRPr lang="zh-CN" altLang="en-US" dirty="0">
              <a:latin typeface="华文中宋" panose="02010600040101010101" pitchFamily="2" charset="-122"/>
              <a:ea typeface="华文中宋" panose="02010600040101010101" pitchFamily="2" charset="-122"/>
            </a:endParaRPr>
          </a:p>
          <a:p>
            <a:pPr marR="56760"/>
            <a:r>
              <a:rPr lang="en-US" altLang="zh-CN" dirty="0">
                <a:latin typeface="华文中宋" panose="02010600040101010101" pitchFamily="2" charset="-122"/>
                <a:ea typeface="华文中宋" panose="02010600040101010101" pitchFamily="2" charset="-122"/>
              </a:rPr>
              <a:t>      while (</a:t>
            </a:r>
            <a:r>
              <a:rPr lang="en-US" altLang="zh-CN" dirty="0" err="1">
                <a:latin typeface="华文中宋" panose="02010600040101010101" pitchFamily="2" charset="-122"/>
                <a:ea typeface="华文中宋" panose="02010600040101010101" pitchFamily="2" charset="-122"/>
              </a:rPr>
              <a:t>i</a:t>
            </a:r>
            <a:r>
              <a:rPr lang="en-US" altLang="zh-CN" dirty="0">
                <a:latin typeface="华文中宋" panose="02010600040101010101" pitchFamily="2" charset="-122"/>
                <a:ea typeface="华文中宋" panose="02010600040101010101" pitchFamily="2" charset="-122"/>
              </a:rPr>
              <a:t> &lt;= m)  r1[k++] = r[</a:t>
            </a:r>
            <a:r>
              <a:rPr lang="en-US" altLang="zh-CN" dirty="0" err="1">
                <a:latin typeface="华文中宋" panose="02010600040101010101" pitchFamily="2" charset="-122"/>
                <a:ea typeface="华文中宋" panose="02010600040101010101" pitchFamily="2" charset="-122"/>
              </a:rPr>
              <a:t>i</a:t>
            </a:r>
            <a:r>
              <a:rPr lang="en-US" altLang="zh-CN" dirty="0">
                <a:latin typeface="华文中宋" panose="02010600040101010101" pitchFamily="2" charset="-122"/>
                <a:ea typeface="华文中宋" panose="02010600040101010101" pitchFamily="2" charset="-122"/>
              </a:rPr>
              <a:t>++];</a:t>
            </a:r>
          </a:p>
          <a:p>
            <a:pPr marR="56360"/>
            <a:r>
              <a:rPr lang="en-US" altLang="zh-CN" dirty="0">
                <a:latin typeface="华文中宋" panose="02010600040101010101" pitchFamily="2" charset="-122"/>
                <a:ea typeface="华文中宋" panose="02010600040101010101" pitchFamily="2" charset="-122"/>
              </a:rPr>
              <a:t>      while (j &lt;= high)  r1[k++] = r[</a:t>
            </a:r>
            <a:r>
              <a:rPr lang="en-US" altLang="zh-CN" dirty="0" err="1">
                <a:latin typeface="华文中宋" panose="02010600040101010101" pitchFamily="2" charset="-122"/>
                <a:ea typeface="华文中宋" panose="02010600040101010101" pitchFamily="2" charset="-122"/>
              </a:rPr>
              <a:t>j++</a:t>
            </a:r>
            <a:r>
              <a:rPr lang="en-US" altLang="zh-CN" dirty="0">
                <a:latin typeface="华文中宋" panose="02010600040101010101" pitchFamily="2" charset="-122"/>
                <a:ea typeface="华文中宋" panose="02010600040101010101" pitchFamily="2" charset="-122"/>
              </a:rPr>
              <a:t>];</a:t>
            </a:r>
          </a:p>
          <a:p>
            <a:pPr marR="124630"/>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5" name="矩形 4"/>
          <p:cNvSpPr/>
          <p:nvPr/>
        </p:nvSpPr>
        <p:spPr>
          <a:xfrm>
            <a:off x="2737054" y="1331462"/>
            <a:ext cx="3259394" cy="400110"/>
          </a:xfrm>
          <a:prstGeom prst="rect">
            <a:avLst/>
          </a:prstGeom>
          <a:solidFill>
            <a:srgbClr val="FFC000"/>
          </a:solidFill>
        </p:spPr>
        <p:txBody>
          <a:bodyPr wrap="square">
            <a:spAutoFit/>
          </a:bodyPr>
          <a:lstStyle/>
          <a:p>
            <a:r>
              <a:rPr lang="zh-CN" altLang="en-US" sz="2000" dirty="0">
                <a:solidFill>
                  <a:srgbClr val="201203"/>
                </a:solidFill>
                <a:latin typeface="华文中宋" panose="02010600040101010101" pitchFamily="2" charset="-122"/>
                <a:ea typeface="华文中宋" panose="02010600040101010101" pitchFamily="2" charset="-122"/>
              </a:rPr>
              <a:t>两组有序子序列归并算法</a:t>
            </a:r>
            <a:endParaRPr lang="zh-CN" altLang="en-US" sz="2000" dirty="0">
              <a:latin typeface="华文中宋" panose="02010600040101010101" pitchFamily="2" charset="-122"/>
              <a:ea typeface="华文中宋" panose="02010600040101010101" pitchFamily="2" charset="-122"/>
            </a:endParaRPr>
          </a:p>
        </p:txBody>
      </p:sp>
      <p:sp>
        <p:nvSpPr>
          <p:cNvPr id="6" name="圆角矩形 5"/>
          <p:cNvSpPr/>
          <p:nvPr/>
        </p:nvSpPr>
        <p:spPr bwMode="auto">
          <a:xfrm>
            <a:off x="749040" y="3960444"/>
            <a:ext cx="3144087" cy="1165738"/>
          </a:xfrm>
          <a:prstGeom prst="roundRect">
            <a:avLst>
              <a:gd name="adj" fmla="val 7658"/>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00371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归并排序</a:t>
            </a:r>
          </a:p>
        </p:txBody>
      </p:sp>
      <p:sp>
        <p:nvSpPr>
          <p:cNvPr id="4" name="矩形 3"/>
          <p:cNvSpPr/>
          <p:nvPr/>
        </p:nvSpPr>
        <p:spPr>
          <a:xfrm>
            <a:off x="2008909" y="1298492"/>
            <a:ext cx="5777345" cy="400110"/>
          </a:xfrm>
          <a:prstGeom prst="rect">
            <a:avLst/>
          </a:prstGeom>
          <a:solidFill>
            <a:srgbClr val="FFC000"/>
          </a:solidFill>
        </p:spPr>
        <p:txBody>
          <a:bodyPr wrap="square">
            <a:spAutoFit/>
          </a:bodyPr>
          <a:lstStyle/>
          <a:p>
            <a:r>
              <a:rPr lang="zh-CN" altLang="en-US" sz="2000" dirty="0">
                <a:solidFill>
                  <a:srgbClr val="201203"/>
                </a:solidFill>
                <a:latin typeface="华文中宋" panose="02010600040101010101" pitchFamily="2" charset="-122"/>
                <a:ea typeface="华文中宋" panose="02010600040101010101" pitchFamily="2" charset="-122"/>
              </a:rPr>
              <a:t>一趟二路归并算（对任意长度的两个有序子串）</a:t>
            </a:r>
          </a:p>
        </p:txBody>
      </p:sp>
      <p:sp>
        <p:nvSpPr>
          <p:cNvPr id="5" name="矩形 4"/>
          <p:cNvSpPr/>
          <p:nvPr/>
        </p:nvSpPr>
        <p:spPr>
          <a:xfrm>
            <a:off x="280219" y="1698602"/>
            <a:ext cx="8482781" cy="4524315"/>
          </a:xfrm>
          <a:prstGeom prst="rect">
            <a:avLst/>
          </a:prstGeom>
          <a:solidFill>
            <a:schemeClr val="bg1">
              <a:lumMod val="90000"/>
            </a:schemeClr>
          </a:solidFill>
        </p:spPr>
        <p:txBody>
          <a:bodyPr wrap="square">
            <a:spAutoFit/>
          </a:bodyPr>
          <a:lstStyle/>
          <a:p>
            <a:pPr marR="11130"/>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对</a:t>
            </a:r>
            <a:r>
              <a:rPr lang="en-US" altLang="zh-CN" dirty="0">
                <a:latin typeface="华文中宋" panose="02010600040101010101" pitchFamily="2" charset="-122"/>
                <a:ea typeface="华文中宋" panose="02010600040101010101" pitchFamily="2" charset="-122"/>
              </a:rPr>
              <a:t>r </a:t>
            </a:r>
            <a:r>
              <a:rPr lang="zh-CN" altLang="en-US" dirty="0">
                <a:latin typeface="华文中宋" panose="02010600040101010101" pitchFamily="2" charset="-122"/>
                <a:ea typeface="华文中宋" panose="02010600040101010101" pitchFamily="2" charset="-122"/>
              </a:rPr>
              <a:t>做一趟归并</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结果放入</a:t>
            </a:r>
            <a:r>
              <a:rPr lang="en-US" altLang="zh-CN" dirty="0">
                <a:latin typeface="华文中宋" panose="02010600040101010101" pitchFamily="2" charset="-122"/>
                <a:ea typeface="华文中宋" panose="02010600040101010101" pitchFamily="2" charset="-122"/>
              </a:rPr>
              <a:t>r1; </a:t>
            </a:r>
            <a:r>
              <a:rPr lang="zh-CN" altLang="en-US" dirty="0">
                <a:latin typeface="华文中宋" panose="02010600040101010101" pitchFamily="2" charset="-122"/>
                <a:ea typeface="华文中宋" panose="02010600040101010101" pitchFamily="2" charset="-122"/>
              </a:rPr>
              <a:t>当前有序段长</a:t>
            </a:r>
            <a:r>
              <a:rPr lang="en-US" altLang="zh-CN" dirty="0">
                <a:latin typeface="华文中宋" panose="02010600040101010101" pitchFamily="2" charset="-122"/>
                <a:ea typeface="华文中宋" panose="02010600040101010101" pitchFamily="2" charset="-122"/>
              </a:rPr>
              <a:t>length </a:t>
            </a:r>
          </a:p>
          <a:p>
            <a:pPr marR="11130"/>
            <a:r>
              <a:rPr lang="pt-BR" altLang="zh-CN" dirty="0">
                <a:latin typeface="华文中宋" panose="02010600040101010101" pitchFamily="2" charset="-122"/>
                <a:ea typeface="华文中宋" panose="02010600040101010101" pitchFamily="2" charset="-122"/>
              </a:rPr>
              <a:t>void mergePass ( RecordNode *r, RecordNode *r1, int n, int length) {</a:t>
            </a:r>
            <a:endParaRPr lang="en-US" altLang="zh-CN" dirty="0">
              <a:latin typeface="华文中宋" panose="02010600040101010101" pitchFamily="2" charset="-122"/>
              <a:ea typeface="华文中宋" panose="02010600040101010101" pitchFamily="2" charset="-122"/>
            </a:endParaRPr>
          </a:p>
          <a:p>
            <a:pPr marR="11130"/>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int</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i</a:t>
            </a:r>
            <a:r>
              <a:rPr lang="en-US" altLang="zh-CN" dirty="0">
                <a:latin typeface="华文中宋" panose="02010600040101010101" pitchFamily="2" charset="-122"/>
                <a:ea typeface="华文中宋" panose="02010600040101010101" pitchFamily="2" charset="-122"/>
              </a:rPr>
              <a:t> = 0, j;</a:t>
            </a:r>
          </a:p>
          <a:p>
            <a:pPr marR="11130"/>
            <a:endParaRPr lang="en-US" altLang="zh-CN" dirty="0">
              <a:latin typeface="华文中宋" panose="02010600040101010101" pitchFamily="2" charset="-122"/>
              <a:ea typeface="华文中宋" panose="02010600040101010101" pitchFamily="2" charset="-122"/>
            </a:endParaRPr>
          </a:p>
          <a:p>
            <a:pPr marR="11130"/>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归并长度为</a:t>
            </a:r>
            <a:r>
              <a:rPr lang="en-US" altLang="zh-CN" dirty="0">
                <a:latin typeface="华文中宋" panose="02010600040101010101" pitchFamily="2" charset="-122"/>
                <a:ea typeface="华文中宋" panose="02010600040101010101" pitchFamily="2" charset="-122"/>
              </a:rPr>
              <a:t>length</a:t>
            </a:r>
            <a:r>
              <a:rPr lang="zh-CN" altLang="en-US" dirty="0">
                <a:latin typeface="华文中宋" panose="02010600040101010101" pitchFamily="2" charset="-122"/>
                <a:ea typeface="华文中宋" panose="02010600040101010101" pitchFamily="2" charset="-122"/>
              </a:rPr>
              <a:t>的两个有序子段</a:t>
            </a:r>
            <a:endParaRPr lang="en-US" altLang="zh-CN" dirty="0">
              <a:latin typeface="华文中宋" panose="02010600040101010101" pitchFamily="2" charset="-122"/>
              <a:ea typeface="华文中宋" panose="02010600040101010101" pitchFamily="2" charset="-122"/>
            </a:endParaRPr>
          </a:p>
          <a:p>
            <a:pPr marR="11130"/>
            <a:r>
              <a:rPr lang="en-US" altLang="zh-CN" dirty="0">
                <a:latin typeface="华文中宋" panose="02010600040101010101" pitchFamily="2" charset="-122"/>
                <a:ea typeface="华文中宋" panose="02010600040101010101" pitchFamily="2" charset="-122"/>
              </a:rPr>
              <a:t>   while ( </a:t>
            </a:r>
            <a:r>
              <a:rPr lang="en-US" altLang="zh-CN" dirty="0" err="1">
                <a:latin typeface="华文中宋" panose="02010600040101010101" pitchFamily="2" charset="-122"/>
                <a:ea typeface="华文中宋" panose="02010600040101010101" pitchFamily="2" charset="-122"/>
              </a:rPr>
              <a:t>i</a:t>
            </a:r>
            <a:r>
              <a:rPr lang="en-US" altLang="zh-CN" dirty="0">
                <a:latin typeface="华文中宋" panose="02010600040101010101" pitchFamily="2" charset="-122"/>
                <a:ea typeface="华文中宋" panose="02010600040101010101" pitchFamily="2" charset="-122"/>
              </a:rPr>
              <a:t> + 2*length -1 &lt; n ) {</a:t>
            </a:r>
          </a:p>
          <a:p>
            <a:pPr marR="11130"/>
            <a:r>
              <a:rPr lang="en-US" altLang="zh-CN" dirty="0">
                <a:latin typeface="华文中宋" panose="02010600040101010101" pitchFamily="2" charset="-122"/>
                <a:ea typeface="华文中宋" panose="02010600040101010101" pitchFamily="2" charset="-122"/>
              </a:rPr>
              <a:t>       </a:t>
            </a:r>
            <a:r>
              <a:rPr lang="en-US" altLang="zh-CN" dirty="0">
                <a:solidFill>
                  <a:srgbClr val="0033CC"/>
                </a:solidFill>
                <a:latin typeface="华文中宋" panose="02010600040101010101" pitchFamily="2" charset="-122"/>
                <a:ea typeface="华文中宋" panose="02010600040101010101" pitchFamily="2" charset="-122"/>
              </a:rPr>
              <a:t>merge(r, r1, </a:t>
            </a:r>
            <a:r>
              <a:rPr lang="en-US" altLang="zh-CN" dirty="0" err="1">
                <a:solidFill>
                  <a:srgbClr val="0033CC"/>
                </a:solidFill>
                <a:latin typeface="华文中宋" panose="02010600040101010101" pitchFamily="2" charset="-122"/>
                <a:ea typeface="华文中宋" panose="02010600040101010101" pitchFamily="2" charset="-122"/>
              </a:rPr>
              <a:t>i</a:t>
            </a:r>
            <a:r>
              <a:rPr lang="en-US" altLang="zh-CN" dirty="0">
                <a:solidFill>
                  <a:srgbClr val="0033CC"/>
                </a:solidFill>
                <a:latin typeface="华文中宋" panose="02010600040101010101" pitchFamily="2" charset="-122"/>
                <a:ea typeface="华文中宋" panose="02010600040101010101" pitchFamily="2" charset="-122"/>
              </a:rPr>
              <a:t>, i+length-1, </a:t>
            </a:r>
            <a:r>
              <a:rPr lang="en-US" altLang="zh-CN" dirty="0" err="1">
                <a:solidFill>
                  <a:srgbClr val="0033CC"/>
                </a:solidFill>
                <a:latin typeface="华文中宋" panose="02010600040101010101" pitchFamily="2" charset="-122"/>
                <a:ea typeface="华文中宋" panose="02010600040101010101" pitchFamily="2" charset="-122"/>
              </a:rPr>
              <a:t>i</a:t>
            </a:r>
            <a:r>
              <a:rPr lang="en-US" altLang="zh-CN" dirty="0">
                <a:solidFill>
                  <a:srgbClr val="0033CC"/>
                </a:solidFill>
                <a:latin typeface="华文中宋" panose="02010600040101010101" pitchFamily="2" charset="-122"/>
                <a:ea typeface="华文中宋" panose="02010600040101010101" pitchFamily="2" charset="-122"/>
              </a:rPr>
              <a:t> + 2*length -1);</a:t>
            </a:r>
          </a:p>
          <a:p>
            <a:pPr marR="11130"/>
            <a:r>
              <a:rPr lang="en-US" altLang="zh-CN" dirty="0">
                <a:solidFill>
                  <a:srgbClr val="0033CC"/>
                </a:solidFill>
                <a:latin typeface="华文中宋" panose="02010600040101010101" pitchFamily="2" charset="-122"/>
                <a:ea typeface="华文中宋" panose="02010600040101010101" pitchFamily="2" charset="-122"/>
              </a:rPr>
              <a:t>       </a:t>
            </a:r>
            <a:r>
              <a:rPr lang="en-US" altLang="zh-CN" dirty="0" err="1">
                <a:solidFill>
                  <a:srgbClr val="0033CC"/>
                </a:solidFill>
                <a:latin typeface="华文中宋" panose="02010600040101010101" pitchFamily="2" charset="-122"/>
                <a:ea typeface="华文中宋" panose="02010600040101010101" pitchFamily="2" charset="-122"/>
              </a:rPr>
              <a:t>i</a:t>
            </a:r>
            <a:r>
              <a:rPr lang="en-US" altLang="zh-CN" dirty="0">
                <a:solidFill>
                  <a:srgbClr val="0033CC"/>
                </a:solidFill>
                <a:latin typeface="华文中宋" panose="02010600040101010101" pitchFamily="2" charset="-122"/>
                <a:ea typeface="华文中宋" panose="02010600040101010101" pitchFamily="2" charset="-122"/>
              </a:rPr>
              <a:t> += 2*length;</a:t>
            </a:r>
          </a:p>
          <a:p>
            <a:pPr marR="11130"/>
            <a:r>
              <a:rPr lang="en-US" altLang="zh-CN" dirty="0">
                <a:latin typeface="华文中宋" panose="02010600040101010101" pitchFamily="2" charset="-122"/>
                <a:ea typeface="华文中宋" panose="02010600040101010101" pitchFamily="2" charset="-122"/>
              </a:rPr>
              <a:t>    }</a:t>
            </a:r>
          </a:p>
          <a:p>
            <a:pPr marR="11130"/>
            <a:endParaRPr lang="zh-CN" altLang="en-US" dirty="0">
              <a:latin typeface="华文中宋" panose="02010600040101010101" pitchFamily="2" charset="-122"/>
              <a:ea typeface="华文中宋" panose="02010600040101010101" pitchFamily="2" charset="-122"/>
            </a:endParaRPr>
          </a:p>
          <a:p>
            <a:pPr marR="11130"/>
            <a:r>
              <a:rPr lang="en-US" altLang="zh-CN" dirty="0">
                <a:latin typeface="华文中宋" panose="02010600040101010101" pitchFamily="2" charset="-122"/>
                <a:ea typeface="华文中宋" panose="02010600040101010101" pitchFamily="2" charset="-122"/>
              </a:rPr>
              <a:t>    if (</a:t>
            </a:r>
            <a:r>
              <a:rPr lang="en-US" altLang="zh-CN" dirty="0" err="1">
                <a:latin typeface="华文中宋" panose="02010600040101010101" pitchFamily="2" charset="-122"/>
                <a:ea typeface="华文中宋" panose="02010600040101010101" pitchFamily="2" charset="-122"/>
              </a:rPr>
              <a:t>i</a:t>
            </a:r>
            <a:r>
              <a:rPr lang="en-US" altLang="zh-CN" dirty="0">
                <a:latin typeface="华文中宋" panose="02010600040101010101" pitchFamily="2" charset="-122"/>
                <a:ea typeface="华文中宋" panose="02010600040101010101" pitchFamily="2" charset="-122"/>
              </a:rPr>
              <a:t> + length -1 &lt; n -1) //</a:t>
            </a:r>
            <a:r>
              <a:rPr lang="zh-CN" altLang="en-US" dirty="0">
                <a:latin typeface="华文中宋" panose="02010600040101010101" pitchFamily="2" charset="-122"/>
                <a:ea typeface="华文中宋" panose="02010600040101010101" pitchFamily="2" charset="-122"/>
              </a:rPr>
              <a:t>剩下两段，后段长度小于</a:t>
            </a:r>
            <a:r>
              <a:rPr lang="en-US" altLang="zh-CN" dirty="0">
                <a:latin typeface="华文中宋" panose="02010600040101010101" pitchFamily="2" charset="-122"/>
                <a:ea typeface="华文中宋" panose="02010600040101010101" pitchFamily="2" charset="-122"/>
              </a:rPr>
              <a:t>length </a:t>
            </a:r>
          </a:p>
          <a:p>
            <a:pPr marR="11130"/>
            <a:r>
              <a:rPr lang="pt-BR" altLang="zh-CN" dirty="0">
                <a:latin typeface="华文中宋" panose="02010600040101010101" pitchFamily="2" charset="-122"/>
                <a:ea typeface="华文中宋" panose="02010600040101010101" pitchFamily="2" charset="-122"/>
              </a:rPr>
              <a:t>        merge(r, r1, i, i+length-1, n-1);</a:t>
            </a:r>
          </a:p>
          <a:p>
            <a:pPr marR="11130"/>
            <a:r>
              <a:rPr lang="en-US" altLang="zh-CN" dirty="0">
                <a:latin typeface="华文中宋" panose="02010600040101010101" pitchFamily="2" charset="-122"/>
                <a:ea typeface="华文中宋" panose="02010600040101010101" pitchFamily="2" charset="-122"/>
              </a:rPr>
              <a:t>    else //</a:t>
            </a:r>
            <a:r>
              <a:rPr lang="zh-CN" altLang="en-US" dirty="0">
                <a:latin typeface="华文中宋" panose="02010600040101010101" pitchFamily="2" charset="-122"/>
                <a:ea typeface="华文中宋" panose="02010600040101010101" pitchFamily="2" charset="-122"/>
              </a:rPr>
              <a:t>剩下一段，将它复制到数组</a:t>
            </a:r>
            <a:r>
              <a:rPr lang="en-US" altLang="zh-CN" dirty="0">
                <a:latin typeface="华文中宋" panose="02010600040101010101" pitchFamily="2" charset="-122"/>
                <a:ea typeface="华文中宋" panose="02010600040101010101" pitchFamily="2" charset="-122"/>
              </a:rPr>
              <a:t>r1 </a:t>
            </a:r>
          </a:p>
          <a:p>
            <a:pPr marR="11130"/>
            <a:r>
              <a:rPr lang="pt-BR" altLang="zh-CN" dirty="0">
                <a:latin typeface="华文中宋" panose="02010600040101010101" pitchFamily="2" charset="-122"/>
                <a:ea typeface="华文中宋" panose="02010600040101010101" pitchFamily="2" charset="-122"/>
              </a:rPr>
              <a:t>        for(j = i; j &lt; n; j++) </a:t>
            </a:r>
          </a:p>
          <a:p>
            <a:pPr marR="11130"/>
            <a:r>
              <a:rPr lang="pt-BR" altLang="zh-CN" dirty="0">
                <a:latin typeface="华文中宋" panose="02010600040101010101" pitchFamily="2" charset="-122"/>
                <a:ea typeface="华文中宋" panose="02010600040101010101" pitchFamily="2" charset="-122"/>
              </a:rPr>
              <a:t>            r1[j] = r[j];</a:t>
            </a:r>
          </a:p>
          <a:p>
            <a:pPr marR="11130"/>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6" name="圆角矩形 5"/>
          <p:cNvSpPr/>
          <p:nvPr/>
        </p:nvSpPr>
        <p:spPr bwMode="auto">
          <a:xfrm>
            <a:off x="873731" y="3377890"/>
            <a:ext cx="4848644" cy="542946"/>
          </a:xfrm>
          <a:prstGeom prst="roundRect">
            <a:avLst>
              <a:gd name="adj" fmla="val 7658"/>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01761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归并排序</a:t>
            </a:r>
          </a:p>
        </p:txBody>
      </p:sp>
      <p:sp>
        <p:nvSpPr>
          <p:cNvPr id="4" name="矩形 3"/>
          <p:cNvSpPr/>
          <p:nvPr/>
        </p:nvSpPr>
        <p:spPr>
          <a:xfrm>
            <a:off x="413569" y="1721447"/>
            <a:ext cx="8391833" cy="4801314"/>
          </a:xfrm>
          <a:prstGeom prst="rect">
            <a:avLst/>
          </a:prstGeom>
          <a:solidFill>
            <a:schemeClr val="bg1">
              <a:lumMod val="90000"/>
            </a:schemeClr>
          </a:solidFill>
        </p:spPr>
        <p:txBody>
          <a:bodyPr wrap="square">
            <a:spAutoFit/>
          </a:bodyPr>
          <a:lstStyle/>
          <a:p>
            <a:pPr marR="11130"/>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多次调用“一趟归并”过程，每趟归并后有序文件的长度</a:t>
            </a:r>
            <a:r>
              <a:rPr lang="en-US" altLang="zh-CN" dirty="0">
                <a:latin typeface="华文中宋" panose="02010600040101010101" pitchFamily="2" charset="-122"/>
                <a:ea typeface="华文中宋" panose="02010600040101010101" pitchFamily="2" charset="-122"/>
              </a:rPr>
              <a:t>length</a:t>
            </a:r>
            <a:r>
              <a:rPr lang="zh-CN" altLang="en-US" dirty="0">
                <a:latin typeface="华文中宋" panose="02010600040101010101" pitchFamily="2" charset="-122"/>
                <a:ea typeface="华文中宋" panose="02010600040101010101" pitchFamily="2" charset="-122"/>
              </a:rPr>
              <a:t>扩大一倍</a:t>
            </a:r>
            <a:endParaRPr lang="en-US" altLang="zh-CN" dirty="0">
              <a:latin typeface="华文中宋" panose="02010600040101010101" pitchFamily="2" charset="-122"/>
              <a:ea typeface="华文中宋" panose="02010600040101010101" pitchFamily="2" charset="-122"/>
            </a:endParaRPr>
          </a:p>
          <a:p>
            <a:pPr marR="11130"/>
            <a:r>
              <a:rPr lang="en-US" altLang="zh-CN" dirty="0">
                <a:latin typeface="华文中宋" panose="02010600040101010101" pitchFamily="2" charset="-122"/>
                <a:ea typeface="华文中宋" panose="02010600040101010101" pitchFamily="2" charset="-122"/>
              </a:rPr>
              <a:t>void </a:t>
            </a:r>
            <a:r>
              <a:rPr lang="en-US" altLang="zh-CN" dirty="0" err="1">
                <a:latin typeface="华文中宋" panose="02010600040101010101" pitchFamily="2" charset="-122"/>
                <a:ea typeface="华文中宋" panose="02010600040101010101" pitchFamily="2" charset="-122"/>
              </a:rPr>
              <a:t>mergeSort</a:t>
            </a:r>
            <a:r>
              <a:rPr lang="en-US" altLang="zh-CN" dirty="0">
                <a:latin typeface="华文中宋" panose="02010600040101010101" pitchFamily="2" charset="-122"/>
                <a:ea typeface="华文中宋" panose="02010600040101010101" pitchFamily="2" charset="-122"/>
              </a:rPr>
              <a:t> ( </a:t>
            </a:r>
            <a:r>
              <a:rPr lang="en-US" altLang="zh-CN" dirty="0" err="1">
                <a:latin typeface="华文中宋" panose="02010600040101010101" pitchFamily="2" charset="-122"/>
                <a:ea typeface="华文中宋" panose="02010600040101010101" pitchFamily="2" charset="-122"/>
              </a:rPr>
              <a:t>SortObject</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pvector</a:t>
            </a:r>
            <a:r>
              <a:rPr lang="en-US" altLang="zh-CN" dirty="0">
                <a:latin typeface="华文中宋" panose="02010600040101010101" pitchFamily="2" charset="-122"/>
                <a:ea typeface="华文中宋" panose="02010600040101010101" pitchFamily="2" charset="-122"/>
              </a:rPr>
              <a:t> ) {</a:t>
            </a:r>
          </a:p>
          <a:p>
            <a:pPr marR="11130"/>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RecordNode</a:t>
            </a:r>
            <a:r>
              <a:rPr lang="en-US" altLang="zh-CN" dirty="0">
                <a:latin typeface="华文中宋" panose="02010600040101010101" pitchFamily="2" charset="-122"/>
                <a:ea typeface="华文中宋" panose="02010600040101010101" pitchFamily="2" charset="-122"/>
              </a:rPr>
              <a:t>  record[MAXNUM]; </a:t>
            </a:r>
          </a:p>
          <a:p>
            <a:pPr marR="11130"/>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int</a:t>
            </a:r>
            <a:r>
              <a:rPr lang="en-US" altLang="zh-CN" dirty="0">
                <a:latin typeface="华文中宋" panose="02010600040101010101" pitchFamily="2" charset="-122"/>
                <a:ea typeface="华文中宋" panose="02010600040101010101" pitchFamily="2" charset="-122"/>
              </a:rPr>
              <a:t> length = 1;</a:t>
            </a:r>
          </a:p>
          <a:p>
            <a:pPr marR="11130"/>
            <a:endParaRPr lang="en-US" altLang="zh-CN" dirty="0">
              <a:latin typeface="华文中宋" panose="02010600040101010101" pitchFamily="2" charset="-122"/>
              <a:ea typeface="华文中宋" panose="02010600040101010101" pitchFamily="2" charset="-122"/>
            </a:endParaRPr>
          </a:p>
          <a:p>
            <a:pPr marR="11130"/>
            <a:r>
              <a:rPr lang="en-US" altLang="zh-CN" dirty="0">
                <a:latin typeface="华文中宋" panose="02010600040101010101" pitchFamily="2" charset="-122"/>
                <a:ea typeface="华文中宋" panose="02010600040101010101" pitchFamily="2" charset="-122"/>
              </a:rPr>
              <a:t>    while ( length &lt; </a:t>
            </a:r>
            <a:r>
              <a:rPr lang="en-US" altLang="zh-CN" dirty="0" err="1">
                <a:latin typeface="华文中宋" panose="02010600040101010101" pitchFamily="2" charset="-122"/>
                <a:ea typeface="华文中宋" panose="02010600040101010101" pitchFamily="2" charset="-122"/>
              </a:rPr>
              <a:t>pvector</a:t>
            </a:r>
            <a:r>
              <a:rPr lang="en-US" altLang="zh-CN" dirty="0">
                <a:latin typeface="华文中宋" panose="02010600040101010101" pitchFamily="2" charset="-122"/>
                <a:ea typeface="华文中宋" panose="02010600040101010101" pitchFamily="2" charset="-122"/>
              </a:rPr>
              <a:t>-&gt;n ) { </a:t>
            </a:r>
          </a:p>
          <a:p>
            <a:pPr marR="11130"/>
            <a:endParaRPr lang="en-US" altLang="zh-CN" dirty="0">
              <a:latin typeface="华文中宋" panose="02010600040101010101" pitchFamily="2" charset="-122"/>
              <a:ea typeface="华文中宋" panose="02010600040101010101" pitchFamily="2" charset="-122"/>
            </a:endParaRPr>
          </a:p>
          <a:p>
            <a:pPr marR="11130"/>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一趟归并，结果存入辅助数组</a:t>
            </a:r>
            <a:r>
              <a:rPr lang="en-US" altLang="zh-CN" dirty="0">
                <a:latin typeface="华文中宋" panose="02010600040101010101" pitchFamily="2" charset="-122"/>
                <a:ea typeface="华文中宋" panose="02010600040101010101" pitchFamily="2" charset="-122"/>
              </a:rPr>
              <a:t>record</a:t>
            </a:r>
            <a:endParaRPr lang="zh-CN" altLang="en-US" dirty="0">
              <a:latin typeface="华文中宋" panose="02010600040101010101" pitchFamily="2" charset="-122"/>
              <a:ea typeface="华文中宋" panose="02010600040101010101" pitchFamily="2" charset="-122"/>
            </a:endParaRPr>
          </a:p>
          <a:p>
            <a:pPr marR="11130"/>
            <a:r>
              <a:rPr lang="en-US" altLang="zh-CN" dirty="0">
                <a:latin typeface="华文中宋" panose="02010600040101010101" pitchFamily="2" charset="-122"/>
                <a:ea typeface="华文中宋" panose="02010600040101010101" pitchFamily="2" charset="-122"/>
              </a:rPr>
              <a:t>       </a:t>
            </a:r>
            <a:r>
              <a:rPr lang="en-US" altLang="zh-CN" dirty="0" err="1">
                <a:solidFill>
                  <a:srgbClr val="0033CC"/>
                </a:solidFill>
                <a:latin typeface="华文中宋" panose="02010600040101010101" pitchFamily="2" charset="-122"/>
                <a:ea typeface="华文中宋" panose="02010600040101010101" pitchFamily="2" charset="-122"/>
              </a:rPr>
              <a:t>mergePass</a:t>
            </a:r>
            <a:r>
              <a:rPr lang="en-US" altLang="zh-CN" dirty="0">
                <a:solidFill>
                  <a:srgbClr val="0033CC"/>
                </a:solidFill>
                <a:latin typeface="华文中宋" panose="02010600040101010101" pitchFamily="2" charset="-122"/>
                <a:ea typeface="华文中宋" panose="02010600040101010101" pitchFamily="2" charset="-122"/>
              </a:rPr>
              <a:t> ( </a:t>
            </a:r>
            <a:r>
              <a:rPr lang="en-US" altLang="zh-CN" dirty="0" err="1">
                <a:solidFill>
                  <a:srgbClr val="0033CC"/>
                </a:solidFill>
                <a:latin typeface="华文中宋" panose="02010600040101010101" pitchFamily="2" charset="-122"/>
                <a:ea typeface="华文中宋" panose="02010600040101010101" pitchFamily="2" charset="-122"/>
              </a:rPr>
              <a:t>pvector</a:t>
            </a:r>
            <a:r>
              <a:rPr lang="en-US" altLang="zh-CN" dirty="0">
                <a:solidFill>
                  <a:srgbClr val="0033CC"/>
                </a:solidFill>
                <a:latin typeface="华文中宋" panose="02010600040101010101" pitchFamily="2" charset="-122"/>
                <a:ea typeface="华文中宋" panose="02010600040101010101" pitchFamily="2" charset="-122"/>
              </a:rPr>
              <a:t>-&gt;record, record, </a:t>
            </a:r>
            <a:r>
              <a:rPr lang="en-US" altLang="zh-CN" dirty="0" err="1">
                <a:solidFill>
                  <a:srgbClr val="0033CC"/>
                </a:solidFill>
                <a:latin typeface="华文中宋" panose="02010600040101010101" pitchFamily="2" charset="-122"/>
                <a:ea typeface="华文中宋" panose="02010600040101010101" pitchFamily="2" charset="-122"/>
              </a:rPr>
              <a:t>pvector</a:t>
            </a:r>
            <a:r>
              <a:rPr lang="en-US" altLang="zh-CN" dirty="0">
                <a:solidFill>
                  <a:srgbClr val="0033CC"/>
                </a:solidFill>
                <a:latin typeface="华文中宋" panose="02010600040101010101" pitchFamily="2" charset="-122"/>
                <a:ea typeface="华文中宋" panose="02010600040101010101" pitchFamily="2" charset="-122"/>
              </a:rPr>
              <a:t>-&gt;n, length );</a:t>
            </a:r>
          </a:p>
          <a:p>
            <a:pPr marR="11130"/>
            <a:r>
              <a:rPr lang="en-US" altLang="zh-CN" dirty="0">
                <a:solidFill>
                  <a:srgbClr val="0033CC"/>
                </a:solidFill>
                <a:latin typeface="华文中宋" panose="02010600040101010101" pitchFamily="2" charset="-122"/>
                <a:ea typeface="华文中宋" panose="02010600040101010101" pitchFamily="2" charset="-122"/>
              </a:rPr>
              <a:t>       length *= 2;</a:t>
            </a:r>
          </a:p>
          <a:p>
            <a:pPr marR="11130"/>
            <a:endParaRPr lang="en-US" altLang="zh-CN" dirty="0">
              <a:latin typeface="华文中宋" panose="02010600040101010101" pitchFamily="2" charset="-122"/>
              <a:ea typeface="华文中宋" panose="02010600040101010101" pitchFamily="2" charset="-122"/>
            </a:endParaRPr>
          </a:p>
          <a:p>
            <a:pPr marR="11130"/>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另一趟归并，结果存回原位</a:t>
            </a:r>
          </a:p>
          <a:p>
            <a:pPr marR="11130"/>
            <a:r>
              <a:rPr lang="en-US" altLang="zh-CN" dirty="0">
                <a:latin typeface="华文中宋" panose="02010600040101010101" pitchFamily="2" charset="-122"/>
                <a:ea typeface="华文中宋" panose="02010600040101010101" pitchFamily="2" charset="-122"/>
              </a:rPr>
              <a:t>      </a:t>
            </a:r>
            <a:r>
              <a:rPr lang="en-US" altLang="zh-CN" dirty="0" err="1">
                <a:solidFill>
                  <a:srgbClr val="FF0000"/>
                </a:solidFill>
                <a:latin typeface="华文中宋" panose="02010600040101010101" pitchFamily="2" charset="-122"/>
                <a:ea typeface="华文中宋" panose="02010600040101010101" pitchFamily="2" charset="-122"/>
              </a:rPr>
              <a:t>mergePass</a:t>
            </a:r>
            <a:r>
              <a:rPr lang="en-US" altLang="zh-CN" dirty="0">
                <a:solidFill>
                  <a:srgbClr val="FF0000"/>
                </a:solidFill>
                <a:latin typeface="华文中宋" panose="02010600040101010101" pitchFamily="2" charset="-122"/>
                <a:ea typeface="华文中宋" panose="02010600040101010101" pitchFamily="2" charset="-122"/>
              </a:rPr>
              <a:t> ( record, </a:t>
            </a:r>
            <a:r>
              <a:rPr lang="en-US" altLang="zh-CN" dirty="0" err="1">
                <a:solidFill>
                  <a:srgbClr val="FF0000"/>
                </a:solidFill>
                <a:latin typeface="华文中宋" panose="02010600040101010101" pitchFamily="2" charset="-122"/>
                <a:ea typeface="华文中宋" panose="02010600040101010101" pitchFamily="2" charset="-122"/>
              </a:rPr>
              <a:t>pvector</a:t>
            </a:r>
            <a:r>
              <a:rPr lang="en-US" altLang="zh-CN" dirty="0">
                <a:solidFill>
                  <a:srgbClr val="FF0000"/>
                </a:solidFill>
                <a:latin typeface="华文中宋" panose="02010600040101010101" pitchFamily="2" charset="-122"/>
                <a:ea typeface="华文中宋" panose="02010600040101010101" pitchFamily="2" charset="-122"/>
              </a:rPr>
              <a:t>-&gt;record, </a:t>
            </a:r>
            <a:r>
              <a:rPr lang="en-US" altLang="zh-CN" dirty="0" err="1">
                <a:solidFill>
                  <a:srgbClr val="FF0000"/>
                </a:solidFill>
                <a:latin typeface="华文中宋" panose="02010600040101010101" pitchFamily="2" charset="-122"/>
                <a:ea typeface="华文中宋" panose="02010600040101010101" pitchFamily="2" charset="-122"/>
              </a:rPr>
              <a:t>pvector</a:t>
            </a:r>
            <a:r>
              <a:rPr lang="en-US" altLang="zh-CN" dirty="0">
                <a:solidFill>
                  <a:srgbClr val="FF0000"/>
                </a:solidFill>
                <a:latin typeface="华文中宋" panose="02010600040101010101" pitchFamily="2" charset="-122"/>
                <a:ea typeface="华文中宋" panose="02010600040101010101" pitchFamily="2" charset="-122"/>
              </a:rPr>
              <a:t>-&gt;n, length );</a:t>
            </a:r>
          </a:p>
          <a:p>
            <a:pPr marR="11130"/>
            <a:r>
              <a:rPr lang="en-US" altLang="zh-CN" dirty="0">
                <a:solidFill>
                  <a:srgbClr val="FF0000"/>
                </a:solidFill>
                <a:latin typeface="华文中宋" panose="02010600040101010101" pitchFamily="2" charset="-122"/>
                <a:ea typeface="华文中宋" panose="02010600040101010101" pitchFamily="2" charset="-122"/>
              </a:rPr>
              <a:t>      length *= 2;</a:t>
            </a:r>
          </a:p>
          <a:p>
            <a:pPr marR="11130"/>
            <a:endParaRPr lang="en-US" altLang="zh-CN" dirty="0">
              <a:latin typeface="华文中宋" panose="02010600040101010101" pitchFamily="2" charset="-122"/>
              <a:ea typeface="华文中宋" panose="02010600040101010101" pitchFamily="2" charset="-122"/>
            </a:endParaRPr>
          </a:p>
          <a:p>
            <a:pPr marR="11130"/>
            <a:r>
              <a:rPr lang="en-US" altLang="zh-CN" dirty="0">
                <a:latin typeface="华文中宋" panose="02010600040101010101" pitchFamily="2" charset="-122"/>
                <a:ea typeface="华文中宋" panose="02010600040101010101" pitchFamily="2" charset="-122"/>
              </a:rPr>
              <a:t>    }</a:t>
            </a:r>
            <a:endParaRPr lang="zh-CN" altLang="en-US" dirty="0">
              <a:latin typeface="华文中宋" panose="02010600040101010101" pitchFamily="2" charset="-122"/>
              <a:ea typeface="华文中宋" panose="02010600040101010101" pitchFamily="2" charset="-122"/>
            </a:endParaRPr>
          </a:p>
          <a:p>
            <a:pPr marR="11130"/>
            <a:r>
              <a:rPr lang="en-US" altLang="zh-CN" dirty="0">
                <a:latin typeface="华文中宋" panose="02010600040101010101" pitchFamily="2" charset="-122"/>
                <a:ea typeface="华文中宋" panose="02010600040101010101" pitchFamily="2" charset="-122"/>
              </a:rPr>
              <a:t>}  </a:t>
            </a:r>
            <a:endParaRPr lang="zh-CN" altLang="en-US" dirty="0">
              <a:latin typeface="华文中宋" panose="02010600040101010101" pitchFamily="2" charset="-122"/>
              <a:ea typeface="华文中宋" panose="02010600040101010101" pitchFamily="2" charset="-122"/>
            </a:endParaRPr>
          </a:p>
        </p:txBody>
      </p:sp>
      <p:sp>
        <p:nvSpPr>
          <p:cNvPr id="5" name="矩形 4"/>
          <p:cNvSpPr/>
          <p:nvPr/>
        </p:nvSpPr>
        <p:spPr>
          <a:xfrm>
            <a:off x="3609668" y="1288185"/>
            <a:ext cx="1788242" cy="400110"/>
          </a:xfrm>
          <a:prstGeom prst="rect">
            <a:avLst/>
          </a:prstGeom>
          <a:solidFill>
            <a:srgbClr val="FFC000"/>
          </a:solidFill>
        </p:spPr>
        <p:txBody>
          <a:bodyPr wrap="square">
            <a:spAutoFit/>
          </a:bodyPr>
          <a:lstStyle/>
          <a:p>
            <a:r>
              <a:rPr lang="zh-CN" altLang="en-US" sz="2000" dirty="0">
                <a:solidFill>
                  <a:srgbClr val="201203"/>
                </a:solidFill>
                <a:latin typeface="华文中宋" panose="02010600040101010101" pitchFamily="2" charset="-122"/>
                <a:ea typeface="华文中宋" panose="02010600040101010101" pitchFamily="2" charset="-122"/>
              </a:rPr>
              <a:t>二路归并算法</a:t>
            </a:r>
          </a:p>
        </p:txBody>
      </p:sp>
    </p:spTree>
    <p:extLst>
      <p:ext uri="{BB962C8B-B14F-4D97-AF65-F5344CB8AC3E}">
        <p14:creationId xmlns:p14="http://schemas.microsoft.com/office/powerpoint/2010/main" val="29763951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归并排序：二路归并算法分析</a:t>
            </a:r>
          </a:p>
        </p:txBody>
      </p:sp>
      <p:sp>
        <p:nvSpPr>
          <p:cNvPr id="4" name="矩形 3"/>
          <p:cNvSpPr/>
          <p:nvPr/>
        </p:nvSpPr>
        <p:spPr>
          <a:xfrm>
            <a:off x="409268" y="1504335"/>
            <a:ext cx="8554064" cy="432127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19088" indent="-319088" defTabSz="0">
              <a:lnSpc>
                <a:spcPts val="3000"/>
              </a:lnSpc>
              <a:spcBef>
                <a:spcPts val="700"/>
              </a:spcBef>
              <a:buClr>
                <a:schemeClr val="accent2"/>
              </a:buClr>
              <a:buSzPct val="60000"/>
              <a:buFont typeface="Wingdings" pitchFamily="2" charset="2"/>
              <a:buChar char=""/>
            </a:pPr>
            <a:r>
              <a:rPr lang="zh-CN" altLang="en-US" sz="2400" dirty="0">
                <a:latin typeface="华文中宋" panose="02010600040101010101" pitchFamily="2" charset="-122"/>
                <a:ea typeface="华文中宋" panose="02010600040101010101" pitchFamily="2" charset="-122"/>
                <a:sym typeface="Tw Cen MT"/>
              </a:rPr>
              <a:t>时间复杂度：</a:t>
            </a:r>
            <a:r>
              <a:rPr lang="en-US" altLang="zh-CN" sz="2400" dirty="0">
                <a:latin typeface="华文中宋" panose="02010600040101010101" pitchFamily="2" charset="-122"/>
                <a:ea typeface="华文中宋" panose="02010600040101010101" pitchFamily="2" charset="-122"/>
                <a:sym typeface="Tw Cen MT"/>
              </a:rPr>
              <a:t>T(n)=O(nlog</a:t>
            </a:r>
            <a:r>
              <a:rPr lang="en-US" altLang="zh-CN" sz="2400" baseline="-25000" dirty="0">
                <a:latin typeface="华文中宋" panose="02010600040101010101" pitchFamily="2" charset="-122"/>
                <a:ea typeface="华文中宋" panose="02010600040101010101" pitchFamily="2" charset="-122"/>
                <a:sym typeface="Tw Cen MT"/>
              </a:rPr>
              <a:t>2</a:t>
            </a:r>
            <a:r>
              <a:rPr lang="en-US" altLang="zh-CN" sz="2400" dirty="0">
                <a:latin typeface="华文中宋" panose="02010600040101010101" pitchFamily="2" charset="-122"/>
                <a:ea typeface="华文中宋" panose="02010600040101010101" pitchFamily="2" charset="-122"/>
                <a:sym typeface="Tw Cen MT"/>
              </a:rPr>
              <a:t>n)</a:t>
            </a:r>
          </a:p>
          <a:p>
            <a:pPr marL="776288" lvl="1" indent="-319088" defTabSz="0">
              <a:lnSpc>
                <a:spcPts val="3000"/>
              </a:lnSpc>
              <a:spcBef>
                <a:spcPts val="700"/>
              </a:spcBef>
              <a:buClr>
                <a:schemeClr val="accent2"/>
              </a:buClr>
              <a:buSzPct val="60000"/>
              <a:buFont typeface="Wingdings" pitchFamily="2" charset="2"/>
              <a:buChar char=""/>
            </a:pPr>
            <a:r>
              <a:rPr lang="zh-CN" altLang="en-US" sz="2000" dirty="0">
                <a:latin typeface="华文中宋" panose="02010600040101010101" pitchFamily="2" charset="-122"/>
                <a:ea typeface="华文中宋" panose="02010600040101010101" pitchFamily="2" charset="-122"/>
                <a:sym typeface="Tw Cen MT"/>
              </a:rPr>
              <a:t>第</a:t>
            </a:r>
            <a:r>
              <a:rPr lang="en-US" altLang="zh-CN" sz="2000" dirty="0" err="1">
                <a:latin typeface="华文中宋" panose="02010600040101010101" pitchFamily="2" charset="-122"/>
                <a:ea typeface="华文中宋" panose="02010600040101010101" pitchFamily="2" charset="-122"/>
                <a:sym typeface="Tw Cen MT"/>
              </a:rPr>
              <a:t>i</a:t>
            </a:r>
            <a:r>
              <a:rPr lang="en-US" altLang="zh-CN" sz="2000" dirty="0">
                <a:latin typeface="华文中宋" panose="02010600040101010101" pitchFamily="2" charset="-122"/>
                <a:ea typeface="华文中宋" panose="02010600040101010101" pitchFamily="2" charset="-122"/>
                <a:sym typeface="Tw Cen MT"/>
              </a:rPr>
              <a:t> </a:t>
            </a:r>
            <a:r>
              <a:rPr lang="zh-CN" altLang="en-US" sz="2000" dirty="0">
                <a:latin typeface="华文中宋" panose="02010600040101010101" pitchFamily="2" charset="-122"/>
                <a:ea typeface="华文中宋" panose="02010600040101010101" pitchFamily="2" charset="-122"/>
                <a:sym typeface="Tw Cen MT"/>
              </a:rPr>
              <a:t>遍归并排序后</a:t>
            </a:r>
            <a:r>
              <a:rPr lang="en-US" altLang="zh-CN" sz="2000" dirty="0">
                <a:latin typeface="华文中宋" panose="02010600040101010101" pitchFamily="2" charset="-122"/>
                <a:ea typeface="华文中宋" panose="02010600040101010101" pitchFamily="2" charset="-122"/>
                <a:sym typeface="Tw Cen MT"/>
              </a:rPr>
              <a:t>, </a:t>
            </a:r>
            <a:r>
              <a:rPr lang="zh-CN" altLang="en-US" sz="2000" dirty="0">
                <a:latin typeface="华文中宋" panose="02010600040101010101" pitchFamily="2" charset="-122"/>
                <a:ea typeface="华文中宋" panose="02010600040101010101" pitchFamily="2" charset="-122"/>
                <a:sym typeface="Tw Cen MT"/>
              </a:rPr>
              <a:t>有序子序列的长度为</a:t>
            </a:r>
            <a:r>
              <a:rPr lang="en-US" altLang="zh-CN" sz="2000" dirty="0">
                <a:latin typeface="华文中宋" panose="02010600040101010101" pitchFamily="2" charset="-122"/>
                <a:ea typeface="华文中宋" panose="02010600040101010101" pitchFamily="2" charset="-122"/>
                <a:sym typeface="Tw Cen MT"/>
              </a:rPr>
              <a:t>2</a:t>
            </a:r>
            <a:r>
              <a:rPr lang="en-US" altLang="zh-CN" sz="2000" baseline="30000" dirty="0">
                <a:latin typeface="华文中宋" panose="02010600040101010101" pitchFamily="2" charset="-122"/>
                <a:ea typeface="华文中宋" panose="02010600040101010101" pitchFamily="2" charset="-122"/>
                <a:sym typeface="Tw Cen MT"/>
              </a:rPr>
              <a:t>i</a:t>
            </a:r>
            <a:r>
              <a:rPr lang="zh-CN" altLang="en-US" sz="2000" dirty="0">
                <a:latin typeface="华文中宋" panose="02010600040101010101" pitchFamily="2" charset="-122"/>
                <a:ea typeface="华文中宋" panose="02010600040101010101" pitchFamily="2" charset="-122"/>
                <a:sym typeface="Tw Cen MT"/>
              </a:rPr>
              <a:t>，因此完成排序需要做不多于</a:t>
            </a:r>
            <a:r>
              <a:rPr lang="en-US" altLang="zh-CN" sz="2000" dirty="0">
                <a:latin typeface="华文中宋" panose="02010600040101010101" pitchFamily="2" charset="-122"/>
                <a:ea typeface="华文中宋" panose="02010600040101010101" pitchFamily="2" charset="-122"/>
                <a:sym typeface="Tw Cen MT"/>
              </a:rPr>
              <a:t>log</a:t>
            </a:r>
            <a:r>
              <a:rPr lang="en-US" altLang="zh-CN" sz="2000" baseline="-25000" dirty="0">
                <a:latin typeface="华文中宋" panose="02010600040101010101" pitchFamily="2" charset="-122"/>
                <a:ea typeface="华文中宋" panose="02010600040101010101" pitchFamily="2" charset="-122"/>
                <a:sym typeface="Tw Cen MT"/>
              </a:rPr>
              <a:t>2</a:t>
            </a:r>
            <a:r>
              <a:rPr lang="en-US" altLang="zh-CN" sz="2000" dirty="0">
                <a:latin typeface="华文中宋" panose="02010600040101010101" pitchFamily="2" charset="-122"/>
                <a:ea typeface="华文中宋" panose="02010600040101010101" pitchFamily="2" charset="-122"/>
                <a:sym typeface="Tw Cen MT"/>
              </a:rPr>
              <a:t>n+1 </a:t>
            </a:r>
            <a:r>
              <a:rPr lang="zh-CN" altLang="en-US" sz="2000" dirty="0">
                <a:latin typeface="华文中宋" panose="02010600040101010101" pitchFamily="2" charset="-122"/>
                <a:ea typeface="华文中宋" panose="02010600040101010101" pitchFamily="2" charset="-122"/>
                <a:sym typeface="Tw Cen MT"/>
              </a:rPr>
              <a:t>遍归并，每遍归并做</a:t>
            </a:r>
            <a:r>
              <a:rPr lang="en-US" altLang="zh-CN" sz="2000" dirty="0">
                <a:latin typeface="华文中宋" panose="02010600040101010101" pitchFamily="2" charset="-122"/>
                <a:ea typeface="华文中宋" panose="02010600040101010101" pitchFamily="2" charset="-122"/>
                <a:sym typeface="Tw Cen MT"/>
              </a:rPr>
              <a:t>O(n)</a:t>
            </a:r>
            <a:r>
              <a:rPr lang="zh-CN" altLang="en-US" sz="2000" dirty="0">
                <a:latin typeface="华文中宋" panose="02010600040101010101" pitchFamily="2" charset="-122"/>
                <a:ea typeface="华文中宋" panose="02010600040101010101" pitchFamily="2" charset="-122"/>
                <a:sym typeface="Tw Cen MT"/>
              </a:rPr>
              <a:t>次比较，总比较和移动次数都为</a:t>
            </a:r>
            <a:r>
              <a:rPr lang="en-US" altLang="zh-CN" sz="2000" dirty="0">
                <a:latin typeface="华文中宋" panose="02010600040101010101" pitchFamily="2" charset="-122"/>
                <a:ea typeface="华文中宋" panose="02010600040101010101" pitchFamily="2" charset="-122"/>
                <a:sym typeface="Tw Cen MT"/>
              </a:rPr>
              <a:t>O(nlog</a:t>
            </a:r>
            <a:r>
              <a:rPr lang="en-US" altLang="zh-CN" sz="2000" baseline="-25000" dirty="0">
                <a:latin typeface="华文中宋" panose="02010600040101010101" pitchFamily="2" charset="-122"/>
                <a:ea typeface="华文中宋" panose="02010600040101010101" pitchFamily="2" charset="-122"/>
                <a:sym typeface="Tw Cen MT"/>
              </a:rPr>
              <a:t>2</a:t>
            </a:r>
            <a:r>
              <a:rPr lang="en-US" altLang="zh-CN" sz="2000" dirty="0">
                <a:latin typeface="华文中宋" panose="02010600040101010101" pitchFamily="2" charset="-122"/>
                <a:ea typeface="华文中宋" panose="02010600040101010101" pitchFamily="2" charset="-122"/>
                <a:sym typeface="Tw Cen MT"/>
              </a:rPr>
              <a:t>n)</a:t>
            </a:r>
            <a:endParaRPr lang="zh-CN" altLang="en-US" sz="2000" dirty="0">
              <a:latin typeface="华文中宋" panose="02010600040101010101" pitchFamily="2" charset="-122"/>
              <a:ea typeface="华文中宋" panose="02010600040101010101" pitchFamily="2" charset="-122"/>
              <a:sym typeface="Tw Cen MT"/>
            </a:endParaRPr>
          </a:p>
          <a:p>
            <a:pPr marL="319088" indent="-319088" defTabSz="0">
              <a:lnSpc>
                <a:spcPts val="3000"/>
              </a:lnSpc>
              <a:spcBef>
                <a:spcPts val="700"/>
              </a:spcBef>
              <a:buClr>
                <a:schemeClr val="accent2"/>
              </a:buClr>
              <a:buSzPct val="60000"/>
              <a:buFont typeface="Wingdings" pitchFamily="2" charset="2"/>
              <a:buChar char=""/>
            </a:pPr>
            <a:endParaRPr lang="zh-CN" altLang="en-US" sz="2400" dirty="0">
              <a:latin typeface="华文中宋" panose="02010600040101010101" pitchFamily="2" charset="-122"/>
              <a:ea typeface="华文中宋" panose="02010600040101010101" pitchFamily="2" charset="-122"/>
              <a:sym typeface="Tw Cen MT"/>
            </a:endParaRPr>
          </a:p>
          <a:p>
            <a:pPr marL="319088" indent="-319088" defTabSz="0">
              <a:lnSpc>
                <a:spcPts val="3000"/>
              </a:lnSpc>
              <a:spcBef>
                <a:spcPts val="700"/>
              </a:spcBef>
              <a:buClr>
                <a:schemeClr val="accent2"/>
              </a:buClr>
              <a:buSzPct val="60000"/>
              <a:buFont typeface="Wingdings" pitchFamily="2" charset="2"/>
              <a:buChar char=""/>
            </a:pPr>
            <a:r>
              <a:rPr lang="zh-CN" altLang="en-US" sz="2400" dirty="0">
                <a:latin typeface="华文中宋" panose="02010600040101010101" pitchFamily="2" charset="-122"/>
                <a:ea typeface="华文中宋" panose="02010600040101010101" pitchFamily="2" charset="-122"/>
                <a:sym typeface="Tw Cen MT"/>
              </a:rPr>
              <a:t>空间复杂度</a:t>
            </a:r>
            <a:r>
              <a:rPr lang="en-US" altLang="zh-CN" sz="2400" dirty="0">
                <a:latin typeface="华文中宋" panose="02010600040101010101" pitchFamily="2" charset="-122"/>
                <a:ea typeface="华文中宋" panose="02010600040101010101" pitchFamily="2" charset="-122"/>
                <a:sym typeface="Tw Cen MT"/>
              </a:rPr>
              <a:t>: S(n)=O(n)</a:t>
            </a:r>
            <a:r>
              <a:rPr lang="zh-CN" altLang="en-US" sz="2400" dirty="0">
                <a:latin typeface="华文中宋" panose="02010600040101010101" pitchFamily="2" charset="-122"/>
                <a:ea typeface="华文中宋" panose="02010600040101010101" pitchFamily="2" charset="-122"/>
                <a:sym typeface="Tw Cen MT"/>
              </a:rPr>
              <a:t>，与待排记录序列等量的辅助空间</a:t>
            </a:r>
          </a:p>
          <a:p>
            <a:pPr marL="319088" indent="-319088" defTabSz="0">
              <a:lnSpc>
                <a:spcPts val="3000"/>
              </a:lnSpc>
              <a:spcBef>
                <a:spcPts val="700"/>
              </a:spcBef>
              <a:buClr>
                <a:schemeClr val="accent2"/>
              </a:buClr>
              <a:buSzPct val="60000"/>
              <a:buFont typeface="Wingdings" pitchFamily="2" charset="2"/>
              <a:buChar char=""/>
            </a:pPr>
            <a:r>
              <a:rPr lang="zh-CN" altLang="en-US" sz="2400" dirty="0">
                <a:latin typeface="华文中宋" panose="02010600040101010101" pitchFamily="2" charset="-122"/>
                <a:ea typeface="华文中宋" panose="02010600040101010101" pitchFamily="2" charset="-122"/>
                <a:sym typeface="Tw Cen MT"/>
              </a:rPr>
              <a:t>二路归并算法是稳定的</a:t>
            </a:r>
          </a:p>
        </p:txBody>
      </p:sp>
    </p:spTree>
    <p:extLst>
      <p:ext uri="{BB962C8B-B14F-4D97-AF65-F5344CB8AC3E}">
        <p14:creationId xmlns:p14="http://schemas.microsoft.com/office/powerpoint/2010/main" val="25594231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外排序</a:t>
            </a:r>
          </a:p>
        </p:txBody>
      </p:sp>
      <p:sp>
        <p:nvSpPr>
          <p:cNvPr id="3" name="内容占位符 2"/>
          <p:cNvSpPr>
            <a:spLocks noGrp="1"/>
          </p:cNvSpPr>
          <p:nvPr>
            <p:ph idx="1"/>
          </p:nvPr>
        </p:nvSpPr>
        <p:spPr>
          <a:xfrm>
            <a:off x="412955" y="1592494"/>
            <a:ext cx="8517263" cy="502110"/>
          </a:xfrm>
          <a:solidFill>
            <a:schemeClr val="bg1">
              <a:lumMod val="90000"/>
            </a:schemeClr>
          </a:solidFill>
        </p:spPr>
        <p:txBody>
          <a:bodyPr/>
          <a:lstStyle/>
          <a:p>
            <a:r>
              <a:rPr lang="zh-CN" altLang="en-US" sz="2400" dirty="0">
                <a:solidFill>
                  <a:srgbClr val="0033CC"/>
                </a:solidFill>
              </a:rPr>
              <a:t>若待排序记录数据量很大，无法全部放入内存</a:t>
            </a:r>
            <a:r>
              <a:rPr lang="en-US" altLang="zh-CN" sz="2400" b="1" dirty="0">
                <a:solidFill>
                  <a:srgbClr val="0033CC"/>
                </a:solidFill>
              </a:rPr>
              <a:t>, </a:t>
            </a:r>
            <a:r>
              <a:rPr lang="zh-CN" altLang="en-US" sz="2400" dirty="0">
                <a:solidFill>
                  <a:srgbClr val="0033CC"/>
                </a:solidFill>
              </a:rPr>
              <a:t>如何排序？</a:t>
            </a:r>
            <a:endParaRPr lang="en-US" altLang="zh-CN" sz="2400" dirty="0">
              <a:solidFill>
                <a:srgbClr val="0033CC"/>
              </a:solidFill>
            </a:endParaRPr>
          </a:p>
        </p:txBody>
      </p:sp>
      <p:sp>
        <p:nvSpPr>
          <p:cNvPr id="4" name="矩形 3"/>
          <p:cNvSpPr/>
          <p:nvPr/>
        </p:nvSpPr>
        <p:spPr>
          <a:xfrm>
            <a:off x="412955" y="2374490"/>
            <a:ext cx="8517263" cy="3893575"/>
          </a:xfrm>
          <a:prstGeom prst="rect">
            <a:avLst/>
          </a:prstGeom>
          <a:solidFill>
            <a:schemeClr val="bg1">
              <a:lumMod val="90000"/>
            </a:schemeClr>
          </a:solidFill>
          <a:ln w="9525">
            <a:noFill/>
            <a:miter lim="800000"/>
            <a:headEnd/>
            <a:tailEnd/>
          </a:ln>
        </p:spPr>
        <p:txBody>
          <a:bodyPr vert="horz" wrap="square" lIns="91440" tIns="45720" rIns="91440" bIns="45720" numCol="1" anchor="t" anchorCtr="0" compatLnSpc="1">
            <a:prstTxWarp prst="textNoShape">
              <a:avLst/>
            </a:prstTxWarp>
          </a:bodyPr>
          <a:lstStyle/>
          <a:p>
            <a:pPr marL="319088" indent="-319088" defTabSz="0">
              <a:lnSpc>
                <a:spcPts val="3000"/>
              </a:lnSpc>
              <a:spcBef>
                <a:spcPts val="700"/>
              </a:spcBef>
              <a:buClr>
                <a:schemeClr val="accent2"/>
              </a:buClr>
              <a:buSzPct val="60000"/>
              <a:buFont typeface="Wingdings" pitchFamily="2" charset="2"/>
              <a:buChar char=""/>
            </a:pPr>
            <a:r>
              <a:rPr lang="zh-CN" altLang="en-US" sz="2000" dirty="0">
                <a:latin typeface="华文中宋" panose="02010600040101010101" pitchFamily="2" charset="-122"/>
                <a:ea typeface="华文中宋" panose="02010600040101010101" pitchFamily="2" charset="-122"/>
                <a:sym typeface="Tw Cen MT"/>
              </a:rPr>
              <a:t>归并排序的特点是顺序处理（有序）子序列并顺序生成更长的有序序列</a:t>
            </a:r>
            <a:r>
              <a:rPr lang="en-US" altLang="zh-CN" sz="2000" dirty="0">
                <a:latin typeface="华文中宋" panose="02010600040101010101" pitchFamily="2" charset="-122"/>
                <a:ea typeface="华文中宋" panose="02010600040101010101" pitchFamily="2" charset="-122"/>
                <a:sym typeface="Tw Cen MT"/>
              </a:rPr>
              <a:t>, </a:t>
            </a:r>
            <a:r>
              <a:rPr lang="zh-CN" altLang="en-US" sz="2000" dirty="0">
                <a:latin typeface="华文中宋" panose="02010600040101010101" pitchFamily="2" charset="-122"/>
                <a:ea typeface="华文中宋" panose="02010600040101010101" pitchFamily="2" charset="-122"/>
                <a:sym typeface="Tw Cen MT"/>
              </a:rPr>
              <a:t>适合外存顺序访问效率高、随机访问效率低的特点，因此成为实现外排序算法的基础</a:t>
            </a:r>
          </a:p>
          <a:p>
            <a:pPr marL="319088" indent="-319088" defTabSz="0">
              <a:lnSpc>
                <a:spcPts val="3000"/>
              </a:lnSpc>
              <a:spcBef>
                <a:spcPts val="700"/>
              </a:spcBef>
              <a:buClr>
                <a:schemeClr val="accent2"/>
              </a:buClr>
              <a:buSzPct val="60000"/>
              <a:buFont typeface="Wingdings" pitchFamily="2" charset="2"/>
              <a:buChar char=""/>
            </a:pPr>
            <a:r>
              <a:rPr lang="zh-CN" altLang="en-US" sz="2000" dirty="0">
                <a:latin typeface="华文中宋" panose="02010600040101010101" pitchFamily="2" charset="-122"/>
                <a:ea typeface="华文中宋" panose="02010600040101010101" pitchFamily="2" charset="-122"/>
                <a:sym typeface="Tw Cen MT"/>
              </a:rPr>
              <a:t>基于两路归并算法的外存排序</a:t>
            </a:r>
            <a:endParaRPr lang="en-US" altLang="zh-CN" sz="2000" dirty="0">
              <a:latin typeface="华文中宋" panose="02010600040101010101" pitchFamily="2" charset="-122"/>
              <a:ea typeface="华文中宋" panose="02010600040101010101" pitchFamily="2" charset="-122"/>
              <a:sym typeface="Tw Cen MT"/>
            </a:endParaRPr>
          </a:p>
          <a:p>
            <a:pPr marL="776288" lvl="1" indent="-319088" defTabSz="0">
              <a:lnSpc>
                <a:spcPts val="3000"/>
              </a:lnSpc>
              <a:spcBef>
                <a:spcPts val="700"/>
              </a:spcBef>
              <a:buClr>
                <a:schemeClr val="accent2"/>
              </a:buClr>
              <a:buSzPct val="60000"/>
              <a:buFont typeface="Wingdings" pitchFamily="2" charset="2"/>
              <a:buChar char=""/>
            </a:pPr>
            <a:r>
              <a:rPr lang="zh-CN" altLang="en-US" dirty="0">
                <a:latin typeface="华文中宋" panose="02010600040101010101" pitchFamily="2" charset="-122"/>
                <a:ea typeface="华文中宋" panose="02010600040101010101" pitchFamily="2" charset="-122"/>
                <a:sym typeface="Tw Cen MT"/>
              </a:rPr>
              <a:t>从外存读入适当数量的页块</a:t>
            </a:r>
            <a:r>
              <a:rPr lang="en-US" altLang="zh-CN" dirty="0">
                <a:latin typeface="华文中宋" panose="02010600040101010101" pitchFamily="2" charset="-122"/>
                <a:ea typeface="华文中宋" panose="02010600040101010101" pitchFamily="2" charset="-122"/>
                <a:sym typeface="Tw Cen MT"/>
              </a:rPr>
              <a:t>, </a:t>
            </a:r>
            <a:r>
              <a:rPr lang="zh-CN" altLang="en-US" dirty="0">
                <a:latin typeface="华文中宋" panose="02010600040101010101" pitchFamily="2" charset="-122"/>
                <a:ea typeface="华文中宋" panose="02010600040101010101" pitchFamily="2" charset="-122"/>
                <a:sym typeface="Tw Cen MT"/>
              </a:rPr>
              <a:t>在内存完成页块组内记录排序</a:t>
            </a:r>
            <a:r>
              <a:rPr lang="en-US" altLang="zh-CN" dirty="0">
                <a:latin typeface="华文中宋" panose="02010600040101010101" pitchFamily="2" charset="-122"/>
                <a:ea typeface="华文中宋" panose="02010600040101010101" pitchFamily="2" charset="-122"/>
                <a:sym typeface="Tw Cen MT"/>
              </a:rPr>
              <a:t>, </a:t>
            </a:r>
            <a:r>
              <a:rPr lang="zh-CN" altLang="en-US" dirty="0">
                <a:latin typeface="华文中宋" panose="02010600040101010101" pitchFamily="2" charset="-122"/>
                <a:ea typeface="华文中宋" panose="02010600040101010101" pitchFamily="2" charset="-122"/>
                <a:sym typeface="Tw Cen MT"/>
              </a:rPr>
              <a:t>将该组页块写入一个临时已排序文件（也称为顺串）</a:t>
            </a:r>
          </a:p>
          <a:p>
            <a:pPr marL="776288" lvl="1" indent="-319088" defTabSz="0">
              <a:lnSpc>
                <a:spcPts val="3000"/>
              </a:lnSpc>
              <a:spcBef>
                <a:spcPts val="700"/>
              </a:spcBef>
              <a:buClr>
                <a:schemeClr val="accent2"/>
              </a:buClr>
              <a:buSzPct val="60000"/>
              <a:buFont typeface="Wingdings" pitchFamily="2" charset="2"/>
              <a:buChar char=""/>
            </a:pPr>
            <a:r>
              <a:rPr lang="zh-CN" altLang="en-US" dirty="0">
                <a:latin typeface="华文中宋" panose="02010600040101010101" pitchFamily="2" charset="-122"/>
                <a:ea typeface="华文中宋" panose="02010600040101010101" pitchFamily="2" charset="-122"/>
                <a:sym typeface="Tw Cen MT"/>
              </a:rPr>
              <a:t>同时读入两个顺串</a:t>
            </a:r>
            <a:r>
              <a:rPr lang="en-US" altLang="zh-CN" dirty="0">
                <a:latin typeface="华文中宋" panose="02010600040101010101" pitchFamily="2" charset="-122"/>
                <a:ea typeface="华文中宋" panose="02010600040101010101" pitchFamily="2" charset="-122"/>
                <a:sym typeface="Tw Cen MT"/>
              </a:rPr>
              <a:t>, </a:t>
            </a:r>
            <a:r>
              <a:rPr lang="zh-CN" altLang="en-US" dirty="0">
                <a:latin typeface="华文中宋" panose="02010600040101010101" pitchFamily="2" charset="-122"/>
                <a:ea typeface="华文中宋" panose="02010600040101010101" pitchFamily="2" charset="-122"/>
                <a:sym typeface="Tw Cen MT"/>
              </a:rPr>
              <a:t>用两路归并方法生成一个更大的顺串。一遍归并使顺串的长度（包含的记录数）加大一倍，数量减少一半</a:t>
            </a:r>
          </a:p>
          <a:p>
            <a:pPr marL="776288" lvl="1" indent="-319088" defTabSz="0">
              <a:lnSpc>
                <a:spcPts val="3000"/>
              </a:lnSpc>
              <a:spcBef>
                <a:spcPts val="700"/>
              </a:spcBef>
              <a:buClr>
                <a:schemeClr val="accent2"/>
              </a:buClr>
              <a:buSzPct val="60000"/>
              <a:buFont typeface="Wingdings" pitchFamily="2" charset="2"/>
              <a:buChar char=""/>
            </a:pPr>
            <a:r>
              <a:rPr lang="zh-CN" altLang="en-US" dirty="0">
                <a:latin typeface="华文中宋" panose="02010600040101010101" pitchFamily="2" charset="-122"/>
                <a:ea typeface="华文中宋" panose="02010600040101010101" pitchFamily="2" charset="-122"/>
                <a:sym typeface="Tw Cen MT"/>
              </a:rPr>
              <a:t>反复归并，直至所有记录都在一个顺串里</a:t>
            </a:r>
          </a:p>
        </p:txBody>
      </p:sp>
    </p:spTree>
    <p:extLst>
      <p:ext uri="{BB962C8B-B14F-4D97-AF65-F5344CB8AC3E}">
        <p14:creationId xmlns:p14="http://schemas.microsoft.com/office/powerpoint/2010/main" val="14161081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外排序：二路归并排序优化策略</a:t>
            </a:r>
          </a:p>
        </p:txBody>
      </p:sp>
      <p:sp>
        <p:nvSpPr>
          <p:cNvPr id="3" name="内容占位符 2"/>
          <p:cNvSpPr>
            <a:spLocks noGrp="1"/>
          </p:cNvSpPr>
          <p:nvPr>
            <p:ph idx="1"/>
          </p:nvPr>
        </p:nvSpPr>
        <p:spPr>
          <a:xfrm>
            <a:off x="452354" y="1341438"/>
            <a:ext cx="8153400" cy="4784725"/>
          </a:xfrm>
        </p:spPr>
        <p:txBody>
          <a:bodyPr/>
          <a:lstStyle/>
          <a:p>
            <a:r>
              <a:rPr lang="zh-CN" altLang="en-US" sz="2400" dirty="0"/>
              <a:t>需要解决两个充分大的顺串（即两个有序文件）的合并问题</a:t>
            </a:r>
          </a:p>
          <a:p>
            <a:r>
              <a:rPr lang="zh-CN" altLang="en-US" sz="2400" dirty="0"/>
              <a:t>如何减少外存的访问次数，提高外排序的速度</a:t>
            </a:r>
            <a:r>
              <a:rPr lang="en-US" altLang="zh-CN" sz="2400" b="1" dirty="0"/>
              <a:t>—</a:t>
            </a:r>
            <a:r>
              <a:rPr lang="zh-CN" altLang="en-US" sz="2400" dirty="0">
                <a:solidFill>
                  <a:srgbClr val="0033CC"/>
                </a:solidFill>
              </a:rPr>
              <a:t>外排序的核心问题</a:t>
            </a:r>
          </a:p>
          <a:p>
            <a:r>
              <a:rPr lang="zh-CN" altLang="en-US" sz="2400" dirty="0"/>
              <a:t>如何减少访外时的定位时间，提高主机与外存的并行能力等 </a:t>
            </a:r>
          </a:p>
          <a:p>
            <a:endParaRPr lang="en-US" altLang="zh-CN" sz="2400" dirty="0"/>
          </a:p>
        </p:txBody>
      </p:sp>
    </p:spTree>
    <p:extLst>
      <p:ext uri="{BB962C8B-B14F-4D97-AF65-F5344CB8AC3E}">
        <p14:creationId xmlns:p14="http://schemas.microsoft.com/office/powerpoint/2010/main" val="33830863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外排序：二路归并排序优化策略</a:t>
            </a:r>
          </a:p>
        </p:txBody>
      </p:sp>
      <p:sp>
        <p:nvSpPr>
          <p:cNvPr id="3" name="内容占位符 2"/>
          <p:cNvSpPr>
            <a:spLocks noGrp="1"/>
          </p:cNvSpPr>
          <p:nvPr>
            <p:ph idx="1"/>
          </p:nvPr>
        </p:nvSpPr>
        <p:spPr>
          <a:xfrm>
            <a:off x="176981" y="1341438"/>
            <a:ext cx="8790037" cy="4784725"/>
          </a:xfrm>
        </p:spPr>
        <p:txBody>
          <a:bodyPr/>
          <a:lstStyle/>
          <a:p>
            <a:r>
              <a:rPr lang="zh-CN" altLang="en-US" dirty="0"/>
              <a:t>顺串长度对于访问次数的影响</a:t>
            </a:r>
            <a:endParaRPr lang="en-US" altLang="zh-CN" dirty="0"/>
          </a:p>
          <a:p>
            <a:pPr lvl="1"/>
            <a:r>
              <a:rPr lang="zh-CN" altLang="en-US" dirty="0"/>
              <a:t>对包含</a:t>
            </a:r>
            <a:r>
              <a:rPr lang="en-US" altLang="zh-CN" b="1" dirty="0"/>
              <a:t>n </a:t>
            </a:r>
            <a:r>
              <a:rPr lang="zh-CN" altLang="en-US" dirty="0"/>
              <a:t>个记录的文件，假设每个页块包含</a:t>
            </a:r>
            <a:r>
              <a:rPr lang="en-US" altLang="zh-CN" b="1" dirty="0"/>
              <a:t>b </a:t>
            </a:r>
            <a:r>
              <a:rPr lang="zh-CN" altLang="en-US" dirty="0"/>
              <a:t>条记录，则需要</a:t>
            </a:r>
            <a:r>
              <a:rPr lang="en-US" altLang="zh-CN" dirty="0"/>
              <a:t>2</a:t>
            </a:r>
            <a:r>
              <a:rPr lang="en-US" altLang="zh-CN" b="1" dirty="0"/>
              <a:t>n</a:t>
            </a:r>
            <a:r>
              <a:rPr lang="zh-CN" altLang="en-US" dirty="0"/>
              <a:t>／</a:t>
            </a:r>
            <a:r>
              <a:rPr lang="en-US" altLang="zh-CN" b="1" dirty="0"/>
              <a:t>b </a:t>
            </a:r>
            <a:r>
              <a:rPr lang="zh-CN" altLang="en-US" dirty="0"/>
              <a:t>次访外才能完成一趟归并</a:t>
            </a:r>
          </a:p>
          <a:p>
            <a:pPr lvl="1"/>
            <a:r>
              <a:rPr lang="zh-CN" altLang="en-US" dirty="0"/>
              <a:t>如果从长度为１的顺串开始归并，完成二路归并排序共需要</a:t>
            </a:r>
            <a:r>
              <a:rPr lang="en-US" altLang="zh-CN" dirty="0"/>
              <a:t>log</a:t>
            </a:r>
            <a:r>
              <a:rPr lang="en-US" altLang="zh-CN" baseline="-25000" dirty="0"/>
              <a:t>2</a:t>
            </a:r>
            <a:r>
              <a:rPr lang="en-US" altLang="zh-CN" dirty="0"/>
              <a:t>n</a:t>
            </a:r>
            <a:r>
              <a:rPr lang="zh-CN" altLang="en-US" dirty="0"/>
              <a:t>趟</a:t>
            </a:r>
          </a:p>
          <a:p>
            <a:pPr lvl="1"/>
            <a:r>
              <a:rPr lang="zh-CN" altLang="en-US" dirty="0"/>
              <a:t>如果能先以较小的代价产生长度为</a:t>
            </a:r>
            <a:r>
              <a:rPr lang="en-US" altLang="zh-CN" b="1" dirty="0"/>
              <a:t>k </a:t>
            </a:r>
            <a:r>
              <a:rPr lang="zh-CN" altLang="en-US" dirty="0"/>
              <a:t>的较大的初始顺串，然后从长度为</a:t>
            </a:r>
            <a:r>
              <a:rPr lang="en-US" altLang="zh-CN" b="1" dirty="0"/>
              <a:t>k </a:t>
            </a:r>
            <a:r>
              <a:rPr lang="zh-CN" altLang="en-US" dirty="0"/>
              <a:t>的顺串开始归并到完成排序只需要</a:t>
            </a:r>
            <a:r>
              <a:rPr lang="en-US" altLang="zh-CN" dirty="0"/>
              <a:t>log</a:t>
            </a:r>
            <a:r>
              <a:rPr lang="en-US" altLang="zh-CN" baseline="-25000" dirty="0"/>
              <a:t>2</a:t>
            </a:r>
            <a:r>
              <a:rPr lang="en-US" altLang="zh-CN" dirty="0"/>
              <a:t>(n/k)</a:t>
            </a:r>
            <a:r>
              <a:rPr lang="zh-CN" altLang="en-US" dirty="0"/>
              <a:t>趟归并</a:t>
            </a:r>
            <a:endParaRPr lang="en-US" altLang="zh-CN" dirty="0"/>
          </a:p>
        </p:txBody>
      </p:sp>
    </p:spTree>
    <p:extLst>
      <p:ext uri="{BB962C8B-B14F-4D97-AF65-F5344CB8AC3E}">
        <p14:creationId xmlns:p14="http://schemas.microsoft.com/office/powerpoint/2010/main" val="2683462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外排序：二路归并排序优化策略</a:t>
            </a:r>
          </a:p>
        </p:txBody>
      </p:sp>
      <p:sp>
        <p:nvSpPr>
          <p:cNvPr id="3" name="内容占位符 2"/>
          <p:cNvSpPr>
            <a:spLocks noGrp="1"/>
          </p:cNvSpPr>
          <p:nvPr>
            <p:ph idx="1"/>
          </p:nvPr>
        </p:nvSpPr>
        <p:spPr>
          <a:xfrm>
            <a:off x="452354" y="1341438"/>
            <a:ext cx="8497682" cy="4784725"/>
          </a:xfrm>
        </p:spPr>
        <p:txBody>
          <a:bodyPr/>
          <a:lstStyle/>
          <a:p>
            <a:r>
              <a:rPr lang="zh-CN" altLang="en-US" dirty="0"/>
              <a:t>如何产生较长的初始顺串？</a:t>
            </a:r>
            <a:endParaRPr lang="en-US" altLang="zh-CN" dirty="0"/>
          </a:p>
          <a:p>
            <a:pPr lvl="1"/>
            <a:r>
              <a:rPr lang="zh-CN" altLang="en-US" dirty="0"/>
              <a:t>假设待排序的文件是</a:t>
            </a:r>
            <a:r>
              <a:rPr lang="en-US" altLang="zh-CN" dirty="0"/>
              <a:t>f</a:t>
            </a:r>
            <a:r>
              <a:rPr lang="en-US" altLang="zh-CN" baseline="-25000" dirty="0"/>
              <a:t>0</a:t>
            </a:r>
            <a:r>
              <a:rPr lang="zh-CN" altLang="en-US" dirty="0"/>
              <a:t>，在内存开辟相当于</a:t>
            </a:r>
            <a:r>
              <a:rPr lang="en-US" altLang="zh-CN" dirty="0" err="1"/>
              <a:t>i</a:t>
            </a:r>
            <a:r>
              <a:rPr lang="en-US" altLang="zh-CN" dirty="0"/>
              <a:t> </a:t>
            </a:r>
            <a:r>
              <a:rPr lang="zh-CN" altLang="en-US" dirty="0"/>
              <a:t>个页块的缓冲区，反复执行下述步骤，直到文件结束</a:t>
            </a:r>
          </a:p>
          <a:p>
            <a:pPr lvl="2"/>
            <a:r>
              <a:rPr lang="zh-CN" altLang="en-US" dirty="0"/>
              <a:t>从</a:t>
            </a:r>
            <a:r>
              <a:rPr lang="en-US" altLang="zh-CN" dirty="0"/>
              <a:t>f</a:t>
            </a:r>
            <a:r>
              <a:rPr lang="zh-CN" altLang="en-US" baseline="-25000" dirty="0"/>
              <a:t>０</a:t>
            </a:r>
            <a:r>
              <a:rPr lang="zh-CN" altLang="en-US" dirty="0"/>
              <a:t>读入</a:t>
            </a:r>
            <a:r>
              <a:rPr lang="en-US" altLang="zh-CN" dirty="0" err="1"/>
              <a:t>i</a:t>
            </a:r>
            <a:r>
              <a:rPr lang="en-US" altLang="zh-CN" dirty="0"/>
              <a:t> </a:t>
            </a:r>
            <a:r>
              <a:rPr lang="zh-CN" altLang="en-US" dirty="0"/>
              <a:t>个页块（即</a:t>
            </a:r>
            <a:r>
              <a:rPr lang="en-US" altLang="zh-CN" dirty="0"/>
              <a:t>k </a:t>
            </a:r>
            <a:r>
              <a:rPr lang="zh-CN" altLang="en-US" dirty="0"/>
              <a:t>＝</a:t>
            </a:r>
            <a:r>
              <a:rPr lang="en-US" altLang="zh-CN" dirty="0" err="1"/>
              <a:t>i</a:t>
            </a:r>
            <a:r>
              <a:rPr lang="en-US" altLang="zh-CN" dirty="0"/>
              <a:t> ×b </a:t>
            </a:r>
            <a:r>
              <a:rPr lang="zh-CN" altLang="en-US" dirty="0"/>
              <a:t>个记录）到内存缓冲区</a:t>
            </a:r>
          </a:p>
          <a:p>
            <a:pPr lvl="2"/>
            <a:r>
              <a:rPr lang="zh-CN" altLang="en-US" dirty="0"/>
              <a:t>选用一种合适的内排序方法对这</a:t>
            </a:r>
            <a:r>
              <a:rPr lang="en-US" altLang="zh-CN" dirty="0"/>
              <a:t>k </a:t>
            </a:r>
            <a:r>
              <a:rPr lang="zh-CN" altLang="en-US" dirty="0"/>
              <a:t>个记录排序，得到一个长度为</a:t>
            </a:r>
            <a:r>
              <a:rPr lang="en-US" altLang="zh-CN" dirty="0"/>
              <a:t>k </a:t>
            </a:r>
            <a:r>
              <a:rPr lang="zh-CN" altLang="en-US" dirty="0"/>
              <a:t>的顺串</a:t>
            </a:r>
          </a:p>
          <a:p>
            <a:pPr lvl="2"/>
            <a:r>
              <a:rPr lang="zh-CN" altLang="en-US" dirty="0"/>
              <a:t>把所得的长度为</a:t>
            </a:r>
            <a:r>
              <a:rPr lang="en-US" altLang="zh-CN" dirty="0"/>
              <a:t>k </a:t>
            </a:r>
            <a:r>
              <a:rPr lang="zh-CN" altLang="en-US" dirty="0"/>
              <a:t>的顺串写到文件</a:t>
            </a:r>
            <a:r>
              <a:rPr lang="en-US" altLang="zh-CN" dirty="0"/>
              <a:t>f</a:t>
            </a:r>
            <a:r>
              <a:rPr lang="en-US" altLang="zh-CN" baseline="-25000" dirty="0"/>
              <a:t>i</a:t>
            </a:r>
            <a:r>
              <a:rPr lang="en-US" altLang="zh-CN" dirty="0"/>
              <a:t> </a:t>
            </a:r>
            <a:r>
              <a:rPr lang="zh-CN" altLang="en-US" dirty="0"/>
              <a:t>（</a:t>
            </a:r>
            <a:r>
              <a:rPr lang="en-US" altLang="zh-CN" dirty="0" err="1"/>
              <a:t>i</a:t>
            </a:r>
            <a:r>
              <a:rPr lang="en-US" altLang="zh-CN" dirty="0"/>
              <a:t> =1</a:t>
            </a:r>
            <a:r>
              <a:rPr lang="zh-CN" altLang="en-US" dirty="0"/>
              <a:t>或</a:t>
            </a:r>
            <a:r>
              <a:rPr lang="en-US" altLang="zh-CN" dirty="0"/>
              <a:t>2</a:t>
            </a:r>
            <a:r>
              <a:rPr lang="zh-CN" altLang="en-US" dirty="0"/>
              <a:t>，轮流选择）上（以利于后面二路归并）</a:t>
            </a:r>
          </a:p>
          <a:p>
            <a:pPr lvl="2"/>
            <a:r>
              <a:rPr lang="zh-CN" altLang="en-US" dirty="0"/>
              <a:t>上述处理把所有的记录读／写了一遍，就得到长度为</a:t>
            </a:r>
            <a:r>
              <a:rPr lang="en-US" altLang="zh-CN" dirty="0"/>
              <a:t>k </a:t>
            </a:r>
            <a:r>
              <a:rPr lang="zh-CN" altLang="en-US" dirty="0"/>
              <a:t>的顺串，均匀存放在两个文件（</a:t>
            </a:r>
            <a:r>
              <a:rPr lang="en-US" altLang="zh-CN" dirty="0"/>
              <a:t>f</a:t>
            </a:r>
            <a:r>
              <a:rPr lang="en-US" altLang="zh-CN" baseline="-25000" dirty="0"/>
              <a:t>1</a:t>
            </a:r>
            <a:r>
              <a:rPr lang="zh-CN" altLang="en-US" dirty="0"/>
              <a:t>和</a:t>
            </a:r>
            <a:r>
              <a:rPr lang="en-US" altLang="zh-CN" dirty="0"/>
              <a:t>f</a:t>
            </a:r>
            <a:r>
              <a:rPr lang="en-US" altLang="zh-CN" baseline="-25000" dirty="0"/>
              <a:t>2</a:t>
            </a:r>
            <a:r>
              <a:rPr lang="zh-CN" altLang="en-US" dirty="0"/>
              <a:t>）中（访外次数为</a:t>
            </a:r>
            <a:r>
              <a:rPr lang="en-US" altLang="zh-CN" dirty="0"/>
              <a:t>2n/b</a:t>
            </a:r>
            <a:r>
              <a:rPr lang="zh-CN" altLang="en-US" dirty="0"/>
              <a:t>）</a:t>
            </a:r>
            <a:endParaRPr lang="en-US" altLang="zh-CN" dirty="0"/>
          </a:p>
        </p:txBody>
      </p:sp>
    </p:spTree>
    <p:extLst>
      <p:ext uri="{BB962C8B-B14F-4D97-AF65-F5344CB8AC3E}">
        <p14:creationId xmlns:p14="http://schemas.microsoft.com/office/powerpoint/2010/main" val="42817216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外排序：二路归并排序优化策略</a:t>
            </a:r>
          </a:p>
        </p:txBody>
      </p:sp>
      <p:sp>
        <p:nvSpPr>
          <p:cNvPr id="3" name="内容占位符 2"/>
          <p:cNvSpPr>
            <a:spLocks noGrp="1"/>
          </p:cNvSpPr>
          <p:nvPr>
            <p:ph idx="1"/>
          </p:nvPr>
        </p:nvSpPr>
        <p:spPr>
          <a:xfrm>
            <a:off x="452354" y="1341438"/>
            <a:ext cx="8153400" cy="4970872"/>
          </a:xfrm>
        </p:spPr>
        <p:txBody>
          <a:bodyPr/>
          <a:lstStyle/>
          <a:p>
            <a:r>
              <a:rPr lang="zh-CN" altLang="en-US" sz="2400" dirty="0"/>
              <a:t>开始从外存输入两个顺串的第一个页块，分别放在内存的两个输入缓冲区中进行归并，把归并结果存放在内存的两个输出缓冲区中</a:t>
            </a:r>
          </a:p>
          <a:p>
            <a:r>
              <a:rPr lang="zh-CN" altLang="en-US" sz="2400" dirty="0"/>
              <a:t>一旦某个顺串的输入页块中的记录已经全部归并，就需要</a:t>
            </a:r>
            <a:r>
              <a:rPr lang="zh-CN" altLang="en-US" sz="2400" dirty="0">
                <a:solidFill>
                  <a:srgbClr val="0033CC"/>
                </a:solidFill>
              </a:rPr>
              <a:t>输入该顺串的下一个页块到同一内存缓冲区继续归并</a:t>
            </a:r>
          </a:p>
          <a:p>
            <a:r>
              <a:rPr lang="zh-CN" altLang="en-US" sz="2400" dirty="0"/>
              <a:t>而一旦某个输出缓冲区已经放满归并的记录，就需要把这个缓冲区输出到外存，以便腾出这个空间继续使用</a:t>
            </a:r>
          </a:p>
          <a:p>
            <a:r>
              <a:rPr lang="zh-CN" altLang="en-US" sz="2400" dirty="0"/>
              <a:t>这样，只要在内存中开辟４个页块大小的缓冲区，就可以完成对于任意大小顺串（文件）的二路归并排序</a:t>
            </a:r>
            <a:endParaRPr lang="en-US" altLang="zh-CN" sz="2400" dirty="0"/>
          </a:p>
        </p:txBody>
      </p:sp>
    </p:spTree>
    <p:extLst>
      <p:ext uri="{BB962C8B-B14F-4D97-AF65-F5344CB8AC3E}">
        <p14:creationId xmlns:p14="http://schemas.microsoft.com/office/powerpoint/2010/main" val="636967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插入排序</a:t>
            </a:r>
          </a:p>
        </p:txBody>
      </p:sp>
      <p:sp>
        <p:nvSpPr>
          <p:cNvPr id="3" name="内容占位符 2"/>
          <p:cNvSpPr>
            <a:spLocks noGrp="1"/>
          </p:cNvSpPr>
          <p:nvPr>
            <p:ph idx="1"/>
          </p:nvPr>
        </p:nvSpPr>
        <p:spPr>
          <a:xfrm>
            <a:off x="612775" y="1341438"/>
            <a:ext cx="8153400" cy="679091"/>
          </a:xfrm>
        </p:spPr>
        <p:txBody>
          <a:bodyPr/>
          <a:lstStyle/>
          <a:p>
            <a:r>
              <a:rPr lang="zh-CN" altLang="en-US" dirty="0"/>
              <a:t>直接插入排序示例（升序排序）</a:t>
            </a:r>
          </a:p>
        </p:txBody>
      </p:sp>
      <p:sp>
        <p:nvSpPr>
          <p:cNvPr id="6" name="圆柱形 5"/>
          <p:cNvSpPr/>
          <p:nvPr/>
        </p:nvSpPr>
        <p:spPr bwMode="auto">
          <a:xfrm>
            <a:off x="1845655" y="3743069"/>
            <a:ext cx="412955" cy="1035408"/>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 name="圆柱形 6"/>
          <p:cNvSpPr/>
          <p:nvPr/>
        </p:nvSpPr>
        <p:spPr bwMode="auto">
          <a:xfrm>
            <a:off x="843116" y="3480620"/>
            <a:ext cx="412955" cy="1297857"/>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8" name="圆柱形 7"/>
          <p:cNvSpPr/>
          <p:nvPr/>
        </p:nvSpPr>
        <p:spPr bwMode="auto">
          <a:xfrm>
            <a:off x="7860890" y="3480620"/>
            <a:ext cx="412955" cy="1297857"/>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圆柱形 8"/>
          <p:cNvSpPr/>
          <p:nvPr/>
        </p:nvSpPr>
        <p:spPr bwMode="auto">
          <a:xfrm>
            <a:off x="2848194" y="3175820"/>
            <a:ext cx="412955" cy="1602657"/>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圆柱形 9"/>
          <p:cNvSpPr/>
          <p:nvPr/>
        </p:nvSpPr>
        <p:spPr bwMode="auto">
          <a:xfrm>
            <a:off x="3850733" y="2187678"/>
            <a:ext cx="412955" cy="2590799"/>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圆柱形 10"/>
          <p:cNvSpPr/>
          <p:nvPr/>
        </p:nvSpPr>
        <p:spPr bwMode="auto">
          <a:xfrm>
            <a:off x="4853272" y="2888175"/>
            <a:ext cx="412955" cy="189030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圆柱形 11"/>
          <p:cNvSpPr/>
          <p:nvPr/>
        </p:nvSpPr>
        <p:spPr bwMode="auto">
          <a:xfrm>
            <a:off x="5855811" y="4291781"/>
            <a:ext cx="412955" cy="486696"/>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 name="圆柱形 12"/>
          <p:cNvSpPr/>
          <p:nvPr/>
        </p:nvSpPr>
        <p:spPr bwMode="auto">
          <a:xfrm>
            <a:off x="6858350" y="3916814"/>
            <a:ext cx="412955" cy="861663"/>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文本框 13"/>
          <p:cNvSpPr txBox="1"/>
          <p:nvPr/>
        </p:nvSpPr>
        <p:spPr>
          <a:xfrm>
            <a:off x="753395" y="3080510"/>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49</a:t>
            </a:r>
            <a:endParaRPr lang="zh-CN" altLang="en-US" sz="2000" dirty="0">
              <a:latin typeface="华文中宋" panose="02010600040101010101" pitchFamily="2" charset="-122"/>
              <a:ea typeface="华文中宋" panose="02010600040101010101" pitchFamily="2" charset="-122"/>
            </a:endParaRPr>
          </a:p>
        </p:txBody>
      </p:sp>
      <p:sp>
        <p:nvSpPr>
          <p:cNvPr id="15" name="文本框 14"/>
          <p:cNvSpPr txBox="1"/>
          <p:nvPr/>
        </p:nvSpPr>
        <p:spPr>
          <a:xfrm>
            <a:off x="1777419" y="3293346"/>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38</a:t>
            </a:r>
            <a:endParaRPr lang="zh-CN" altLang="en-US" sz="2000" dirty="0">
              <a:latin typeface="华文中宋" panose="02010600040101010101" pitchFamily="2" charset="-122"/>
              <a:ea typeface="华文中宋" panose="02010600040101010101" pitchFamily="2" charset="-122"/>
            </a:endParaRPr>
          </a:p>
        </p:txBody>
      </p:sp>
      <p:sp>
        <p:nvSpPr>
          <p:cNvPr id="16" name="文本框 15"/>
          <p:cNvSpPr txBox="1"/>
          <p:nvPr/>
        </p:nvSpPr>
        <p:spPr>
          <a:xfrm>
            <a:off x="2803640" y="2680400"/>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65</a:t>
            </a:r>
            <a:endParaRPr lang="zh-CN" altLang="en-US" sz="2000" dirty="0">
              <a:latin typeface="华文中宋" panose="02010600040101010101" pitchFamily="2" charset="-122"/>
              <a:ea typeface="华文中宋" panose="02010600040101010101" pitchFamily="2" charset="-122"/>
            </a:endParaRPr>
          </a:p>
        </p:txBody>
      </p:sp>
      <p:sp>
        <p:nvSpPr>
          <p:cNvPr id="17" name="文本框 16"/>
          <p:cNvSpPr txBox="1"/>
          <p:nvPr/>
        </p:nvSpPr>
        <p:spPr>
          <a:xfrm>
            <a:off x="3783904" y="1780684"/>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97</a:t>
            </a:r>
            <a:endParaRPr lang="zh-CN" altLang="en-US" sz="2000" dirty="0">
              <a:latin typeface="华文中宋" panose="02010600040101010101" pitchFamily="2" charset="-122"/>
              <a:ea typeface="华文中宋" panose="02010600040101010101" pitchFamily="2" charset="-122"/>
            </a:endParaRPr>
          </a:p>
        </p:txBody>
      </p:sp>
      <p:sp>
        <p:nvSpPr>
          <p:cNvPr id="18" name="文本框 17"/>
          <p:cNvSpPr txBox="1"/>
          <p:nvPr/>
        </p:nvSpPr>
        <p:spPr>
          <a:xfrm>
            <a:off x="4785651" y="2480345"/>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76</a:t>
            </a:r>
            <a:endParaRPr lang="zh-CN" altLang="en-US" sz="2000" dirty="0">
              <a:latin typeface="华文中宋" panose="02010600040101010101" pitchFamily="2" charset="-122"/>
              <a:ea typeface="华文中宋" panose="02010600040101010101" pitchFamily="2" charset="-122"/>
            </a:endParaRPr>
          </a:p>
        </p:txBody>
      </p:sp>
      <p:sp>
        <p:nvSpPr>
          <p:cNvPr id="19" name="文本框 18"/>
          <p:cNvSpPr txBox="1"/>
          <p:nvPr/>
        </p:nvSpPr>
        <p:spPr>
          <a:xfrm>
            <a:off x="5766705" y="3860663"/>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13</a:t>
            </a:r>
            <a:endParaRPr lang="zh-CN" altLang="en-US" sz="2000" dirty="0">
              <a:latin typeface="华文中宋" panose="02010600040101010101" pitchFamily="2" charset="-122"/>
              <a:ea typeface="华文中宋" panose="02010600040101010101" pitchFamily="2" charset="-122"/>
            </a:endParaRPr>
          </a:p>
        </p:txBody>
      </p:sp>
      <p:sp>
        <p:nvSpPr>
          <p:cNvPr id="20" name="文本框 19"/>
          <p:cNvSpPr txBox="1"/>
          <p:nvPr/>
        </p:nvSpPr>
        <p:spPr>
          <a:xfrm>
            <a:off x="6813797" y="3506182"/>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27</a:t>
            </a:r>
            <a:endParaRPr lang="zh-CN" altLang="en-US" sz="2000" dirty="0">
              <a:latin typeface="华文中宋" panose="02010600040101010101" pitchFamily="2" charset="-122"/>
              <a:ea typeface="华文中宋" panose="02010600040101010101" pitchFamily="2" charset="-122"/>
            </a:endParaRPr>
          </a:p>
        </p:txBody>
      </p:sp>
      <p:sp>
        <p:nvSpPr>
          <p:cNvPr id="21" name="文本框 20"/>
          <p:cNvSpPr txBox="1"/>
          <p:nvPr/>
        </p:nvSpPr>
        <p:spPr>
          <a:xfrm>
            <a:off x="7816336" y="3078543"/>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49</a:t>
            </a:r>
            <a:endParaRPr lang="zh-CN" altLang="en-US" sz="2000" dirty="0">
              <a:latin typeface="华文中宋" panose="02010600040101010101" pitchFamily="2" charset="-122"/>
              <a:ea typeface="华文中宋" panose="02010600040101010101" pitchFamily="2" charset="-122"/>
            </a:endParaRPr>
          </a:p>
        </p:txBody>
      </p:sp>
      <p:sp>
        <p:nvSpPr>
          <p:cNvPr id="22" name="圆柱形 21"/>
          <p:cNvSpPr/>
          <p:nvPr/>
        </p:nvSpPr>
        <p:spPr bwMode="auto">
          <a:xfrm>
            <a:off x="623534" y="5793562"/>
            <a:ext cx="412955" cy="516842"/>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圆柱形 22"/>
          <p:cNvSpPr/>
          <p:nvPr/>
        </p:nvSpPr>
        <p:spPr bwMode="auto">
          <a:xfrm>
            <a:off x="3621979" y="5816009"/>
            <a:ext cx="412955" cy="516842"/>
          </a:xfrm>
          <a:prstGeom prst="can">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4" name="圆柱形 23"/>
          <p:cNvSpPr/>
          <p:nvPr/>
        </p:nvSpPr>
        <p:spPr bwMode="auto">
          <a:xfrm>
            <a:off x="6607319" y="5816009"/>
            <a:ext cx="412955" cy="51684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5" name="文本框 24"/>
          <p:cNvSpPr txBox="1"/>
          <p:nvPr/>
        </p:nvSpPr>
        <p:spPr>
          <a:xfrm>
            <a:off x="1050952" y="5874375"/>
            <a:ext cx="1467068"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已排序记录</a:t>
            </a:r>
          </a:p>
        </p:txBody>
      </p:sp>
      <p:sp>
        <p:nvSpPr>
          <p:cNvPr id="26" name="文本框 25"/>
          <p:cNvSpPr txBox="1"/>
          <p:nvPr/>
        </p:nvSpPr>
        <p:spPr>
          <a:xfrm>
            <a:off x="4063859" y="5874375"/>
            <a:ext cx="1723549"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当前排序记录</a:t>
            </a:r>
          </a:p>
        </p:txBody>
      </p:sp>
      <p:sp>
        <p:nvSpPr>
          <p:cNvPr id="27" name="文本框 26"/>
          <p:cNvSpPr txBox="1"/>
          <p:nvPr/>
        </p:nvSpPr>
        <p:spPr>
          <a:xfrm>
            <a:off x="7138569" y="5874375"/>
            <a:ext cx="1467068"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待排序记录</a:t>
            </a:r>
          </a:p>
        </p:txBody>
      </p:sp>
      <p:cxnSp>
        <p:nvCxnSpPr>
          <p:cNvPr id="5" name="直接连接符 4"/>
          <p:cNvCxnSpPr/>
          <p:nvPr/>
        </p:nvCxnSpPr>
        <p:spPr bwMode="auto">
          <a:xfrm flipV="1">
            <a:off x="0" y="4778478"/>
            <a:ext cx="9116610" cy="14748"/>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文本框 3"/>
          <p:cNvSpPr txBox="1"/>
          <p:nvPr/>
        </p:nvSpPr>
        <p:spPr>
          <a:xfrm>
            <a:off x="127262" y="2222138"/>
            <a:ext cx="954107"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初始化</a:t>
            </a:r>
          </a:p>
        </p:txBody>
      </p:sp>
    </p:spTree>
    <p:extLst>
      <p:ext uri="{BB962C8B-B14F-4D97-AF65-F5344CB8AC3E}">
        <p14:creationId xmlns:p14="http://schemas.microsoft.com/office/powerpoint/2010/main" val="27481125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外排序：二路归并排序优化策略</a:t>
            </a:r>
          </a:p>
        </p:txBody>
      </p:sp>
      <p:sp>
        <p:nvSpPr>
          <p:cNvPr id="3" name="内容占位符 2"/>
          <p:cNvSpPr>
            <a:spLocks noGrp="1"/>
          </p:cNvSpPr>
          <p:nvPr>
            <p:ph idx="1"/>
          </p:nvPr>
        </p:nvSpPr>
        <p:spPr>
          <a:xfrm>
            <a:off x="249382" y="1341438"/>
            <a:ext cx="8732386" cy="5059362"/>
          </a:xfrm>
        </p:spPr>
        <p:txBody>
          <a:bodyPr/>
          <a:lstStyle/>
          <a:p>
            <a:r>
              <a:rPr lang="zh-CN" altLang="en-US" sz="2400" dirty="0"/>
              <a:t>读操作与排序操作并行的策略</a:t>
            </a:r>
            <a:endParaRPr lang="en-US" altLang="zh-CN" sz="2400" dirty="0"/>
          </a:p>
          <a:p>
            <a:pPr lvl="1"/>
            <a:r>
              <a:rPr lang="zh-CN" altLang="en-US" sz="2000" dirty="0"/>
              <a:t>假定两个输入文件（</a:t>
            </a:r>
            <a:r>
              <a:rPr lang="en-US" altLang="zh-CN" sz="2000" b="1" dirty="0"/>
              <a:t>f</a:t>
            </a:r>
            <a:r>
              <a:rPr lang="zh-CN" altLang="en-US" sz="2000" baseline="-25000" dirty="0"/>
              <a:t>１</a:t>
            </a:r>
            <a:r>
              <a:rPr lang="zh-CN" altLang="en-US" sz="2000" dirty="0"/>
              <a:t>和</a:t>
            </a:r>
            <a:r>
              <a:rPr lang="en-US" altLang="zh-CN" sz="2000" b="1" dirty="0"/>
              <a:t>f</a:t>
            </a:r>
            <a:r>
              <a:rPr lang="zh-CN" altLang="en-US" sz="2000" baseline="-25000" dirty="0"/>
              <a:t>２</a:t>
            </a:r>
            <a:r>
              <a:rPr lang="zh-CN" altLang="en-US" sz="2000" dirty="0"/>
              <a:t>）所在的设备经过一个共同的通道与主机相联。在主机中设置４个输入缓冲区：</a:t>
            </a:r>
            <a:r>
              <a:rPr lang="zh-CN" altLang="en-US" sz="2000" dirty="0">
                <a:latin typeface="Times New Roman" panose="02020603050405020304" pitchFamily="18" charset="0"/>
                <a:cs typeface="Times New Roman" panose="02020603050405020304" pitchFamily="18" charset="0"/>
              </a:rPr>
              <a:t>Ｂ</a:t>
            </a:r>
            <a:r>
              <a:rPr lang="en-US" altLang="zh-CN" sz="2000" baseline="-25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、Ｂ</a:t>
            </a:r>
            <a:r>
              <a:rPr lang="zh-CN" altLang="en-US" sz="2000" baseline="-25000" dirty="0">
                <a:latin typeface="Times New Roman" panose="02020603050405020304" pitchFamily="18" charset="0"/>
                <a:cs typeface="Times New Roman" panose="02020603050405020304" pitchFamily="18" charset="0"/>
              </a:rPr>
              <a:t>２</a:t>
            </a:r>
            <a:r>
              <a:rPr lang="zh-CN" altLang="en-US" sz="2000" dirty="0">
                <a:latin typeface="Times New Roman" panose="02020603050405020304" pitchFamily="18" charset="0"/>
                <a:cs typeface="Times New Roman" panose="02020603050405020304" pitchFamily="18" charset="0"/>
              </a:rPr>
              <a:t>、Ｂ</a:t>
            </a:r>
            <a:r>
              <a:rPr lang="zh-CN" altLang="en-US" sz="2000" baseline="-25000" dirty="0">
                <a:latin typeface="Times New Roman" panose="02020603050405020304" pitchFamily="18" charset="0"/>
                <a:cs typeface="Times New Roman" panose="02020603050405020304" pitchFamily="18" charset="0"/>
              </a:rPr>
              <a:t>３</a:t>
            </a:r>
            <a:r>
              <a:rPr lang="zh-CN" altLang="en-US" sz="2000" dirty="0">
                <a:latin typeface="Times New Roman" panose="02020603050405020304" pitchFamily="18" charset="0"/>
                <a:cs typeface="Times New Roman" panose="02020603050405020304" pitchFamily="18" charset="0"/>
              </a:rPr>
              <a:t>、Ｂ</a:t>
            </a:r>
            <a:r>
              <a:rPr lang="zh-CN" altLang="en-US" sz="2000" baseline="-25000" dirty="0">
                <a:latin typeface="Times New Roman" panose="02020603050405020304" pitchFamily="18" charset="0"/>
                <a:cs typeface="Times New Roman" panose="02020603050405020304" pitchFamily="18" charset="0"/>
              </a:rPr>
              <a:t>４</a:t>
            </a:r>
          </a:p>
          <a:p>
            <a:pPr lvl="1"/>
            <a:r>
              <a:rPr lang="zh-CN" altLang="en-US" sz="2000" dirty="0"/>
              <a:t>先把文件</a:t>
            </a:r>
            <a:r>
              <a:rPr lang="en-US" altLang="zh-CN" sz="2000" b="1" dirty="0"/>
              <a:t>f</a:t>
            </a:r>
            <a:r>
              <a:rPr lang="zh-CN" altLang="en-US" sz="2000" baseline="-25000" dirty="0"/>
              <a:t>１</a:t>
            </a:r>
            <a:r>
              <a:rPr lang="zh-CN" altLang="en-US" sz="2000" dirty="0"/>
              <a:t>的一个页块读到Ｂ</a:t>
            </a:r>
            <a:r>
              <a:rPr lang="zh-CN" altLang="en-US" sz="2000" baseline="-25000" dirty="0"/>
              <a:t>１</a:t>
            </a:r>
            <a:r>
              <a:rPr lang="zh-CN" altLang="en-US" sz="2000" dirty="0"/>
              <a:t>，</a:t>
            </a:r>
            <a:r>
              <a:rPr lang="en-US" altLang="zh-CN" sz="2000" b="1" dirty="0"/>
              <a:t>f</a:t>
            </a:r>
            <a:r>
              <a:rPr lang="zh-CN" altLang="en-US" sz="2000" baseline="-25000" dirty="0"/>
              <a:t>２</a:t>
            </a:r>
            <a:r>
              <a:rPr lang="zh-CN" altLang="en-US" sz="2000" dirty="0"/>
              <a:t>的一个页块读到Ｂ</a:t>
            </a:r>
            <a:r>
              <a:rPr lang="zh-CN" altLang="en-US" sz="2000" baseline="-25000" dirty="0"/>
              <a:t>２</a:t>
            </a:r>
            <a:r>
              <a:rPr lang="zh-CN" altLang="en-US" sz="2000" dirty="0"/>
              <a:t>。对Ｂ</a:t>
            </a:r>
            <a:r>
              <a:rPr lang="zh-CN" altLang="en-US" sz="2000" baseline="-25000" dirty="0"/>
              <a:t>１</a:t>
            </a:r>
            <a:r>
              <a:rPr lang="zh-CN" altLang="en-US" sz="2000" dirty="0"/>
              <a:t>和Ｂ</a:t>
            </a:r>
            <a:r>
              <a:rPr lang="zh-CN" altLang="en-US" sz="2000" baseline="-25000" dirty="0"/>
              <a:t>２</a:t>
            </a:r>
            <a:r>
              <a:rPr lang="zh-CN" altLang="en-US" sz="2000" dirty="0"/>
              <a:t>上最后一个记录的排序码</a:t>
            </a:r>
            <a:r>
              <a:rPr lang="en-US" altLang="zh-CN" sz="2000" b="1" dirty="0"/>
              <a:t>k</a:t>
            </a:r>
            <a:r>
              <a:rPr lang="zh-CN" altLang="en-US" sz="2000" baseline="-25000" dirty="0"/>
              <a:t>１</a:t>
            </a:r>
            <a:r>
              <a:rPr lang="zh-CN" altLang="en-US" sz="2000" dirty="0"/>
              <a:t>和</a:t>
            </a:r>
            <a:r>
              <a:rPr lang="en-US" altLang="zh-CN" sz="2000" b="1" dirty="0"/>
              <a:t>k</a:t>
            </a:r>
            <a:r>
              <a:rPr lang="zh-CN" altLang="en-US" sz="2000" baseline="-25000" dirty="0"/>
              <a:t>２</a:t>
            </a:r>
            <a:r>
              <a:rPr lang="zh-CN" altLang="en-US" sz="2000" dirty="0"/>
              <a:t>进行比较，哪个小，就从那个文件把下一个页块读到Ｂ</a:t>
            </a:r>
            <a:r>
              <a:rPr lang="zh-CN" altLang="en-US" sz="2000" baseline="-25000" dirty="0"/>
              <a:t>３</a:t>
            </a:r>
          </a:p>
          <a:p>
            <a:pPr lvl="1"/>
            <a:r>
              <a:rPr lang="zh-CN" altLang="en-US" sz="2000" dirty="0"/>
              <a:t>在向Ｂ</a:t>
            </a:r>
            <a:r>
              <a:rPr lang="zh-CN" altLang="en-US" sz="2000" baseline="-25000" dirty="0"/>
              <a:t>３</a:t>
            </a:r>
            <a:r>
              <a:rPr lang="zh-CN" altLang="en-US" sz="2000" dirty="0"/>
              <a:t>读入的同时，开始对Ｂ</a:t>
            </a:r>
            <a:r>
              <a:rPr lang="zh-CN" altLang="en-US" sz="2000" baseline="-25000" dirty="0"/>
              <a:t>１</a:t>
            </a:r>
            <a:r>
              <a:rPr lang="zh-CN" altLang="en-US" sz="2000" dirty="0"/>
              <a:t>和Ｂ</a:t>
            </a:r>
            <a:r>
              <a:rPr lang="zh-CN" altLang="en-US" sz="2000" baseline="-25000" dirty="0"/>
              <a:t>２</a:t>
            </a:r>
            <a:r>
              <a:rPr lang="zh-CN" altLang="en-US" sz="2000" dirty="0"/>
              <a:t>中的记录进行归并</a:t>
            </a:r>
          </a:p>
          <a:p>
            <a:pPr lvl="1"/>
            <a:r>
              <a:rPr lang="zh-CN" altLang="en-US" sz="2000" dirty="0"/>
              <a:t>在对Ｂ</a:t>
            </a:r>
            <a:r>
              <a:rPr lang="zh-CN" altLang="en-US" sz="2000" baseline="-25000" dirty="0"/>
              <a:t>３</a:t>
            </a:r>
            <a:r>
              <a:rPr lang="zh-CN" altLang="en-US" sz="2000" dirty="0"/>
              <a:t>的读入结束时，向Ｂ</a:t>
            </a:r>
            <a:r>
              <a:rPr lang="zh-CN" altLang="en-US" sz="2000" baseline="-25000" dirty="0"/>
              <a:t>４</a:t>
            </a:r>
            <a:r>
              <a:rPr lang="zh-CN" altLang="en-US" sz="2000" dirty="0"/>
              <a:t>读入（此时，Ｂ</a:t>
            </a:r>
            <a:r>
              <a:rPr lang="zh-CN" altLang="en-US" sz="2000" baseline="-25000" dirty="0"/>
              <a:t>１</a:t>
            </a:r>
            <a:r>
              <a:rPr lang="zh-CN" altLang="en-US" sz="2000" dirty="0"/>
              <a:t>和Ｂ</a:t>
            </a:r>
            <a:r>
              <a:rPr lang="zh-CN" altLang="en-US" sz="2000" baseline="-25000" dirty="0"/>
              <a:t>２</a:t>
            </a:r>
            <a:r>
              <a:rPr lang="zh-CN" altLang="en-US" sz="2000" dirty="0"/>
              <a:t>可能都没取空，因此需要四个输入缓冲区），以后则向新空出的缓冲区读入</a:t>
            </a:r>
          </a:p>
          <a:p>
            <a:pPr lvl="1"/>
            <a:r>
              <a:rPr lang="zh-CN" altLang="en-US" sz="2000" dirty="0"/>
              <a:t>对于Ｂ</a:t>
            </a:r>
            <a:r>
              <a:rPr lang="zh-CN" altLang="en-US" sz="2000" baseline="-25000" dirty="0"/>
              <a:t>４</a:t>
            </a:r>
            <a:r>
              <a:rPr lang="zh-CN" altLang="en-US" sz="2000" dirty="0"/>
              <a:t>，以及对以后每个新出现的空缓冲区的读入，都要先比较内存中来自</a:t>
            </a:r>
            <a:r>
              <a:rPr lang="en-US" altLang="zh-CN" sz="2000" b="1" dirty="0"/>
              <a:t>f</a:t>
            </a:r>
            <a:r>
              <a:rPr lang="zh-CN" altLang="en-US" sz="2000" baseline="-25000" dirty="0"/>
              <a:t>１</a:t>
            </a:r>
            <a:r>
              <a:rPr lang="zh-CN" altLang="en-US" sz="2000" dirty="0"/>
              <a:t>和</a:t>
            </a:r>
            <a:r>
              <a:rPr lang="en-US" altLang="zh-CN" sz="2000" b="1" dirty="0"/>
              <a:t>f</a:t>
            </a:r>
            <a:r>
              <a:rPr lang="zh-CN" altLang="en-US" sz="2000" baseline="-25000" dirty="0"/>
              <a:t>２</a:t>
            </a:r>
            <a:r>
              <a:rPr lang="zh-CN" altLang="en-US" sz="2000" dirty="0"/>
              <a:t>的最后排序码，哪个小就从哪个文件读入</a:t>
            </a:r>
            <a:r>
              <a:rPr lang="zh-CN" altLang="en-US" dirty="0"/>
              <a:t> </a:t>
            </a:r>
          </a:p>
          <a:p>
            <a:endParaRPr lang="en-US" altLang="zh-CN" dirty="0"/>
          </a:p>
        </p:txBody>
      </p:sp>
    </p:spTree>
    <p:extLst>
      <p:ext uri="{BB962C8B-B14F-4D97-AF65-F5344CB8AC3E}">
        <p14:creationId xmlns:p14="http://schemas.microsoft.com/office/powerpoint/2010/main" val="19534593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外排序：二路归并排序优化策略</a:t>
            </a:r>
          </a:p>
        </p:txBody>
      </p:sp>
      <p:sp>
        <p:nvSpPr>
          <p:cNvPr id="3" name="内容占位符 2"/>
          <p:cNvSpPr>
            <a:spLocks noGrp="1"/>
          </p:cNvSpPr>
          <p:nvPr>
            <p:ph idx="1"/>
          </p:nvPr>
        </p:nvSpPr>
        <p:spPr>
          <a:xfrm>
            <a:off x="612775" y="1341438"/>
            <a:ext cx="8280502" cy="4784725"/>
          </a:xfrm>
        </p:spPr>
        <p:txBody>
          <a:bodyPr/>
          <a:lstStyle/>
          <a:p>
            <a:r>
              <a:rPr lang="zh-CN" altLang="en-US" sz="2400" dirty="0"/>
              <a:t>在参加归并的顺串结束之前，始终遵守下述原则：</a:t>
            </a:r>
          </a:p>
          <a:p>
            <a:pPr lvl="1"/>
            <a:r>
              <a:rPr lang="zh-CN" altLang="en-US" sz="2000" dirty="0"/>
              <a:t>只要有了空的缓冲区，而且前一次读操作已经结束，则立即开始读新的一块，而不是等到使用时才读</a:t>
            </a:r>
          </a:p>
          <a:p>
            <a:pPr lvl="1"/>
            <a:r>
              <a:rPr lang="zh-CN" altLang="en-US" sz="2000" dirty="0"/>
              <a:t>在对一个缓冲区的读入彻底完成之前，其中任何记录都不要取用；当读入结束时，这个缓冲区中的记录成为可供选用的</a:t>
            </a:r>
          </a:p>
          <a:p>
            <a:pPr lvl="1"/>
            <a:r>
              <a:rPr lang="zh-CN" altLang="en-US" sz="2000" dirty="0"/>
              <a:t>只要内存中还同时存在着来自每个不同文件的可供选用的记录，归并工作就不停止。当有一个文件在内存中的可供选用的记录已取完（而又不是顺串结束）时，则暂停归并，等待输入</a:t>
            </a:r>
          </a:p>
          <a:p>
            <a:pPr lvl="1"/>
            <a:r>
              <a:rPr lang="zh-CN" altLang="en-US" sz="2000" dirty="0"/>
              <a:t>可以验证，在单通道条件下这个方案能很好地发挥主机和外存设备的并行潜力 </a:t>
            </a:r>
          </a:p>
        </p:txBody>
      </p:sp>
    </p:spTree>
    <p:extLst>
      <p:ext uri="{BB962C8B-B14F-4D97-AF65-F5344CB8AC3E}">
        <p14:creationId xmlns:p14="http://schemas.microsoft.com/office/powerpoint/2010/main" val="6736761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外排序：</a:t>
            </a:r>
            <a:r>
              <a:rPr lang="en-US" altLang="zh-CN" dirty="0"/>
              <a:t>M </a:t>
            </a:r>
            <a:r>
              <a:rPr lang="zh-CN" altLang="en-US" dirty="0"/>
              <a:t>路归并排序</a:t>
            </a:r>
          </a:p>
        </p:txBody>
      </p:sp>
      <p:sp>
        <p:nvSpPr>
          <p:cNvPr id="3" name="内容占位符 2"/>
          <p:cNvSpPr>
            <a:spLocks noGrp="1"/>
          </p:cNvSpPr>
          <p:nvPr>
            <p:ph idx="1"/>
          </p:nvPr>
        </p:nvSpPr>
        <p:spPr>
          <a:xfrm>
            <a:off x="304800" y="1341438"/>
            <a:ext cx="8461375" cy="4784725"/>
          </a:xfrm>
        </p:spPr>
        <p:txBody>
          <a:bodyPr/>
          <a:lstStyle/>
          <a:p>
            <a:r>
              <a:rPr lang="zh-CN" altLang="en-US" sz="2400" dirty="0"/>
              <a:t>多路归并排序是二路归并排序的推广，可以减少归并趟数</a:t>
            </a:r>
          </a:p>
          <a:p>
            <a:r>
              <a:rPr lang="zh-CN" altLang="en-US" sz="2400" dirty="0"/>
              <a:t>ｍ路归并排序的基本方法</a:t>
            </a:r>
            <a:endParaRPr lang="en-US" altLang="zh-CN" sz="2400" dirty="0"/>
          </a:p>
          <a:p>
            <a:pPr lvl="1"/>
            <a:r>
              <a:rPr lang="zh-CN" altLang="en-US" sz="2000" dirty="0"/>
              <a:t>把若干长度为ｋ的初始顺串尽量均匀地分布到ｍ个输入文件</a:t>
            </a:r>
            <a:r>
              <a:rPr lang="en-US" altLang="zh-CN" sz="2000" dirty="0"/>
              <a:t>f</a:t>
            </a:r>
            <a:r>
              <a:rPr lang="en-US" altLang="zh-CN" sz="2000" baseline="-25000" dirty="0"/>
              <a:t>1</a:t>
            </a:r>
            <a:r>
              <a:rPr lang="zh-CN" altLang="en-US" sz="2000" dirty="0"/>
              <a:t>，</a:t>
            </a:r>
            <a:r>
              <a:rPr lang="en-US" altLang="zh-CN" sz="2000" dirty="0"/>
              <a:t>…</a:t>
            </a:r>
            <a:r>
              <a:rPr lang="zh-CN" altLang="en-US" sz="2000" dirty="0"/>
              <a:t>，</a:t>
            </a:r>
            <a:r>
              <a:rPr lang="en-US" altLang="zh-CN" sz="2000" dirty="0" err="1"/>
              <a:t>f</a:t>
            </a:r>
            <a:r>
              <a:rPr lang="en-US" altLang="zh-CN" sz="2000" baseline="-25000" dirty="0" err="1"/>
              <a:t>m</a:t>
            </a:r>
            <a:r>
              <a:rPr lang="zh-CN" altLang="en-US" sz="2000" dirty="0"/>
              <a:t>上。然后反复从</a:t>
            </a:r>
            <a:r>
              <a:rPr lang="en-US" altLang="zh-CN" sz="2000" dirty="0"/>
              <a:t>f</a:t>
            </a:r>
            <a:r>
              <a:rPr lang="en-US" altLang="zh-CN" sz="2000" baseline="-25000" dirty="0"/>
              <a:t>1</a:t>
            </a:r>
            <a:r>
              <a:rPr lang="zh-CN" altLang="en-US" sz="2000" dirty="0"/>
              <a:t>，</a:t>
            </a:r>
            <a:r>
              <a:rPr lang="en-US" altLang="zh-CN" sz="2000" dirty="0"/>
              <a:t>…</a:t>
            </a:r>
            <a:r>
              <a:rPr lang="zh-CN" altLang="en-US" sz="2000" dirty="0"/>
              <a:t>，</a:t>
            </a:r>
            <a:r>
              <a:rPr lang="en-US" altLang="zh-CN" sz="2000" dirty="0" err="1"/>
              <a:t>f</a:t>
            </a:r>
            <a:r>
              <a:rPr lang="en-US" altLang="zh-CN" sz="2000" baseline="-25000" dirty="0" err="1"/>
              <a:t>m</a:t>
            </a:r>
            <a:r>
              <a:rPr lang="zh-CN" altLang="en-US" sz="2000" dirty="0"/>
              <a:t>各读一个顺串，归并成长度为ｍ*ｋ的顺串，轮流地写到输出文件</a:t>
            </a:r>
            <a:r>
              <a:rPr lang="en-US" altLang="zh-CN" sz="2000" dirty="0"/>
              <a:t>g</a:t>
            </a:r>
            <a:r>
              <a:rPr lang="en-US" altLang="zh-CN" sz="2000" baseline="-25000" dirty="0"/>
              <a:t>1</a:t>
            </a:r>
            <a:r>
              <a:rPr lang="zh-CN" altLang="en-US" sz="2000" dirty="0"/>
              <a:t>，</a:t>
            </a:r>
            <a:r>
              <a:rPr lang="en-US" altLang="zh-CN" sz="2000" dirty="0"/>
              <a:t>…</a:t>
            </a:r>
            <a:r>
              <a:rPr lang="zh-CN" altLang="en-US" sz="2000" dirty="0"/>
              <a:t>，</a:t>
            </a:r>
            <a:r>
              <a:rPr lang="en-US" altLang="zh-CN" sz="2000" dirty="0"/>
              <a:t>g</a:t>
            </a:r>
            <a:r>
              <a:rPr lang="en-US" altLang="zh-CN" sz="2000" baseline="-25000" dirty="0"/>
              <a:t>m’</a:t>
            </a:r>
            <a:r>
              <a:rPr lang="zh-CN" altLang="en-US" sz="2000" dirty="0"/>
              <a:t>上。下一趟从</a:t>
            </a:r>
            <a:r>
              <a:rPr lang="en-US" altLang="zh-CN" sz="2000" dirty="0"/>
              <a:t>g</a:t>
            </a:r>
            <a:r>
              <a:rPr lang="en-US" altLang="zh-CN" sz="2000" baseline="-25000" dirty="0"/>
              <a:t>1</a:t>
            </a:r>
            <a:r>
              <a:rPr lang="zh-CN" altLang="en-US" sz="2000" dirty="0"/>
              <a:t>，</a:t>
            </a:r>
            <a:r>
              <a:rPr lang="en-US" altLang="zh-CN" sz="2000" dirty="0"/>
              <a:t>…</a:t>
            </a:r>
            <a:r>
              <a:rPr lang="zh-CN" altLang="en-US" sz="2000" dirty="0"/>
              <a:t>，</a:t>
            </a:r>
            <a:r>
              <a:rPr lang="en-US" altLang="zh-CN" sz="2000" dirty="0"/>
              <a:t>g</a:t>
            </a:r>
            <a:r>
              <a:rPr lang="en-US" altLang="zh-CN" sz="2000" baseline="-25000" dirty="0"/>
              <a:t>m</a:t>
            </a:r>
            <a:r>
              <a:rPr lang="zh-CN" altLang="en-US" sz="2000" dirty="0"/>
              <a:t>归并到</a:t>
            </a:r>
            <a:r>
              <a:rPr lang="en-US" altLang="zh-CN" sz="2000" dirty="0"/>
              <a:t>f</a:t>
            </a:r>
            <a:r>
              <a:rPr lang="en-US" altLang="zh-CN" sz="2000" baseline="-25000" dirty="0"/>
              <a:t>1</a:t>
            </a:r>
            <a:r>
              <a:rPr lang="zh-CN" altLang="en-US" sz="2000" dirty="0"/>
              <a:t>，</a:t>
            </a:r>
            <a:r>
              <a:rPr lang="en-US" altLang="zh-CN" sz="2000" dirty="0"/>
              <a:t>…</a:t>
            </a:r>
            <a:r>
              <a:rPr lang="zh-CN" altLang="en-US" sz="2000" dirty="0"/>
              <a:t>，</a:t>
            </a:r>
            <a:r>
              <a:rPr lang="en-US" altLang="zh-CN" sz="2000" dirty="0" err="1"/>
              <a:t>f</a:t>
            </a:r>
            <a:r>
              <a:rPr lang="en-US" altLang="zh-CN" sz="2000" baseline="-25000" dirty="0" err="1"/>
              <a:t>m</a:t>
            </a:r>
            <a:r>
              <a:rPr lang="en-US" altLang="zh-CN" sz="2000" baseline="-25000" dirty="0"/>
              <a:t>’’</a:t>
            </a:r>
            <a:r>
              <a:rPr lang="zh-CN" altLang="en-US" sz="2000" dirty="0"/>
              <a:t>。重复执行，直到排序结束。</a:t>
            </a:r>
          </a:p>
          <a:p>
            <a:endParaRPr lang="zh-CN" altLang="en-US" sz="2400" dirty="0"/>
          </a:p>
          <a:p>
            <a:r>
              <a:rPr lang="zh-CN" altLang="en-US" sz="2400" dirty="0">
                <a:solidFill>
                  <a:srgbClr val="0033CC"/>
                </a:solidFill>
              </a:rPr>
              <a:t>问题：如何在内存中对来自ｍ个顺串的记录进行归并？</a:t>
            </a:r>
          </a:p>
          <a:p>
            <a:endParaRPr lang="zh-CN" altLang="en-US" sz="2400" dirty="0"/>
          </a:p>
        </p:txBody>
      </p:sp>
    </p:spTree>
    <p:extLst>
      <p:ext uri="{BB962C8B-B14F-4D97-AF65-F5344CB8AC3E}">
        <p14:creationId xmlns:p14="http://schemas.microsoft.com/office/powerpoint/2010/main" val="34939734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外排序：</a:t>
            </a:r>
            <a:r>
              <a:rPr lang="en-US" altLang="zh-CN" dirty="0"/>
              <a:t>M </a:t>
            </a:r>
            <a:r>
              <a:rPr lang="zh-CN" altLang="en-US" dirty="0"/>
              <a:t>路归并排序</a:t>
            </a:r>
          </a:p>
        </p:txBody>
      </p:sp>
      <p:sp>
        <p:nvSpPr>
          <p:cNvPr id="3" name="内容占位符 2"/>
          <p:cNvSpPr>
            <a:spLocks noGrp="1"/>
          </p:cNvSpPr>
          <p:nvPr>
            <p:ph idx="1"/>
          </p:nvPr>
        </p:nvSpPr>
        <p:spPr>
          <a:xfrm>
            <a:off x="0" y="1341438"/>
            <a:ext cx="9144000" cy="4784725"/>
          </a:xfrm>
        </p:spPr>
        <p:txBody>
          <a:bodyPr/>
          <a:lstStyle/>
          <a:p>
            <a:r>
              <a:rPr lang="zh-CN" altLang="en-US" dirty="0"/>
              <a:t>胜方树（一种选择树）</a:t>
            </a:r>
          </a:p>
          <a:p>
            <a:pPr lvl="1"/>
            <a:r>
              <a:rPr lang="zh-CN" altLang="en-US" dirty="0"/>
              <a:t>选择树是一棵完全二叉树，每个叶结点对应着一个输入文件的缓冲区</a:t>
            </a:r>
          </a:p>
          <a:p>
            <a:pPr lvl="1"/>
            <a:r>
              <a:rPr lang="zh-CN" altLang="en-US" dirty="0"/>
              <a:t>在对每一组顺串开始归并之前，对选择树置初值</a:t>
            </a:r>
            <a:endParaRPr lang="en-US" altLang="zh-CN" dirty="0"/>
          </a:p>
          <a:p>
            <a:pPr lvl="2"/>
            <a:r>
              <a:rPr lang="zh-CN" altLang="en-US" dirty="0"/>
              <a:t>叶子结点的值取对应缓冲区的第一条记录的关键码；</a:t>
            </a:r>
            <a:endParaRPr lang="en-US" altLang="zh-CN" dirty="0"/>
          </a:p>
          <a:p>
            <a:pPr lvl="2"/>
            <a:r>
              <a:rPr lang="zh-CN" altLang="en-US" dirty="0"/>
              <a:t>分支结点的值取左右孩子结点的最小值；（每个分支结点保存它的子树的最小排序码，根结点保存整个二叉树的最小排序码）</a:t>
            </a:r>
          </a:p>
          <a:p>
            <a:pPr lvl="1"/>
            <a:r>
              <a:rPr lang="zh-CN" altLang="en-US" dirty="0"/>
              <a:t>这棵二叉树的构造过程好像是在进行一次淘汰制的体育比赛，每场比赛的胜者（较小的排序码为优胜）进入下一轮比赛</a:t>
            </a:r>
          </a:p>
        </p:txBody>
      </p:sp>
    </p:spTree>
    <p:extLst>
      <p:ext uri="{BB962C8B-B14F-4D97-AF65-F5344CB8AC3E}">
        <p14:creationId xmlns:p14="http://schemas.microsoft.com/office/powerpoint/2010/main" val="10028413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外排序：</a:t>
            </a:r>
            <a:r>
              <a:rPr lang="en-US" altLang="zh-CN" dirty="0"/>
              <a:t>M </a:t>
            </a:r>
            <a:r>
              <a:rPr lang="zh-CN" altLang="en-US" dirty="0"/>
              <a:t>路归并排序</a:t>
            </a:r>
          </a:p>
        </p:txBody>
      </p:sp>
      <p:pic>
        <p:nvPicPr>
          <p:cNvPr id="4" name="图片 3"/>
          <p:cNvPicPr>
            <a:picLocks noChangeAspect="1"/>
          </p:cNvPicPr>
          <p:nvPr/>
        </p:nvPicPr>
        <p:blipFill>
          <a:blip r:embed="rId2" cstate="print"/>
          <a:stretch>
            <a:fillRect/>
          </a:stretch>
        </p:blipFill>
        <p:spPr>
          <a:xfrm>
            <a:off x="340025" y="1662555"/>
            <a:ext cx="6296302" cy="4044647"/>
          </a:xfrm>
          <a:prstGeom prst="rect">
            <a:avLst/>
          </a:prstGeom>
        </p:spPr>
      </p:pic>
      <p:sp>
        <p:nvSpPr>
          <p:cNvPr id="5" name="文本框 4"/>
          <p:cNvSpPr txBox="1"/>
          <p:nvPr/>
        </p:nvSpPr>
        <p:spPr>
          <a:xfrm>
            <a:off x="1471731" y="5665638"/>
            <a:ext cx="3685624" cy="369332"/>
          </a:xfrm>
          <a:prstGeom prst="rect">
            <a:avLst/>
          </a:prstGeom>
          <a:noFill/>
        </p:spPr>
        <p:txBody>
          <a:bodyPr wrap="none" rtlCol="0">
            <a:spAutoFit/>
          </a:bodyPr>
          <a:lstStyle/>
          <a:p>
            <a:r>
              <a:rPr lang="en-US" altLang="zh-CN" dirty="0">
                <a:solidFill>
                  <a:srgbClr val="0033CC"/>
                </a:solidFill>
                <a:latin typeface="华文新魏" panose="02010800040101010101" pitchFamily="2" charset="-122"/>
                <a:ea typeface="华文新魏" panose="02010800040101010101" pitchFamily="2" charset="-122"/>
              </a:rPr>
              <a:t>8</a:t>
            </a:r>
            <a:r>
              <a:rPr lang="zh-CN" altLang="en-US" dirty="0">
                <a:solidFill>
                  <a:srgbClr val="0033CC"/>
                </a:solidFill>
                <a:latin typeface="华文新魏" panose="02010800040101010101" pitchFamily="2" charset="-122"/>
                <a:ea typeface="华文新魏" panose="02010800040101010101" pitchFamily="2" charset="-122"/>
              </a:rPr>
              <a:t>路归并排序的选择树（胜方树）</a:t>
            </a:r>
          </a:p>
        </p:txBody>
      </p:sp>
      <p:sp>
        <p:nvSpPr>
          <p:cNvPr id="6" name="圆角矩形标注 5"/>
          <p:cNvSpPr/>
          <p:nvPr/>
        </p:nvSpPr>
        <p:spPr bwMode="auto">
          <a:xfrm>
            <a:off x="6414655" y="1334786"/>
            <a:ext cx="2729345" cy="1291521"/>
          </a:xfrm>
          <a:prstGeom prst="wedgeRoundRectCallout">
            <a:avLst>
              <a:gd name="adj1" fmla="val -80431"/>
              <a:gd name="adj2" fmla="val 24374"/>
              <a:gd name="adj3" fmla="val 16667"/>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rgbClr val="002060"/>
                </a:solidFill>
                <a:effectLst/>
                <a:latin typeface="华文新魏" panose="02010800040101010101" pitchFamily="2" charset="-122"/>
                <a:ea typeface="华文新魏" panose="02010800040101010101" pitchFamily="2" charset="-122"/>
              </a:rPr>
              <a:t>Q1</a:t>
            </a:r>
            <a:r>
              <a:rPr kumimoji="0" lang="zh-CN" altLang="en-US" sz="1800" b="0" i="0" u="none" strike="noStrike" cap="none" normalizeH="0" baseline="0" dirty="0">
                <a:ln>
                  <a:noFill/>
                </a:ln>
                <a:solidFill>
                  <a:srgbClr val="002060"/>
                </a:solidFill>
                <a:effectLst/>
                <a:latin typeface="华文新魏" panose="02010800040101010101" pitchFamily="2" charset="-122"/>
                <a:ea typeface="华文新魏" panose="02010800040101010101" pitchFamily="2" charset="-122"/>
              </a:rPr>
              <a:t>：看到这棵树，你想到了什么？</a:t>
            </a:r>
            <a:endParaRPr kumimoji="0" lang="en-US" altLang="zh-CN" sz="1800" b="0" i="0" u="none" strike="noStrike" cap="none" normalizeH="0" baseline="0" dirty="0">
              <a:ln>
                <a:noFill/>
              </a:ln>
              <a:solidFill>
                <a:srgbClr val="002060"/>
              </a:solidFill>
              <a:effectLst/>
              <a:latin typeface="华文新魏" panose="02010800040101010101" pitchFamily="2" charset="-122"/>
              <a:ea typeface="华文新魏" panose="02010800040101010101" pitchFamily="2" charset="-122"/>
            </a:endParaRPr>
          </a:p>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solidFill>
                  <a:srgbClr val="002060"/>
                </a:solidFill>
                <a:latin typeface="华文新魏" panose="02010800040101010101" pitchFamily="2" charset="-122"/>
                <a:ea typeface="华文新魏" panose="02010800040101010101" pitchFamily="2" charset="-122"/>
              </a:rPr>
              <a:t>Q2</a:t>
            </a:r>
            <a:r>
              <a:rPr lang="zh-CN" altLang="en-US" dirty="0">
                <a:solidFill>
                  <a:srgbClr val="002060"/>
                </a:solidFill>
                <a:latin typeface="华文新魏" panose="02010800040101010101" pitchFamily="2" charset="-122"/>
                <a:ea typeface="华文新魏" panose="02010800040101010101" pitchFamily="2" charset="-122"/>
              </a:rPr>
              <a:t>：如何基于这棵树进行</a:t>
            </a:r>
            <a:r>
              <a:rPr lang="en-US" altLang="zh-CN" dirty="0">
                <a:solidFill>
                  <a:srgbClr val="002060"/>
                </a:solidFill>
                <a:latin typeface="华文新魏" panose="02010800040101010101" pitchFamily="2" charset="-122"/>
                <a:ea typeface="华文新魏" panose="02010800040101010101" pitchFamily="2" charset="-122"/>
              </a:rPr>
              <a:t>8</a:t>
            </a:r>
            <a:r>
              <a:rPr lang="zh-CN" altLang="en-US" dirty="0">
                <a:solidFill>
                  <a:srgbClr val="002060"/>
                </a:solidFill>
                <a:latin typeface="华文新魏" panose="02010800040101010101" pitchFamily="2" charset="-122"/>
                <a:ea typeface="华文新魏" panose="02010800040101010101" pitchFamily="2" charset="-122"/>
              </a:rPr>
              <a:t>路归并排序？</a:t>
            </a:r>
            <a:endParaRPr kumimoji="0" lang="zh-CN" altLang="en-US" sz="1800" b="0" i="0" u="none" strike="noStrike" cap="none" normalizeH="0" baseline="0" dirty="0">
              <a:ln>
                <a:noFill/>
              </a:ln>
              <a:solidFill>
                <a:srgbClr val="002060"/>
              </a:solidFill>
              <a:effectLst/>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3026238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外排序：</a:t>
            </a:r>
            <a:r>
              <a:rPr lang="en-US" altLang="zh-CN" dirty="0"/>
              <a:t>M </a:t>
            </a:r>
            <a:r>
              <a:rPr lang="zh-CN" altLang="en-US" dirty="0"/>
              <a:t>路归并排序</a:t>
            </a:r>
          </a:p>
        </p:txBody>
      </p:sp>
      <p:sp>
        <p:nvSpPr>
          <p:cNvPr id="5" name="文本框 4"/>
          <p:cNvSpPr txBox="1"/>
          <p:nvPr/>
        </p:nvSpPr>
        <p:spPr>
          <a:xfrm>
            <a:off x="928254" y="5514109"/>
            <a:ext cx="4987637" cy="369332"/>
          </a:xfrm>
          <a:prstGeom prst="rect">
            <a:avLst/>
          </a:prstGeom>
          <a:noFill/>
        </p:spPr>
        <p:txBody>
          <a:bodyPr wrap="square" rtlCol="0">
            <a:spAutoFit/>
          </a:bodyPr>
          <a:lstStyle/>
          <a:p>
            <a:r>
              <a:rPr lang="zh-CN" altLang="en-US" dirty="0">
                <a:solidFill>
                  <a:srgbClr val="0033CC"/>
                </a:solidFill>
                <a:latin typeface="华文新魏" panose="02010800040101010101" pitchFamily="2" charset="-122"/>
                <a:ea typeface="华文新魏" panose="02010800040101010101" pitchFamily="2" charset="-122"/>
              </a:rPr>
              <a:t>输入缓冲区：</a:t>
            </a:r>
            <a:r>
              <a:rPr lang="en-US" altLang="zh-CN" dirty="0">
                <a:solidFill>
                  <a:srgbClr val="0033CC"/>
                </a:solidFill>
                <a:latin typeface="华文新魏" panose="02010800040101010101" pitchFamily="2" charset="-122"/>
                <a:ea typeface="华文新魏" panose="02010800040101010101" pitchFamily="2" charset="-122"/>
              </a:rPr>
              <a:t>8</a:t>
            </a:r>
            <a:r>
              <a:rPr lang="zh-CN" altLang="en-US" dirty="0">
                <a:solidFill>
                  <a:srgbClr val="0033CC"/>
                </a:solidFill>
                <a:latin typeface="华文新魏" panose="02010800040101010101" pitchFamily="2" charset="-122"/>
                <a:ea typeface="华文新魏" panose="02010800040101010101" pitchFamily="2" charset="-122"/>
              </a:rPr>
              <a:t>路归并排序的选择树（胜方树）</a:t>
            </a:r>
          </a:p>
        </p:txBody>
      </p:sp>
      <p:sp>
        <p:nvSpPr>
          <p:cNvPr id="3" name="矩形 2"/>
          <p:cNvSpPr/>
          <p:nvPr/>
        </p:nvSpPr>
        <p:spPr bwMode="auto">
          <a:xfrm>
            <a:off x="7839141" y="2092036"/>
            <a:ext cx="595745" cy="3325091"/>
          </a:xfrm>
          <a:prstGeom prst="rect">
            <a:avLst/>
          </a:prstGeom>
          <a:solidFill>
            <a:srgbClr val="FF99FF"/>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 name="文本框 6"/>
          <p:cNvSpPr txBox="1"/>
          <p:nvPr/>
        </p:nvSpPr>
        <p:spPr>
          <a:xfrm>
            <a:off x="7424172" y="5426424"/>
            <a:ext cx="1338828" cy="369332"/>
          </a:xfrm>
          <a:prstGeom prst="rect">
            <a:avLst/>
          </a:prstGeom>
          <a:noFill/>
        </p:spPr>
        <p:txBody>
          <a:bodyPr wrap="none" rtlCol="0">
            <a:spAutoFit/>
          </a:bodyPr>
          <a:lstStyle>
            <a:defPPr>
              <a:defRPr lang="zh-CN"/>
            </a:defPPr>
            <a:lvl1pPr>
              <a:defRPr>
                <a:solidFill>
                  <a:srgbClr val="0033CC"/>
                </a:solidFill>
                <a:latin typeface="华文新魏" panose="02010800040101010101" pitchFamily="2" charset="-122"/>
                <a:ea typeface="华文新魏" panose="02010800040101010101" pitchFamily="2" charset="-122"/>
              </a:defRPr>
            </a:lvl1pPr>
          </a:lstStyle>
          <a:p>
            <a:r>
              <a:rPr lang="zh-CN" altLang="en-US" dirty="0"/>
              <a:t>输出缓冲区</a:t>
            </a:r>
          </a:p>
        </p:txBody>
      </p:sp>
      <p:pic>
        <p:nvPicPr>
          <p:cNvPr id="12" name="图片 11"/>
          <p:cNvPicPr>
            <a:picLocks noChangeAspect="1"/>
          </p:cNvPicPr>
          <p:nvPr/>
        </p:nvPicPr>
        <p:blipFill>
          <a:blip r:embed="rId2" cstate="print"/>
          <a:stretch>
            <a:fillRect/>
          </a:stretch>
        </p:blipFill>
        <p:spPr>
          <a:xfrm>
            <a:off x="284606" y="1510155"/>
            <a:ext cx="6337867" cy="4071348"/>
          </a:xfrm>
          <a:prstGeom prst="rect">
            <a:avLst/>
          </a:prstGeom>
        </p:spPr>
      </p:pic>
    </p:spTree>
    <p:extLst>
      <p:ext uri="{BB962C8B-B14F-4D97-AF65-F5344CB8AC3E}">
        <p14:creationId xmlns:p14="http://schemas.microsoft.com/office/powerpoint/2010/main" val="31456815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外排序：</a:t>
            </a:r>
            <a:r>
              <a:rPr lang="en-US" altLang="zh-CN" dirty="0"/>
              <a:t>M </a:t>
            </a:r>
            <a:r>
              <a:rPr lang="zh-CN" altLang="en-US" dirty="0"/>
              <a:t>路归并排序</a:t>
            </a:r>
          </a:p>
        </p:txBody>
      </p:sp>
      <p:sp>
        <p:nvSpPr>
          <p:cNvPr id="5" name="文本框 4"/>
          <p:cNvSpPr txBox="1"/>
          <p:nvPr/>
        </p:nvSpPr>
        <p:spPr>
          <a:xfrm>
            <a:off x="938007" y="5390895"/>
            <a:ext cx="4987637" cy="369332"/>
          </a:xfrm>
          <a:prstGeom prst="rect">
            <a:avLst/>
          </a:prstGeom>
          <a:noFill/>
        </p:spPr>
        <p:txBody>
          <a:bodyPr wrap="square" rtlCol="0">
            <a:spAutoFit/>
          </a:bodyPr>
          <a:lstStyle/>
          <a:p>
            <a:r>
              <a:rPr lang="zh-CN" altLang="en-US" dirty="0">
                <a:solidFill>
                  <a:srgbClr val="0033CC"/>
                </a:solidFill>
                <a:latin typeface="华文新魏" panose="02010800040101010101" pitchFamily="2" charset="-122"/>
                <a:ea typeface="华文新魏" panose="02010800040101010101" pitchFamily="2" charset="-122"/>
              </a:rPr>
              <a:t>输入缓冲区：</a:t>
            </a:r>
            <a:r>
              <a:rPr lang="en-US" altLang="zh-CN" dirty="0">
                <a:solidFill>
                  <a:srgbClr val="0033CC"/>
                </a:solidFill>
                <a:latin typeface="华文新魏" panose="02010800040101010101" pitchFamily="2" charset="-122"/>
                <a:ea typeface="华文新魏" panose="02010800040101010101" pitchFamily="2" charset="-122"/>
              </a:rPr>
              <a:t>8</a:t>
            </a:r>
            <a:r>
              <a:rPr lang="zh-CN" altLang="en-US" dirty="0">
                <a:solidFill>
                  <a:srgbClr val="0033CC"/>
                </a:solidFill>
                <a:latin typeface="华文新魏" panose="02010800040101010101" pitchFamily="2" charset="-122"/>
                <a:ea typeface="华文新魏" panose="02010800040101010101" pitchFamily="2" charset="-122"/>
              </a:rPr>
              <a:t>路归并排序的选择树（胜方树）</a:t>
            </a:r>
          </a:p>
        </p:txBody>
      </p:sp>
      <p:sp>
        <p:nvSpPr>
          <p:cNvPr id="6" name="矩形 5"/>
          <p:cNvSpPr/>
          <p:nvPr/>
        </p:nvSpPr>
        <p:spPr bwMode="auto">
          <a:xfrm>
            <a:off x="7839141" y="2092036"/>
            <a:ext cx="595745" cy="3325091"/>
          </a:xfrm>
          <a:prstGeom prst="rect">
            <a:avLst/>
          </a:prstGeom>
          <a:solidFill>
            <a:srgbClr val="FF99FF"/>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r>
              <a:rPr kumimoji="0" lang="en-US" altLang="zh-CN" sz="2000" b="1" i="0" u="none" strike="noStrike" cap="none" normalizeH="0" baseline="0" dirty="0">
                <a:ln>
                  <a:noFill/>
                </a:ln>
                <a:solidFill>
                  <a:srgbClr val="0033CC"/>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zh-CN" altLang="en-US" sz="2000" b="1" i="0" u="none" strike="noStrike" cap="none" normalizeH="0" baseline="0" dirty="0">
              <a:ln>
                <a:noFill/>
              </a:ln>
              <a:solidFill>
                <a:srgbClr val="0033CC"/>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p:cNvSpPr txBox="1"/>
          <p:nvPr/>
        </p:nvSpPr>
        <p:spPr>
          <a:xfrm>
            <a:off x="7424172" y="5426424"/>
            <a:ext cx="1338828" cy="369332"/>
          </a:xfrm>
          <a:prstGeom prst="rect">
            <a:avLst/>
          </a:prstGeom>
          <a:noFill/>
        </p:spPr>
        <p:txBody>
          <a:bodyPr wrap="none" rtlCol="0">
            <a:spAutoFit/>
          </a:bodyPr>
          <a:lstStyle>
            <a:defPPr>
              <a:defRPr lang="zh-CN"/>
            </a:defPPr>
            <a:lvl1pPr>
              <a:defRPr>
                <a:solidFill>
                  <a:srgbClr val="0033CC"/>
                </a:solidFill>
                <a:latin typeface="华文新魏" panose="02010800040101010101" pitchFamily="2" charset="-122"/>
                <a:ea typeface="华文新魏" panose="02010800040101010101" pitchFamily="2" charset="-122"/>
              </a:defRPr>
            </a:lvl1pPr>
          </a:lstStyle>
          <a:p>
            <a:r>
              <a:rPr lang="zh-CN" altLang="en-US" dirty="0"/>
              <a:t>输出缓冲区</a:t>
            </a:r>
          </a:p>
        </p:txBody>
      </p:sp>
      <p:pic>
        <p:nvPicPr>
          <p:cNvPr id="8" name="图片 7"/>
          <p:cNvPicPr>
            <a:picLocks noChangeAspect="1"/>
          </p:cNvPicPr>
          <p:nvPr/>
        </p:nvPicPr>
        <p:blipFill>
          <a:blip r:embed="rId2" cstate="print"/>
          <a:stretch>
            <a:fillRect/>
          </a:stretch>
        </p:blipFill>
        <p:spPr>
          <a:xfrm>
            <a:off x="357627" y="1476790"/>
            <a:ext cx="6148395" cy="3949634"/>
          </a:xfrm>
          <a:prstGeom prst="rect">
            <a:avLst/>
          </a:prstGeom>
        </p:spPr>
      </p:pic>
    </p:spTree>
    <p:extLst>
      <p:ext uri="{BB962C8B-B14F-4D97-AF65-F5344CB8AC3E}">
        <p14:creationId xmlns:p14="http://schemas.microsoft.com/office/powerpoint/2010/main" val="32607808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外排序：</a:t>
            </a:r>
            <a:r>
              <a:rPr lang="en-US" altLang="zh-CN" dirty="0"/>
              <a:t>M </a:t>
            </a:r>
            <a:r>
              <a:rPr lang="zh-CN" altLang="en-US" dirty="0"/>
              <a:t>路归并排序</a:t>
            </a:r>
          </a:p>
        </p:txBody>
      </p:sp>
      <p:sp>
        <p:nvSpPr>
          <p:cNvPr id="3" name="内容占位符 2"/>
          <p:cNvSpPr>
            <a:spLocks noGrp="1"/>
          </p:cNvSpPr>
          <p:nvPr>
            <p:ph idx="1"/>
          </p:nvPr>
        </p:nvSpPr>
        <p:spPr>
          <a:xfrm>
            <a:off x="96982" y="1341438"/>
            <a:ext cx="9047018" cy="5044614"/>
          </a:xfrm>
        </p:spPr>
        <p:txBody>
          <a:bodyPr/>
          <a:lstStyle/>
          <a:p>
            <a:r>
              <a:rPr lang="zh-CN" altLang="en-US" dirty="0"/>
              <a:t>败方树（一种选择树）</a:t>
            </a:r>
            <a:endParaRPr lang="en-US" altLang="zh-CN" dirty="0"/>
          </a:p>
          <a:p>
            <a:pPr lvl="1"/>
            <a:r>
              <a:rPr lang="zh-CN" altLang="en-US" sz="2000" dirty="0"/>
              <a:t>从树叶开始每两个兄弟结点进行比较，失败者（较大的排序码）记录在父结点，优胜者“出线”，继续参加下一轮比较</a:t>
            </a:r>
          </a:p>
          <a:p>
            <a:pPr lvl="1"/>
            <a:r>
              <a:rPr lang="zh-CN" altLang="en-US" sz="2000" dirty="0"/>
              <a:t>最终结果是，每个“选手”都停在自己失败的“比赛场”上。而在根结点之上增加一个附加结点，存放全局优胜者</a:t>
            </a:r>
          </a:p>
          <a:p>
            <a:pPr lvl="1"/>
            <a:r>
              <a:rPr lang="zh-CN" altLang="en-US" sz="2000" dirty="0"/>
              <a:t>缓冲区的下一个记录排序码送入树叶之后，</a:t>
            </a:r>
            <a:r>
              <a:rPr lang="en-US" altLang="zh-CN" sz="2000" b="1" dirty="0"/>
              <a:t>(</a:t>
            </a:r>
            <a:r>
              <a:rPr lang="zh-CN" altLang="en-US" sz="2000" dirty="0"/>
              <a:t>只需要</a:t>
            </a:r>
            <a:r>
              <a:rPr lang="en-US" altLang="zh-CN" sz="2000" b="1" dirty="0"/>
              <a:t>)</a:t>
            </a:r>
            <a:r>
              <a:rPr lang="zh-CN" altLang="en-US" sz="2000" dirty="0"/>
              <a:t>与父结点比较，大的写在父结点</a:t>
            </a:r>
            <a:r>
              <a:rPr lang="zh-CN" altLang="en-US" sz="2000" b="1" dirty="0"/>
              <a:t>，</a:t>
            </a:r>
            <a:r>
              <a:rPr lang="zh-CN" altLang="en-US" sz="2000" dirty="0"/>
              <a:t>小的与父结点的父结点比较，直到根。最后把新的全局优胜者写到附加结点</a:t>
            </a:r>
            <a:r>
              <a:rPr lang="en-US" altLang="zh-CN" sz="2000" dirty="0"/>
              <a:t> </a:t>
            </a:r>
            <a:endParaRPr lang="zh-CN" altLang="en-US" sz="2000" dirty="0"/>
          </a:p>
        </p:txBody>
      </p:sp>
    </p:spTree>
    <p:extLst>
      <p:ext uri="{BB962C8B-B14F-4D97-AF65-F5344CB8AC3E}">
        <p14:creationId xmlns:p14="http://schemas.microsoft.com/office/powerpoint/2010/main" val="421644479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外排序：</a:t>
            </a:r>
            <a:r>
              <a:rPr lang="en-US" altLang="zh-CN" dirty="0"/>
              <a:t>M </a:t>
            </a:r>
            <a:r>
              <a:rPr lang="zh-CN" altLang="en-US" dirty="0"/>
              <a:t>路归并排序</a:t>
            </a:r>
          </a:p>
        </p:txBody>
      </p:sp>
      <p:pic>
        <p:nvPicPr>
          <p:cNvPr id="4" name="图片 3"/>
          <p:cNvPicPr>
            <a:picLocks noChangeAspect="1"/>
          </p:cNvPicPr>
          <p:nvPr/>
        </p:nvPicPr>
        <p:blipFill>
          <a:blip r:embed="rId2" cstate="print"/>
          <a:stretch>
            <a:fillRect/>
          </a:stretch>
        </p:blipFill>
        <p:spPr>
          <a:xfrm>
            <a:off x="457199" y="1349068"/>
            <a:ext cx="6082146" cy="4610771"/>
          </a:xfrm>
          <a:prstGeom prst="rect">
            <a:avLst/>
          </a:prstGeom>
        </p:spPr>
      </p:pic>
      <p:sp>
        <p:nvSpPr>
          <p:cNvPr id="5" name="文本框 4"/>
          <p:cNvSpPr txBox="1"/>
          <p:nvPr/>
        </p:nvSpPr>
        <p:spPr>
          <a:xfrm>
            <a:off x="1246908" y="5940413"/>
            <a:ext cx="4987637" cy="369332"/>
          </a:xfrm>
          <a:prstGeom prst="rect">
            <a:avLst/>
          </a:prstGeom>
          <a:noFill/>
        </p:spPr>
        <p:txBody>
          <a:bodyPr wrap="square" rtlCol="0">
            <a:spAutoFit/>
          </a:bodyPr>
          <a:lstStyle/>
          <a:p>
            <a:r>
              <a:rPr lang="zh-CN" altLang="en-US" dirty="0">
                <a:solidFill>
                  <a:srgbClr val="0033CC"/>
                </a:solidFill>
                <a:latin typeface="华文新魏" panose="02010800040101010101" pitchFamily="2" charset="-122"/>
                <a:ea typeface="华文新魏" panose="02010800040101010101" pitchFamily="2" charset="-122"/>
              </a:rPr>
              <a:t>输入缓冲区：</a:t>
            </a:r>
            <a:r>
              <a:rPr lang="en-US" altLang="zh-CN" dirty="0">
                <a:solidFill>
                  <a:srgbClr val="0033CC"/>
                </a:solidFill>
                <a:latin typeface="华文新魏" panose="02010800040101010101" pitchFamily="2" charset="-122"/>
                <a:ea typeface="华文新魏" panose="02010800040101010101" pitchFamily="2" charset="-122"/>
              </a:rPr>
              <a:t>8</a:t>
            </a:r>
            <a:r>
              <a:rPr lang="zh-CN" altLang="en-US" dirty="0">
                <a:solidFill>
                  <a:srgbClr val="0033CC"/>
                </a:solidFill>
                <a:latin typeface="华文新魏" panose="02010800040101010101" pitchFamily="2" charset="-122"/>
                <a:ea typeface="华文新魏" panose="02010800040101010101" pitchFamily="2" charset="-122"/>
              </a:rPr>
              <a:t>路归并排序的选择树（败方树）</a:t>
            </a:r>
          </a:p>
        </p:txBody>
      </p:sp>
      <p:sp>
        <p:nvSpPr>
          <p:cNvPr id="6" name="矩形 5"/>
          <p:cNvSpPr/>
          <p:nvPr/>
        </p:nvSpPr>
        <p:spPr bwMode="auto">
          <a:xfrm>
            <a:off x="7839141" y="2606025"/>
            <a:ext cx="595745" cy="3325091"/>
          </a:xfrm>
          <a:prstGeom prst="rect">
            <a:avLst/>
          </a:prstGeom>
          <a:solidFill>
            <a:srgbClr val="FF99FF"/>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endParaRPr kumimoji="0" lang="zh-CN" altLang="en-US" sz="2000" b="1" i="0" u="none" strike="noStrike" cap="none" normalizeH="0" baseline="0" dirty="0">
              <a:ln>
                <a:noFill/>
              </a:ln>
              <a:solidFill>
                <a:srgbClr val="0033CC"/>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p:cNvSpPr txBox="1"/>
          <p:nvPr/>
        </p:nvSpPr>
        <p:spPr>
          <a:xfrm>
            <a:off x="7424172" y="5940413"/>
            <a:ext cx="1338828" cy="369332"/>
          </a:xfrm>
          <a:prstGeom prst="rect">
            <a:avLst/>
          </a:prstGeom>
          <a:noFill/>
        </p:spPr>
        <p:txBody>
          <a:bodyPr wrap="none" rtlCol="0">
            <a:spAutoFit/>
          </a:bodyPr>
          <a:lstStyle>
            <a:defPPr>
              <a:defRPr lang="zh-CN"/>
            </a:defPPr>
            <a:lvl1pPr>
              <a:defRPr>
                <a:solidFill>
                  <a:srgbClr val="0033CC"/>
                </a:solidFill>
                <a:latin typeface="华文新魏" panose="02010800040101010101" pitchFamily="2" charset="-122"/>
                <a:ea typeface="华文新魏" panose="02010800040101010101" pitchFamily="2" charset="-122"/>
              </a:defRPr>
            </a:lvl1pPr>
          </a:lstStyle>
          <a:p>
            <a:r>
              <a:rPr lang="zh-CN" altLang="en-US" dirty="0"/>
              <a:t>输出缓冲区</a:t>
            </a:r>
          </a:p>
        </p:txBody>
      </p:sp>
    </p:spTree>
    <p:extLst>
      <p:ext uri="{BB962C8B-B14F-4D97-AF65-F5344CB8AC3E}">
        <p14:creationId xmlns:p14="http://schemas.microsoft.com/office/powerpoint/2010/main" val="168951558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外排序：</a:t>
            </a:r>
            <a:r>
              <a:rPr lang="en-US" altLang="zh-CN" dirty="0"/>
              <a:t>M </a:t>
            </a:r>
            <a:r>
              <a:rPr lang="zh-CN" altLang="en-US" dirty="0"/>
              <a:t>路归并排序</a:t>
            </a:r>
          </a:p>
        </p:txBody>
      </p:sp>
      <p:pic>
        <p:nvPicPr>
          <p:cNvPr id="4" name="图片 3"/>
          <p:cNvPicPr>
            <a:picLocks noChangeAspect="1"/>
          </p:cNvPicPr>
          <p:nvPr/>
        </p:nvPicPr>
        <p:blipFill>
          <a:blip r:embed="rId2" cstate="print"/>
          <a:stretch>
            <a:fillRect/>
          </a:stretch>
        </p:blipFill>
        <p:spPr>
          <a:xfrm>
            <a:off x="457199" y="1349068"/>
            <a:ext cx="6082146" cy="4610771"/>
          </a:xfrm>
          <a:prstGeom prst="rect">
            <a:avLst/>
          </a:prstGeom>
        </p:spPr>
      </p:pic>
      <p:sp>
        <p:nvSpPr>
          <p:cNvPr id="5" name="文本框 4"/>
          <p:cNvSpPr txBox="1"/>
          <p:nvPr/>
        </p:nvSpPr>
        <p:spPr>
          <a:xfrm>
            <a:off x="1246908" y="5940413"/>
            <a:ext cx="4987637" cy="369332"/>
          </a:xfrm>
          <a:prstGeom prst="rect">
            <a:avLst/>
          </a:prstGeom>
          <a:noFill/>
        </p:spPr>
        <p:txBody>
          <a:bodyPr wrap="square" rtlCol="0">
            <a:spAutoFit/>
          </a:bodyPr>
          <a:lstStyle/>
          <a:p>
            <a:r>
              <a:rPr lang="zh-CN" altLang="en-US" dirty="0">
                <a:solidFill>
                  <a:srgbClr val="0033CC"/>
                </a:solidFill>
                <a:latin typeface="华文新魏" panose="02010800040101010101" pitchFamily="2" charset="-122"/>
                <a:ea typeface="华文新魏" panose="02010800040101010101" pitchFamily="2" charset="-122"/>
              </a:rPr>
              <a:t>输入缓冲区：</a:t>
            </a:r>
            <a:r>
              <a:rPr lang="en-US" altLang="zh-CN" dirty="0">
                <a:solidFill>
                  <a:srgbClr val="0033CC"/>
                </a:solidFill>
                <a:latin typeface="华文新魏" panose="02010800040101010101" pitchFamily="2" charset="-122"/>
                <a:ea typeface="华文新魏" panose="02010800040101010101" pitchFamily="2" charset="-122"/>
              </a:rPr>
              <a:t>8</a:t>
            </a:r>
            <a:r>
              <a:rPr lang="zh-CN" altLang="en-US" dirty="0">
                <a:solidFill>
                  <a:srgbClr val="0033CC"/>
                </a:solidFill>
                <a:latin typeface="华文新魏" panose="02010800040101010101" pitchFamily="2" charset="-122"/>
                <a:ea typeface="华文新魏" panose="02010800040101010101" pitchFamily="2" charset="-122"/>
              </a:rPr>
              <a:t>路归并排序的选择树（败方树）</a:t>
            </a:r>
          </a:p>
        </p:txBody>
      </p:sp>
      <p:sp>
        <p:nvSpPr>
          <p:cNvPr id="6" name="矩形 5"/>
          <p:cNvSpPr/>
          <p:nvPr/>
        </p:nvSpPr>
        <p:spPr bwMode="auto">
          <a:xfrm>
            <a:off x="7839141" y="2606025"/>
            <a:ext cx="595745" cy="3325091"/>
          </a:xfrm>
          <a:prstGeom prst="rect">
            <a:avLst/>
          </a:prstGeom>
          <a:solidFill>
            <a:srgbClr val="FF99FF"/>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endParaRPr kumimoji="0" lang="zh-CN" altLang="en-US" sz="2000" b="1" i="0" u="none" strike="noStrike" cap="none" normalizeH="0" baseline="0" dirty="0">
              <a:ln>
                <a:noFill/>
              </a:ln>
              <a:solidFill>
                <a:srgbClr val="0033CC"/>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p:cNvSpPr txBox="1"/>
          <p:nvPr/>
        </p:nvSpPr>
        <p:spPr>
          <a:xfrm>
            <a:off x="7424172" y="5940413"/>
            <a:ext cx="1338828" cy="369332"/>
          </a:xfrm>
          <a:prstGeom prst="rect">
            <a:avLst/>
          </a:prstGeom>
          <a:noFill/>
        </p:spPr>
        <p:txBody>
          <a:bodyPr wrap="none" rtlCol="0">
            <a:spAutoFit/>
          </a:bodyPr>
          <a:lstStyle>
            <a:defPPr>
              <a:defRPr lang="zh-CN"/>
            </a:defPPr>
            <a:lvl1pPr>
              <a:defRPr>
                <a:solidFill>
                  <a:srgbClr val="0033CC"/>
                </a:solidFill>
                <a:latin typeface="华文新魏" panose="02010800040101010101" pitchFamily="2" charset="-122"/>
                <a:ea typeface="华文新魏" panose="02010800040101010101" pitchFamily="2" charset="-122"/>
              </a:defRPr>
            </a:lvl1pPr>
          </a:lstStyle>
          <a:p>
            <a:r>
              <a:rPr lang="zh-CN" altLang="en-US" dirty="0"/>
              <a:t>输出缓冲区</a:t>
            </a:r>
          </a:p>
        </p:txBody>
      </p:sp>
    </p:spTree>
    <p:extLst>
      <p:ext uri="{BB962C8B-B14F-4D97-AF65-F5344CB8AC3E}">
        <p14:creationId xmlns:p14="http://schemas.microsoft.com/office/powerpoint/2010/main" val="253935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插入排序</a:t>
            </a:r>
          </a:p>
        </p:txBody>
      </p:sp>
      <p:sp>
        <p:nvSpPr>
          <p:cNvPr id="3" name="内容占位符 2"/>
          <p:cNvSpPr>
            <a:spLocks noGrp="1"/>
          </p:cNvSpPr>
          <p:nvPr>
            <p:ph idx="1"/>
          </p:nvPr>
        </p:nvSpPr>
        <p:spPr>
          <a:xfrm>
            <a:off x="612775" y="1341438"/>
            <a:ext cx="8153400" cy="679091"/>
          </a:xfrm>
        </p:spPr>
        <p:txBody>
          <a:bodyPr/>
          <a:lstStyle/>
          <a:p>
            <a:r>
              <a:rPr lang="zh-CN" altLang="en-US" dirty="0"/>
              <a:t>直接插入排序示例（升序排序）</a:t>
            </a:r>
          </a:p>
        </p:txBody>
      </p:sp>
      <p:sp>
        <p:nvSpPr>
          <p:cNvPr id="6" name="圆柱形 5"/>
          <p:cNvSpPr/>
          <p:nvPr/>
        </p:nvSpPr>
        <p:spPr bwMode="auto">
          <a:xfrm>
            <a:off x="1845655" y="3743069"/>
            <a:ext cx="412955" cy="1035408"/>
          </a:xfrm>
          <a:prstGeom prst="can">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7" name="圆柱形 6"/>
          <p:cNvSpPr/>
          <p:nvPr/>
        </p:nvSpPr>
        <p:spPr bwMode="auto">
          <a:xfrm>
            <a:off x="843116" y="3480620"/>
            <a:ext cx="412955" cy="1297857"/>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8" name="圆柱形 7"/>
          <p:cNvSpPr/>
          <p:nvPr/>
        </p:nvSpPr>
        <p:spPr bwMode="auto">
          <a:xfrm>
            <a:off x="7860890" y="3480620"/>
            <a:ext cx="412955" cy="1297857"/>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圆柱形 8"/>
          <p:cNvSpPr/>
          <p:nvPr/>
        </p:nvSpPr>
        <p:spPr bwMode="auto">
          <a:xfrm>
            <a:off x="2848194" y="3175820"/>
            <a:ext cx="412955" cy="1602657"/>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圆柱形 9"/>
          <p:cNvSpPr/>
          <p:nvPr/>
        </p:nvSpPr>
        <p:spPr bwMode="auto">
          <a:xfrm>
            <a:off x="3850733" y="2187678"/>
            <a:ext cx="412955" cy="2590799"/>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圆柱形 10"/>
          <p:cNvSpPr/>
          <p:nvPr/>
        </p:nvSpPr>
        <p:spPr bwMode="auto">
          <a:xfrm>
            <a:off x="4853272" y="2888175"/>
            <a:ext cx="412955" cy="189030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圆柱形 11"/>
          <p:cNvSpPr/>
          <p:nvPr/>
        </p:nvSpPr>
        <p:spPr bwMode="auto">
          <a:xfrm>
            <a:off x="5855811" y="4291781"/>
            <a:ext cx="412955" cy="486696"/>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 name="圆柱形 12"/>
          <p:cNvSpPr/>
          <p:nvPr/>
        </p:nvSpPr>
        <p:spPr bwMode="auto">
          <a:xfrm>
            <a:off x="6858350" y="3916814"/>
            <a:ext cx="412955" cy="861663"/>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文本框 13"/>
          <p:cNvSpPr txBox="1"/>
          <p:nvPr/>
        </p:nvSpPr>
        <p:spPr>
          <a:xfrm>
            <a:off x="753395" y="3080510"/>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49</a:t>
            </a:r>
            <a:endParaRPr lang="zh-CN" altLang="en-US" sz="2000" dirty="0">
              <a:latin typeface="华文中宋" panose="02010600040101010101" pitchFamily="2" charset="-122"/>
              <a:ea typeface="华文中宋" panose="02010600040101010101" pitchFamily="2" charset="-122"/>
            </a:endParaRPr>
          </a:p>
        </p:txBody>
      </p:sp>
      <p:sp>
        <p:nvSpPr>
          <p:cNvPr id="15" name="文本框 14"/>
          <p:cNvSpPr txBox="1"/>
          <p:nvPr/>
        </p:nvSpPr>
        <p:spPr>
          <a:xfrm>
            <a:off x="1777419" y="3293346"/>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38</a:t>
            </a:r>
            <a:endParaRPr lang="zh-CN" altLang="en-US" sz="2000" dirty="0">
              <a:latin typeface="华文中宋" panose="02010600040101010101" pitchFamily="2" charset="-122"/>
              <a:ea typeface="华文中宋" panose="02010600040101010101" pitchFamily="2" charset="-122"/>
            </a:endParaRPr>
          </a:p>
        </p:txBody>
      </p:sp>
      <p:sp>
        <p:nvSpPr>
          <p:cNvPr id="16" name="文本框 15"/>
          <p:cNvSpPr txBox="1"/>
          <p:nvPr/>
        </p:nvSpPr>
        <p:spPr>
          <a:xfrm>
            <a:off x="2803640" y="2680400"/>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65</a:t>
            </a:r>
            <a:endParaRPr lang="zh-CN" altLang="en-US" sz="2000" dirty="0">
              <a:latin typeface="华文中宋" panose="02010600040101010101" pitchFamily="2" charset="-122"/>
              <a:ea typeface="华文中宋" panose="02010600040101010101" pitchFamily="2" charset="-122"/>
            </a:endParaRPr>
          </a:p>
        </p:txBody>
      </p:sp>
      <p:sp>
        <p:nvSpPr>
          <p:cNvPr id="17" name="文本框 16"/>
          <p:cNvSpPr txBox="1"/>
          <p:nvPr/>
        </p:nvSpPr>
        <p:spPr>
          <a:xfrm>
            <a:off x="3783904" y="1780684"/>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97</a:t>
            </a:r>
            <a:endParaRPr lang="zh-CN" altLang="en-US" sz="2000" dirty="0">
              <a:latin typeface="华文中宋" panose="02010600040101010101" pitchFamily="2" charset="-122"/>
              <a:ea typeface="华文中宋" panose="02010600040101010101" pitchFamily="2" charset="-122"/>
            </a:endParaRPr>
          </a:p>
        </p:txBody>
      </p:sp>
      <p:sp>
        <p:nvSpPr>
          <p:cNvPr id="18" name="文本框 17"/>
          <p:cNvSpPr txBox="1"/>
          <p:nvPr/>
        </p:nvSpPr>
        <p:spPr>
          <a:xfrm>
            <a:off x="4785651" y="2480345"/>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76</a:t>
            </a:r>
            <a:endParaRPr lang="zh-CN" altLang="en-US" sz="2000" dirty="0">
              <a:latin typeface="华文中宋" panose="02010600040101010101" pitchFamily="2" charset="-122"/>
              <a:ea typeface="华文中宋" panose="02010600040101010101" pitchFamily="2" charset="-122"/>
            </a:endParaRPr>
          </a:p>
        </p:txBody>
      </p:sp>
      <p:sp>
        <p:nvSpPr>
          <p:cNvPr id="19" name="文本框 18"/>
          <p:cNvSpPr txBox="1"/>
          <p:nvPr/>
        </p:nvSpPr>
        <p:spPr>
          <a:xfrm>
            <a:off x="5766705" y="3860663"/>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13</a:t>
            </a:r>
            <a:endParaRPr lang="zh-CN" altLang="en-US" sz="2000" dirty="0">
              <a:latin typeface="华文中宋" panose="02010600040101010101" pitchFamily="2" charset="-122"/>
              <a:ea typeface="华文中宋" panose="02010600040101010101" pitchFamily="2" charset="-122"/>
            </a:endParaRPr>
          </a:p>
        </p:txBody>
      </p:sp>
      <p:sp>
        <p:nvSpPr>
          <p:cNvPr id="20" name="文本框 19"/>
          <p:cNvSpPr txBox="1"/>
          <p:nvPr/>
        </p:nvSpPr>
        <p:spPr>
          <a:xfrm>
            <a:off x="6813797" y="3506182"/>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27</a:t>
            </a:r>
            <a:endParaRPr lang="zh-CN" altLang="en-US" sz="2000" dirty="0">
              <a:latin typeface="华文中宋" panose="02010600040101010101" pitchFamily="2" charset="-122"/>
              <a:ea typeface="华文中宋" panose="02010600040101010101" pitchFamily="2" charset="-122"/>
            </a:endParaRPr>
          </a:p>
        </p:txBody>
      </p:sp>
      <p:sp>
        <p:nvSpPr>
          <p:cNvPr id="21" name="文本框 20"/>
          <p:cNvSpPr txBox="1"/>
          <p:nvPr/>
        </p:nvSpPr>
        <p:spPr>
          <a:xfrm>
            <a:off x="7816336" y="3078543"/>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49</a:t>
            </a:r>
            <a:endParaRPr lang="zh-CN" altLang="en-US" sz="2000" dirty="0">
              <a:latin typeface="华文中宋" panose="02010600040101010101" pitchFamily="2" charset="-122"/>
              <a:ea typeface="华文中宋" panose="02010600040101010101" pitchFamily="2" charset="-122"/>
            </a:endParaRPr>
          </a:p>
        </p:txBody>
      </p:sp>
      <p:sp>
        <p:nvSpPr>
          <p:cNvPr id="22" name="圆柱形 21"/>
          <p:cNvSpPr/>
          <p:nvPr/>
        </p:nvSpPr>
        <p:spPr bwMode="auto">
          <a:xfrm>
            <a:off x="623534" y="5793562"/>
            <a:ext cx="412955" cy="516842"/>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圆柱形 22"/>
          <p:cNvSpPr/>
          <p:nvPr/>
        </p:nvSpPr>
        <p:spPr bwMode="auto">
          <a:xfrm>
            <a:off x="3621979" y="5816009"/>
            <a:ext cx="412955" cy="516842"/>
          </a:xfrm>
          <a:prstGeom prst="can">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4" name="圆柱形 23"/>
          <p:cNvSpPr/>
          <p:nvPr/>
        </p:nvSpPr>
        <p:spPr bwMode="auto">
          <a:xfrm>
            <a:off x="6607319" y="5816009"/>
            <a:ext cx="412955" cy="51684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5" name="文本框 24"/>
          <p:cNvSpPr txBox="1"/>
          <p:nvPr/>
        </p:nvSpPr>
        <p:spPr>
          <a:xfrm>
            <a:off x="1050952" y="5874375"/>
            <a:ext cx="1467068"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已排序记录</a:t>
            </a:r>
          </a:p>
        </p:txBody>
      </p:sp>
      <p:sp>
        <p:nvSpPr>
          <p:cNvPr id="26" name="文本框 25"/>
          <p:cNvSpPr txBox="1"/>
          <p:nvPr/>
        </p:nvSpPr>
        <p:spPr>
          <a:xfrm>
            <a:off x="4063859" y="5874375"/>
            <a:ext cx="1723549"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当前排序记录</a:t>
            </a:r>
          </a:p>
        </p:txBody>
      </p:sp>
      <p:sp>
        <p:nvSpPr>
          <p:cNvPr id="27" name="文本框 26"/>
          <p:cNvSpPr txBox="1"/>
          <p:nvPr/>
        </p:nvSpPr>
        <p:spPr>
          <a:xfrm>
            <a:off x="7138569" y="5874375"/>
            <a:ext cx="1467068"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待排序记录</a:t>
            </a:r>
          </a:p>
        </p:txBody>
      </p:sp>
      <p:cxnSp>
        <p:nvCxnSpPr>
          <p:cNvPr id="5" name="直接连接符 4"/>
          <p:cNvCxnSpPr/>
          <p:nvPr/>
        </p:nvCxnSpPr>
        <p:spPr bwMode="auto">
          <a:xfrm flipV="1">
            <a:off x="0" y="4778478"/>
            <a:ext cx="9116610" cy="14748"/>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任意多边形 3"/>
          <p:cNvSpPr/>
          <p:nvPr/>
        </p:nvSpPr>
        <p:spPr bwMode="auto">
          <a:xfrm>
            <a:off x="1061884" y="2816805"/>
            <a:ext cx="973393" cy="280356"/>
          </a:xfrm>
          <a:custGeom>
            <a:avLst/>
            <a:gdLst>
              <a:gd name="connsiteX0" fmla="*/ 973393 w 973393"/>
              <a:gd name="connsiteY0" fmla="*/ 280356 h 280356"/>
              <a:gd name="connsiteX1" fmla="*/ 619432 w 973393"/>
              <a:gd name="connsiteY1" fmla="*/ 137 h 280356"/>
              <a:gd name="connsiteX2" fmla="*/ 0 w 973393"/>
              <a:gd name="connsiteY2" fmla="*/ 250860 h 280356"/>
            </a:gdLst>
            <a:ahLst/>
            <a:cxnLst>
              <a:cxn ang="0">
                <a:pos x="connsiteX0" y="connsiteY0"/>
              </a:cxn>
              <a:cxn ang="0">
                <a:pos x="connsiteX1" y="connsiteY1"/>
              </a:cxn>
              <a:cxn ang="0">
                <a:pos x="connsiteX2" y="connsiteY2"/>
              </a:cxn>
            </a:cxnLst>
            <a:rect l="l" t="t" r="r" b="b"/>
            <a:pathLst>
              <a:path w="973393" h="280356">
                <a:moveTo>
                  <a:pt x="973393" y="280356"/>
                </a:moveTo>
                <a:cubicBezTo>
                  <a:pt x="877528" y="142704"/>
                  <a:pt x="781664" y="5053"/>
                  <a:pt x="619432" y="137"/>
                </a:cubicBezTo>
                <a:cubicBezTo>
                  <a:pt x="457200" y="-4779"/>
                  <a:pt x="228600" y="123040"/>
                  <a:pt x="0" y="250860"/>
                </a:cubicBezTo>
              </a:path>
            </a:pathLst>
          </a:custGeom>
          <a:noFill/>
          <a:ln w="5715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8" name="文本框 27"/>
          <p:cNvSpPr txBox="1"/>
          <p:nvPr/>
        </p:nvSpPr>
        <p:spPr>
          <a:xfrm>
            <a:off x="127262" y="2222138"/>
            <a:ext cx="856325"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第</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步</a:t>
            </a:r>
          </a:p>
        </p:txBody>
      </p:sp>
    </p:spTree>
    <p:extLst>
      <p:ext uri="{BB962C8B-B14F-4D97-AF65-F5344CB8AC3E}">
        <p14:creationId xmlns:p14="http://schemas.microsoft.com/office/powerpoint/2010/main" val="17784226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外排序：</a:t>
            </a:r>
            <a:r>
              <a:rPr lang="en-US" altLang="zh-CN" dirty="0"/>
              <a:t>M </a:t>
            </a:r>
            <a:r>
              <a:rPr lang="zh-CN" altLang="en-US" dirty="0"/>
              <a:t>路归并排序</a:t>
            </a:r>
          </a:p>
        </p:txBody>
      </p:sp>
      <p:sp>
        <p:nvSpPr>
          <p:cNvPr id="5" name="文本框 4"/>
          <p:cNvSpPr txBox="1"/>
          <p:nvPr/>
        </p:nvSpPr>
        <p:spPr>
          <a:xfrm>
            <a:off x="1246908" y="5940413"/>
            <a:ext cx="4987637" cy="369332"/>
          </a:xfrm>
          <a:prstGeom prst="rect">
            <a:avLst/>
          </a:prstGeom>
          <a:noFill/>
        </p:spPr>
        <p:txBody>
          <a:bodyPr wrap="square" rtlCol="0">
            <a:spAutoFit/>
          </a:bodyPr>
          <a:lstStyle/>
          <a:p>
            <a:r>
              <a:rPr lang="zh-CN" altLang="en-US" dirty="0">
                <a:solidFill>
                  <a:srgbClr val="0033CC"/>
                </a:solidFill>
                <a:latin typeface="华文新魏" panose="02010800040101010101" pitchFamily="2" charset="-122"/>
                <a:ea typeface="华文新魏" panose="02010800040101010101" pitchFamily="2" charset="-122"/>
              </a:rPr>
              <a:t>输入缓冲区：</a:t>
            </a:r>
            <a:r>
              <a:rPr lang="en-US" altLang="zh-CN" dirty="0">
                <a:solidFill>
                  <a:srgbClr val="0033CC"/>
                </a:solidFill>
                <a:latin typeface="华文新魏" panose="02010800040101010101" pitchFamily="2" charset="-122"/>
                <a:ea typeface="华文新魏" panose="02010800040101010101" pitchFamily="2" charset="-122"/>
              </a:rPr>
              <a:t>8</a:t>
            </a:r>
            <a:r>
              <a:rPr lang="zh-CN" altLang="en-US" dirty="0">
                <a:solidFill>
                  <a:srgbClr val="0033CC"/>
                </a:solidFill>
                <a:latin typeface="华文新魏" panose="02010800040101010101" pitchFamily="2" charset="-122"/>
                <a:ea typeface="华文新魏" panose="02010800040101010101" pitchFamily="2" charset="-122"/>
              </a:rPr>
              <a:t>路归并排序的选择树（败方树）</a:t>
            </a:r>
          </a:p>
        </p:txBody>
      </p:sp>
      <p:sp>
        <p:nvSpPr>
          <p:cNvPr id="6" name="矩形 5"/>
          <p:cNvSpPr/>
          <p:nvPr/>
        </p:nvSpPr>
        <p:spPr bwMode="auto">
          <a:xfrm>
            <a:off x="7839141" y="2606025"/>
            <a:ext cx="595745" cy="3325091"/>
          </a:xfrm>
          <a:prstGeom prst="rect">
            <a:avLst/>
          </a:prstGeom>
          <a:solidFill>
            <a:srgbClr val="FF99FF"/>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r>
              <a:rPr kumimoji="0" lang="en-US" altLang="zh-CN" sz="2000" b="1" i="0" u="none" strike="noStrike" cap="none" normalizeH="0" baseline="0" dirty="0">
                <a:ln>
                  <a:noFill/>
                </a:ln>
                <a:solidFill>
                  <a:srgbClr val="0033CC"/>
                </a:solidFill>
                <a:effectLst/>
                <a:latin typeface="Arial" panose="020B0604020202020204" pitchFamily="34" charset="0"/>
                <a:ea typeface="宋体" panose="02010600030101010101" pitchFamily="2" charset="-122"/>
              </a:rPr>
              <a:t>6</a:t>
            </a:r>
            <a:endParaRPr kumimoji="0" lang="zh-CN" altLang="en-US" sz="2000" b="1" i="0" u="none" strike="noStrike" cap="none" normalizeH="0" baseline="0" dirty="0">
              <a:ln>
                <a:noFill/>
              </a:ln>
              <a:solidFill>
                <a:srgbClr val="0033CC"/>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p:cNvSpPr txBox="1"/>
          <p:nvPr/>
        </p:nvSpPr>
        <p:spPr>
          <a:xfrm>
            <a:off x="7424172" y="5940413"/>
            <a:ext cx="1338828" cy="369332"/>
          </a:xfrm>
          <a:prstGeom prst="rect">
            <a:avLst/>
          </a:prstGeom>
          <a:noFill/>
        </p:spPr>
        <p:txBody>
          <a:bodyPr wrap="none" rtlCol="0">
            <a:spAutoFit/>
          </a:bodyPr>
          <a:lstStyle>
            <a:defPPr>
              <a:defRPr lang="zh-CN"/>
            </a:defPPr>
            <a:lvl1pPr>
              <a:defRPr>
                <a:solidFill>
                  <a:srgbClr val="0033CC"/>
                </a:solidFill>
                <a:latin typeface="华文新魏" panose="02010800040101010101" pitchFamily="2" charset="-122"/>
                <a:ea typeface="华文新魏" panose="02010800040101010101" pitchFamily="2" charset="-122"/>
              </a:defRPr>
            </a:lvl1pPr>
          </a:lstStyle>
          <a:p>
            <a:r>
              <a:rPr lang="zh-CN" altLang="en-US" dirty="0"/>
              <a:t>输出缓冲区</a:t>
            </a:r>
          </a:p>
        </p:txBody>
      </p:sp>
      <p:pic>
        <p:nvPicPr>
          <p:cNvPr id="3" name="图片 2"/>
          <p:cNvPicPr>
            <a:picLocks noChangeAspect="1"/>
          </p:cNvPicPr>
          <p:nvPr/>
        </p:nvPicPr>
        <p:blipFill>
          <a:blip r:embed="rId2" cstate="print"/>
          <a:stretch>
            <a:fillRect/>
          </a:stretch>
        </p:blipFill>
        <p:spPr>
          <a:xfrm>
            <a:off x="304800" y="1333903"/>
            <a:ext cx="6171610" cy="4678593"/>
          </a:xfrm>
          <a:prstGeom prst="rect">
            <a:avLst/>
          </a:prstGeom>
        </p:spPr>
      </p:pic>
    </p:spTree>
    <p:extLst>
      <p:ext uri="{BB962C8B-B14F-4D97-AF65-F5344CB8AC3E}">
        <p14:creationId xmlns:p14="http://schemas.microsoft.com/office/powerpoint/2010/main" val="11517452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外排序：</a:t>
            </a:r>
            <a:r>
              <a:rPr lang="en-US" altLang="zh-CN" dirty="0"/>
              <a:t>M </a:t>
            </a:r>
            <a:r>
              <a:rPr lang="zh-CN" altLang="en-US" dirty="0"/>
              <a:t>路归并排序</a:t>
            </a:r>
          </a:p>
        </p:txBody>
      </p:sp>
      <p:sp>
        <p:nvSpPr>
          <p:cNvPr id="3" name="内容占位符 2"/>
          <p:cNvSpPr>
            <a:spLocks noGrp="1"/>
          </p:cNvSpPr>
          <p:nvPr>
            <p:ph idx="1"/>
          </p:nvPr>
        </p:nvSpPr>
        <p:spPr/>
        <p:txBody>
          <a:bodyPr/>
          <a:lstStyle/>
          <a:p>
            <a:r>
              <a:rPr lang="zh-CN" altLang="en-US" dirty="0"/>
              <a:t>思考：与胜方树相比，败方树具有什么优点？</a:t>
            </a:r>
          </a:p>
        </p:txBody>
      </p:sp>
    </p:spTree>
    <p:extLst>
      <p:ext uri="{BB962C8B-B14F-4D97-AF65-F5344CB8AC3E}">
        <p14:creationId xmlns:p14="http://schemas.microsoft.com/office/powerpoint/2010/main" val="148147394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排序方法总结</a:t>
            </a:r>
          </a:p>
        </p:txBody>
      </p:sp>
      <p:sp>
        <p:nvSpPr>
          <p:cNvPr id="3" name="内容占位符 2"/>
          <p:cNvSpPr>
            <a:spLocks noGrp="1"/>
          </p:cNvSpPr>
          <p:nvPr>
            <p:ph idx="1"/>
          </p:nvPr>
        </p:nvSpPr>
        <p:spPr>
          <a:xfrm>
            <a:off x="452354" y="1341438"/>
            <a:ext cx="8153400" cy="4784725"/>
          </a:xfrm>
        </p:spPr>
        <p:txBody>
          <a:bodyPr/>
          <a:lstStyle/>
          <a:p>
            <a:r>
              <a:rPr lang="zh-CN" altLang="en-US" dirty="0"/>
              <a:t>各种排序方法各有优缺点，排序算法之间的比较主要考虑以下几个方面：</a:t>
            </a:r>
          </a:p>
          <a:p>
            <a:pPr lvl="1"/>
            <a:r>
              <a:rPr lang="zh-CN" altLang="en-US" dirty="0"/>
              <a:t>算法的时间复杂度</a:t>
            </a:r>
          </a:p>
          <a:p>
            <a:pPr lvl="1"/>
            <a:r>
              <a:rPr lang="zh-CN" altLang="en-US" dirty="0"/>
              <a:t>算法的辅助空间与被排序对象的表示方式</a:t>
            </a:r>
          </a:p>
          <a:p>
            <a:pPr lvl="1"/>
            <a:r>
              <a:rPr lang="zh-CN" altLang="en-US" dirty="0"/>
              <a:t>排序算法的稳定性</a:t>
            </a:r>
          </a:p>
          <a:p>
            <a:pPr lvl="1"/>
            <a:r>
              <a:rPr lang="zh-CN" altLang="en-US" dirty="0"/>
              <a:t>算法结构的复杂性</a:t>
            </a:r>
          </a:p>
          <a:p>
            <a:pPr lvl="1"/>
            <a:r>
              <a:rPr lang="zh-CN" altLang="en-US" dirty="0"/>
              <a:t>参加排序的数据的规模 </a:t>
            </a:r>
          </a:p>
        </p:txBody>
      </p:sp>
    </p:spTree>
    <p:extLst>
      <p:ext uri="{BB962C8B-B14F-4D97-AF65-F5344CB8AC3E}">
        <p14:creationId xmlns:p14="http://schemas.microsoft.com/office/powerpoint/2010/main" val="94583030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排序方法总结</a:t>
            </a:r>
          </a:p>
        </p:txBody>
      </p:sp>
      <p:sp>
        <p:nvSpPr>
          <p:cNvPr id="3" name="内容占位符 2"/>
          <p:cNvSpPr>
            <a:spLocks noGrp="1"/>
          </p:cNvSpPr>
          <p:nvPr>
            <p:ph idx="1"/>
          </p:nvPr>
        </p:nvSpPr>
        <p:spPr/>
        <p:txBody>
          <a:bodyPr/>
          <a:lstStyle/>
          <a:p>
            <a:r>
              <a:rPr lang="en-US" altLang="zh-CN" sz="2400" dirty="0"/>
              <a:t>Shell</a:t>
            </a:r>
            <a:r>
              <a:rPr lang="zh-CN" altLang="en-US" sz="2400" dirty="0"/>
              <a:t>排序、堆排序、快速排序及归并排序的速度较快，其它排序方法的速度较慢；一般情况下，从算法结构的简单性看，速度慢的排序算法比较简单、直接。</a:t>
            </a:r>
            <a:r>
              <a:rPr lang="en-US" altLang="zh-CN" sz="2400" dirty="0"/>
              <a:t>Shell</a:t>
            </a:r>
            <a:r>
              <a:rPr lang="zh-CN" altLang="en-US" sz="2400" dirty="0"/>
              <a:t>排序法、快速排序法、堆排序法及归并排序法可以看作是对某一种排序方法的改进，算法结构比较复杂 </a:t>
            </a:r>
          </a:p>
          <a:p>
            <a:endParaRPr lang="zh-CN" altLang="en-US" sz="2400" dirty="0"/>
          </a:p>
        </p:txBody>
      </p:sp>
    </p:spTree>
    <p:extLst>
      <p:ext uri="{BB962C8B-B14F-4D97-AF65-F5344CB8AC3E}">
        <p14:creationId xmlns:p14="http://schemas.microsoft.com/office/powerpoint/2010/main" val="38279655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排序方法总结</a:t>
            </a:r>
          </a:p>
        </p:txBody>
      </p:sp>
      <p:sp>
        <p:nvSpPr>
          <p:cNvPr id="3" name="内容占位符 2"/>
          <p:cNvSpPr>
            <a:spLocks noGrp="1"/>
          </p:cNvSpPr>
          <p:nvPr>
            <p:ph idx="1"/>
          </p:nvPr>
        </p:nvSpPr>
        <p:spPr/>
        <p:txBody>
          <a:bodyPr/>
          <a:lstStyle/>
          <a:p>
            <a:r>
              <a:rPr lang="zh-CN" altLang="en-US" sz="2400" dirty="0"/>
              <a:t>当数据规模</a:t>
            </a:r>
            <a:r>
              <a:rPr lang="en-US" altLang="zh-CN" sz="2400" dirty="0"/>
              <a:t>n</a:t>
            </a:r>
            <a:r>
              <a:rPr lang="zh-CN" altLang="en-US" sz="2400" dirty="0"/>
              <a:t>较小时，则采用简单的排序方法比较合适，如直接插入排序或直接选择排序等。由于直接插入排序法所需记录的移动较多，当空间的要求比较容易满足时，可以采用表插入排序法减少记录的移动</a:t>
            </a:r>
          </a:p>
          <a:p>
            <a:r>
              <a:rPr lang="zh-CN" altLang="en-US" sz="2400" dirty="0"/>
              <a:t>当文件的初态已基本有序时，可选择简单的排序方法，如直接插入排序或起泡排序</a:t>
            </a:r>
            <a:endParaRPr lang="en-US" altLang="zh-CN" sz="2400" dirty="0"/>
          </a:p>
          <a:p>
            <a:r>
              <a:rPr lang="zh-CN" altLang="en-US" sz="2400" dirty="0"/>
              <a:t>当数据规模</a:t>
            </a:r>
            <a:r>
              <a:rPr lang="en-US" altLang="zh-CN" sz="2400" dirty="0"/>
              <a:t>n</a:t>
            </a:r>
            <a:r>
              <a:rPr lang="zh-CN" altLang="en-US" sz="2400" dirty="0"/>
              <a:t>较大时，应选用速度快的排序算法，其中快速排序法最快，被认为是目前基于比较的排序方法中最好的方法。当待排序的记录是随机分布时，快速排序的平均时间最短。但快速排序有可能出现最坏情况，这时快速排序算法的时间复杂度为</a:t>
            </a:r>
            <a:r>
              <a:rPr lang="en-US" altLang="zh-CN" sz="2400" dirty="0"/>
              <a:t>O(n</a:t>
            </a:r>
            <a:r>
              <a:rPr lang="en-US" altLang="zh-CN" sz="2400" baseline="30000" dirty="0"/>
              <a:t>2</a:t>
            </a:r>
            <a:r>
              <a:rPr lang="en-US" altLang="zh-CN" sz="2400" dirty="0"/>
              <a:t>)</a:t>
            </a:r>
            <a:r>
              <a:rPr lang="zh-CN" altLang="en-US" sz="2400" dirty="0"/>
              <a:t>，且递归深度为</a:t>
            </a:r>
            <a:r>
              <a:rPr lang="en-US" altLang="zh-CN" sz="2400" dirty="0"/>
              <a:t>n</a:t>
            </a:r>
            <a:r>
              <a:rPr lang="zh-CN" altLang="en-US" sz="2400" dirty="0"/>
              <a:t>，即所需栈空间为</a:t>
            </a:r>
            <a:r>
              <a:rPr lang="en-US" altLang="zh-CN" sz="2400"/>
              <a:t>O(n)</a:t>
            </a:r>
            <a:endParaRPr lang="zh-CN" altLang="en-US" sz="2400" dirty="0"/>
          </a:p>
          <a:p>
            <a:endParaRPr lang="zh-CN" altLang="en-US" sz="2400" dirty="0"/>
          </a:p>
        </p:txBody>
      </p:sp>
    </p:spTree>
    <p:extLst>
      <p:ext uri="{BB962C8B-B14F-4D97-AF65-F5344CB8AC3E}">
        <p14:creationId xmlns:p14="http://schemas.microsoft.com/office/powerpoint/2010/main" val="3082132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排序方法总结</a:t>
            </a:r>
          </a:p>
        </p:txBody>
      </p:sp>
      <p:sp>
        <p:nvSpPr>
          <p:cNvPr id="3" name="内容占位符 2"/>
          <p:cNvSpPr>
            <a:spLocks noGrp="1"/>
          </p:cNvSpPr>
          <p:nvPr>
            <p:ph idx="1"/>
          </p:nvPr>
        </p:nvSpPr>
        <p:spPr/>
        <p:txBody>
          <a:bodyPr/>
          <a:lstStyle/>
          <a:p>
            <a:r>
              <a:rPr lang="zh-CN" altLang="en-US" sz="2400" dirty="0"/>
              <a:t>堆排序不会出现象快速排序那样的最坏情况，且堆排序所需的辅助空间比快速排序少。这两种算法都是不稳定的，如果要求排序是稳定的，则可以选择归并排序方法</a:t>
            </a:r>
            <a:endParaRPr lang="en-US" altLang="zh-CN" sz="2400" dirty="0"/>
          </a:p>
          <a:p>
            <a:r>
              <a:rPr lang="zh-CN" altLang="en-US" sz="2400" dirty="0"/>
              <a:t>基数排序法所需的辅助空间较大，但其时间复杂度可简化成</a:t>
            </a:r>
            <a:r>
              <a:rPr lang="en-US" altLang="zh-CN" sz="2400" dirty="0"/>
              <a:t>O(d*n)</a:t>
            </a:r>
            <a:r>
              <a:rPr lang="zh-CN" altLang="en-US" sz="2400" dirty="0"/>
              <a:t>；当排序码的位数</a:t>
            </a:r>
            <a:r>
              <a:rPr lang="en-US" altLang="zh-CN" sz="2400" dirty="0"/>
              <a:t>d</a:t>
            </a:r>
            <a:r>
              <a:rPr lang="zh-CN" altLang="en-US" sz="2400" dirty="0"/>
              <a:t>较少时，可进一步简化成</a:t>
            </a:r>
            <a:r>
              <a:rPr lang="en-US" altLang="zh-CN" sz="2400" dirty="0"/>
              <a:t>O(n)</a:t>
            </a:r>
            <a:r>
              <a:rPr lang="zh-CN" altLang="en-US" sz="2400" dirty="0"/>
              <a:t>，能达到较快的速度。当</a:t>
            </a:r>
            <a:r>
              <a:rPr lang="en-US" altLang="zh-CN" sz="2400" dirty="0"/>
              <a:t>n</a:t>
            </a:r>
            <a:r>
              <a:rPr lang="zh-CN" altLang="en-US" sz="2400" dirty="0"/>
              <a:t>较大，记录的排序码位数较少且可以均匀分解时，采用基数排序方法较好</a:t>
            </a:r>
          </a:p>
          <a:p>
            <a:r>
              <a:rPr lang="zh-CN" altLang="en-US" sz="2400" dirty="0"/>
              <a:t>归并排序法可以用于内排序，也可以用于外排序</a:t>
            </a:r>
          </a:p>
        </p:txBody>
      </p:sp>
    </p:spTree>
    <p:extLst>
      <p:ext uri="{BB962C8B-B14F-4D97-AF65-F5344CB8AC3E}">
        <p14:creationId xmlns:p14="http://schemas.microsoft.com/office/powerpoint/2010/main" val="34711386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323850" y="5358271"/>
            <a:ext cx="9144000" cy="4107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solidFill>
                <a:srgbClr val="555555"/>
              </a:solidFill>
              <a:latin typeface="Arial" panose="020B0604020202020204" pitchFamily="34" charset="0"/>
              <a:ea typeface="宋体" panose="02010600030101010101" pitchFamily="2" charset="-122"/>
            </a:endParaRPr>
          </a:p>
        </p:txBody>
      </p:sp>
      <p:pic>
        <p:nvPicPr>
          <p:cNvPr id="12" name="Picture 7" descr="C:\Users\HP\Desktop\图片1.jpg"/>
          <p:cNvPicPr>
            <a:picLocks noChangeAspect="1" noChangeArrowheads="1"/>
          </p:cNvPicPr>
          <p:nvPr/>
        </p:nvPicPr>
        <p:blipFill>
          <a:blip r:embed="rId3" cstate="print">
            <a:extLst>
              <a:ext uri="{28A0092B-C50C-407E-A947-70E740481C1C}">
                <a14:useLocalDpi xmlns:a14="http://schemas.microsoft.com/office/drawing/2010/main" val="0"/>
              </a:ext>
            </a:extLst>
          </a:blip>
          <a:srcRect t="24120" b="23666"/>
          <a:stretch>
            <a:fillRect/>
          </a:stretch>
        </p:blipFill>
        <p:spPr bwMode="auto">
          <a:xfrm>
            <a:off x="0" y="0"/>
            <a:ext cx="9144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内容占位符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928267"/>
            <a:ext cx="9144001"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3"/>
          <p:cNvSpPr>
            <a:spLocks noChangeArrowheads="1"/>
          </p:cNvSpPr>
          <p:nvPr/>
        </p:nvSpPr>
        <p:spPr bwMode="auto">
          <a:xfrm>
            <a:off x="323850" y="1416446"/>
            <a:ext cx="8496300" cy="3392487"/>
          </a:xfrm>
          <a:prstGeom prst="rect">
            <a:avLst/>
          </a:prstGeom>
          <a:noFill/>
          <a:ln w="9525">
            <a:noFill/>
            <a:miter lim="800000"/>
            <a:headEnd/>
            <a:tailEnd/>
          </a:ln>
        </p:spPr>
        <p:txBody>
          <a:bodyPr lIns="0" tIns="0" rIns="0" bIns="0" anchor="ctr"/>
          <a:lstStyle/>
          <a:p>
            <a:pPr algn="ctr" eaLnBrk="1" hangingPunct="1">
              <a:buFont typeface="Arial" charset="0"/>
              <a:buNone/>
            </a:pPr>
            <a:r>
              <a:rPr lang="en-US" altLang="zh-CN" sz="4800" b="1" dirty="0">
                <a:solidFill>
                  <a:srgbClr val="555555"/>
                </a:solidFill>
                <a:latin typeface="微软雅黑" pitchFamily="34" charset="-122"/>
                <a:ea typeface="微软雅黑" pitchFamily="34" charset="-122"/>
                <a:sym typeface="微软雅黑" pitchFamily="34" charset="-122"/>
              </a:rPr>
              <a:t>Q  &amp;  A</a:t>
            </a:r>
          </a:p>
          <a:p>
            <a:pPr algn="ctr" eaLnBrk="1" hangingPunct="1">
              <a:buFont typeface="Arial" charset="0"/>
              <a:buNone/>
            </a:pPr>
            <a:endParaRPr lang="zh-CN" altLang="en-US" sz="4800" b="1" dirty="0">
              <a:solidFill>
                <a:srgbClr val="555555"/>
              </a:solidFill>
              <a:latin typeface="微软雅黑" pitchFamily="34" charset="-122"/>
              <a:ea typeface="微软雅黑" pitchFamily="34" charset="-122"/>
              <a:sym typeface="微软雅黑" pitchFamily="34" charset="-122"/>
            </a:endParaRPr>
          </a:p>
          <a:p>
            <a:pPr algn="ctr" eaLnBrk="1" hangingPunct="1">
              <a:buFont typeface="Arial" charset="0"/>
              <a:buNone/>
            </a:pPr>
            <a:r>
              <a:rPr lang="zh-CN" altLang="en-US" sz="4800" b="1" dirty="0">
                <a:solidFill>
                  <a:srgbClr val="555555"/>
                </a:solidFill>
                <a:latin typeface="微软雅黑" pitchFamily="34" charset="-122"/>
                <a:ea typeface="微软雅黑" pitchFamily="34" charset="-122"/>
                <a:sym typeface="微软雅黑" pitchFamily="34" charset="-122"/>
              </a:rPr>
              <a:t>  谢 谢！</a:t>
            </a:r>
            <a:endParaRPr lang="en-US" altLang="zh-CN" sz="4800" b="1" dirty="0">
              <a:solidFill>
                <a:srgbClr val="555555"/>
              </a:solidFill>
              <a:latin typeface="微软雅黑" pitchFamily="34" charset="-122"/>
              <a:ea typeface="微软雅黑" pitchFamily="34" charset="-122"/>
              <a:sym typeface="微软雅黑" pitchFamily="34" charset="-122"/>
            </a:endParaRPr>
          </a:p>
        </p:txBody>
      </p:sp>
      <p:pic>
        <p:nvPicPr>
          <p:cNvPr id="1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51088" y="52221"/>
            <a:ext cx="3116262"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91549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插入排序</a:t>
            </a:r>
          </a:p>
        </p:txBody>
      </p:sp>
      <p:sp>
        <p:nvSpPr>
          <p:cNvPr id="3" name="内容占位符 2"/>
          <p:cNvSpPr>
            <a:spLocks noGrp="1"/>
          </p:cNvSpPr>
          <p:nvPr>
            <p:ph idx="1"/>
          </p:nvPr>
        </p:nvSpPr>
        <p:spPr>
          <a:xfrm>
            <a:off x="612775" y="1341438"/>
            <a:ext cx="8153400" cy="679091"/>
          </a:xfrm>
        </p:spPr>
        <p:txBody>
          <a:bodyPr/>
          <a:lstStyle/>
          <a:p>
            <a:r>
              <a:rPr lang="zh-CN" altLang="en-US" dirty="0"/>
              <a:t>直接插入排序示例（升序排序）</a:t>
            </a:r>
          </a:p>
        </p:txBody>
      </p:sp>
      <p:sp>
        <p:nvSpPr>
          <p:cNvPr id="6" name="圆柱形 5"/>
          <p:cNvSpPr/>
          <p:nvPr/>
        </p:nvSpPr>
        <p:spPr bwMode="auto">
          <a:xfrm>
            <a:off x="801080" y="3774077"/>
            <a:ext cx="412955" cy="1035408"/>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7" name="圆柱形 6"/>
          <p:cNvSpPr/>
          <p:nvPr/>
        </p:nvSpPr>
        <p:spPr bwMode="auto">
          <a:xfrm>
            <a:off x="1817516" y="3480620"/>
            <a:ext cx="412955" cy="1297857"/>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8" name="圆柱形 7"/>
          <p:cNvSpPr/>
          <p:nvPr/>
        </p:nvSpPr>
        <p:spPr bwMode="auto">
          <a:xfrm>
            <a:off x="7860890" y="3480620"/>
            <a:ext cx="412955" cy="1297857"/>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圆柱形 8"/>
          <p:cNvSpPr/>
          <p:nvPr/>
        </p:nvSpPr>
        <p:spPr bwMode="auto">
          <a:xfrm>
            <a:off x="2848194" y="3175820"/>
            <a:ext cx="412955" cy="1602657"/>
          </a:xfrm>
          <a:prstGeom prst="can">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0" name="圆柱形 9"/>
          <p:cNvSpPr/>
          <p:nvPr/>
        </p:nvSpPr>
        <p:spPr bwMode="auto">
          <a:xfrm>
            <a:off x="3850733" y="2187678"/>
            <a:ext cx="412955" cy="2590799"/>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圆柱形 10"/>
          <p:cNvSpPr/>
          <p:nvPr/>
        </p:nvSpPr>
        <p:spPr bwMode="auto">
          <a:xfrm>
            <a:off x="4853272" y="2888175"/>
            <a:ext cx="412955" cy="189030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圆柱形 11"/>
          <p:cNvSpPr/>
          <p:nvPr/>
        </p:nvSpPr>
        <p:spPr bwMode="auto">
          <a:xfrm>
            <a:off x="5855811" y="4291781"/>
            <a:ext cx="412955" cy="486696"/>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 name="圆柱形 12"/>
          <p:cNvSpPr/>
          <p:nvPr/>
        </p:nvSpPr>
        <p:spPr bwMode="auto">
          <a:xfrm>
            <a:off x="6858350" y="3916814"/>
            <a:ext cx="412955" cy="861663"/>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文本框 13"/>
          <p:cNvSpPr txBox="1"/>
          <p:nvPr/>
        </p:nvSpPr>
        <p:spPr>
          <a:xfrm>
            <a:off x="1759858" y="3080510"/>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49</a:t>
            </a:r>
            <a:endParaRPr lang="zh-CN" altLang="en-US" sz="2000" dirty="0">
              <a:latin typeface="华文中宋" panose="02010600040101010101" pitchFamily="2" charset="-122"/>
              <a:ea typeface="华文中宋" panose="02010600040101010101" pitchFamily="2" charset="-122"/>
            </a:endParaRPr>
          </a:p>
        </p:txBody>
      </p:sp>
      <p:sp>
        <p:nvSpPr>
          <p:cNvPr id="15" name="文本框 14"/>
          <p:cNvSpPr txBox="1"/>
          <p:nvPr/>
        </p:nvSpPr>
        <p:spPr>
          <a:xfrm>
            <a:off x="764448" y="3324354"/>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38</a:t>
            </a:r>
            <a:endParaRPr lang="zh-CN" altLang="en-US" sz="2000" dirty="0">
              <a:latin typeface="华文中宋" panose="02010600040101010101" pitchFamily="2" charset="-122"/>
              <a:ea typeface="华文中宋" panose="02010600040101010101" pitchFamily="2" charset="-122"/>
            </a:endParaRPr>
          </a:p>
        </p:txBody>
      </p:sp>
      <p:sp>
        <p:nvSpPr>
          <p:cNvPr id="16" name="文本框 15"/>
          <p:cNvSpPr txBox="1"/>
          <p:nvPr/>
        </p:nvSpPr>
        <p:spPr>
          <a:xfrm>
            <a:off x="2803640" y="2775709"/>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65</a:t>
            </a:r>
            <a:endParaRPr lang="zh-CN" altLang="en-US" sz="2000" dirty="0">
              <a:latin typeface="华文中宋" panose="02010600040101010101" pitchFamily="2" charset="-122"/>
              <a:ea typeface="华文中宋" panose="02010600040101010101" pitchFamily="2" charset="-122"/>
            </a:endParaRPr>
          </a:p>
        </p:txBody>
      </p:sp>
      <p:sp>
        <p:nvSpPr>
          <p:cNvPr id="17" name="文本框 16"/>
          <p:cNvSpPr txBox="1"/>
          <p:nvPr/>
        </p:nvSpPr>
        <p:spPr>
          <a:xfrm>
            <a:off x="3783904" y="1780684"/>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97</a:t>
            </a:r>
            <a:endParaRPr lang="zh-CN" altLang="en-US" sz="2000" dirty="0">
              <a:latin typeface="华文中宋" panose="02010600040101010101" pitchFamily="2" charset="-122"/>
              <a:ea typeface="华文中宋" panose="02010600040101010101" pitchFamily="2" charset="-122"/>
            </a:endParaRPr>
          </a:p>
        </p:txBody>
      </p:sp>
      <p:sp>
        <p:nvSpPr>
          <p:cNvPr id="18" name="文本框 17"/>
          <p:cNvSpPr txBox="1"/>
          <p:nvPr/>
        </p:nvSpPr>
        <p:spPr>
          <a:xfrm>
            <a:off x="4785651" y="2480345"/>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76</a:t>
            </a:r>
            <a:endParaRPr lang="zh-CN" altLang="en-US" sz="2000" dirty="0">
              <a:latin typeface="华文中宋" panose="02010600040101010101" pitchFamily="2" charset="-122"/>
              <a:ea typeface="华文中宋" panose="02010600040101010101" pitchFamily="2" charset="-122"/>
            </a:endParaRPr>
          </a:p>
        </p:txBody>
      </p:sp>
      <p:sp>
        <p:nvSpPr>
          <p:cNvPr id="19" name="文本框 18"/>
          <p:cNvSpPr txBox="1"/>
          <p:nvPr/>
        </p:nvSpPr>
        <p:spPr>
          <a:xfrm>
            <a:off x="5766705" y="3860663"/>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13</a:t>
            </a:r>
            <a:endParaRPr lang="zh-CN" altLang="en-US" sz="2000" dirty="0">
              <a:latin typeface="华文中宋" panose="02010600040101010101" pitchFamily="2" charset="-122"/>
              <a:ea typeface="华文中宋" panose="02010600040101010101" pitchFamily="2" charset="-122"/>
            </a:endParaRPr>
          </a:p>
        </p:txBody>
      </p:sp>
      <p:sp>
        <p:nvSpPr>
          <p:cNvPr id="20" name="文本框 19"/>
          <p:cNvSpPr txBox="1"/>
          <p:nvPr/>
        </p:nvSpPr>
        <p:spPr>
          <a:xfrm>
            <a:off x="6813797" y="3506182"/>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27</a:t>
            </a:r>
            <a:endParaRPr lang="zh-CN" altLang="en-US" sz="2000" dirty="0">
              <a:latin typeface="华文中宋" panose="02010600040101010101" pitchFamily="2" charset="-122"/>
              <a:ea typeface="华文中宋" panose="02010600040101010101" pitchFamily="2" charset="-122"/>
            </a:endParaRPr>
          </a:p>
        </p:txBody>
      </p:sp>
      <p:sp>
        <p:nvSpPr>
          <p:cNvPr id="21" name="文本框 20"/>
          <p:cNvSpPr txBox="1"/>
          <p:nvPr/>
        </p:nvSpPr>
        <p:spPr>
          <a:xfrm>
            <a:off x="7771784" y="3078543"/>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49</a:t>
            </a:r>
            <a:endParaRPr lang="zh-CN" altLang="en-US" sz="2000" dirty="0">
              <a:latin typeface="华文中宋" panose="02010600040101010101" pitchFamily="2" charset="-122"/>
              <a:ea typeface="华文中宋" panose="02010600040101010101" pitchFamily="2" charset="-122"/>
            </a:endParaRPr>
          </a:p>
        </p:txBody>
      </p:sp>
      <p:sp>
        <p:nvSpPr>
          <p:cNvPr id="22" name="圆柱形 21"/>
          <p:cNvSpPr/>
          <p:nvPr/>
        </p:nvSpPr>
        <p:spPr bwMode="auto">
          <a:xfrm>
            <a:off x="623534" y="5793562"/>
            <a:ext cx="412955" cy="516842"/>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圆柱形 22"/>
          <p:cNvSpPr/>
          <p:nvPr/>
        </p:nvSpPr>
        <p:spPr bwMode="auto">
          <a:xfrm>
            <a:off x="3621979" y="5816009"/>
            <a:ext cx="412955" cy="516842"/>
          </a:xfrm>
          <a:prstGeom prst="can">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4" name="圆柱形 23"/>
          <p:cNvSpPr/>
          <p:nvPr/>
        </p:nvSpPr>
        <p:spPr bwMode="auto">
          <a:xfrm>
            <a:off x="6607319" y="5816009"/>
            <a:ext cx="412955" cy="51684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5" name="文本框 24"/>
          <p:cNvSpPr txBox="1"/>
          <p:nvPr/>
        </p:nvSpPr>
        <p:spPr>
          <a:xfrm>
            <a:off x="1050952" y="5874375"/>
            <a:ext cx="1467068"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已排序记录</a:t>
            </a:r>
          </a:p>
        </p:txBody>
      </p:sp>
      <p:sp>
        <p:nvSpPr>
          <p:cNvPr id="26" name="文本框 25"/>
          <p:cNvSpPr txBox="1"/>
          <p:nvPr/>
        </p:nvSpPr>
        <p:spPr>
          <a:xfrm>
            <a:off x="4063859" y="5874375"/>
            <a:ext cx="1723549"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当前排序记录</a:t>
            </a:r>
          </a:p>
        </p:txBody>
      </p:sp>
      <p:sp>
        <p:nvSpPr>
          <p:cNvPr id="27" name="文本框 26"/>
          <p:cNvSpPr txBox="1"/>
          <p:nvPr/>
        </p:nvSpPr>
        <p:spPr>
          <a:xfrm>
            <a:off x="7138569" y="5874375"/>
            <a:ext cx="1467068"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待排序记录</a:t>
            </a:r>
          </a:p>
        </p:txBody>
      </p:sp>
      <p:cxnSp>
        <p:nvCxnSpPr>
          <p:cNvPr id="5" name="直接连接符 4"/>
          <p:cNvCxnSpPr/>
          <p:nvPr/>
        </p:nvCxnSpPr>
        <p:spPr bwMode="auto">
          <a:xfrm flipV="1">
            <a:off x="0" y="4778478"/>
            <a:ext cx="9116610" cy="14748"/>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任意多边形 3"/>
          <p:cNvSpPr/>
          <p:nvPr/>
        </p:nvSpPr>
        <p:spPr bwMode="auto">
          <a:xfrm rot="19729236">
            <a:off x="1846646" y="2601913"/>
            <a:ext cx="1189759" cy="357552"/>
          </a:xfrm>
          <a:custGeom>
            <a:avLst/>
            <a:gdLst>
              <a:gd name="connsiteX0" fmla="*/ 973393 w 973393"/>
              <a:gd name="connsiteY0" fmla="*/ 280356 h 280356"/>
              <a:gd name="connsiteX1" fmla="*/ 619432 w 973393"/>
              <a:gd name="connsiteY1" fmla="*/ 137 h 280356"/>
              <a:gd name="connsiteX2" fmla="*/ 0 w 973393"/>
              <a:gd name="connsiteY2" fmla="*/ 250860 h 280356"/>
            </a:gdLst>
            <a:ahLst/>
            <a:cxnLst>
              <a:cxn ang="0">
                <a:pos x="connsiteX0" y="connsiteY0"/>
              </a:cxn>
              <a:cxn ang="0">
                <a:pos x="connsiteX1" y="connsiteY1"/>
              </a:cxn>
              <a:cxn ang="0">
                <a:pos x="connsiteX2" y="connsiteY2"/>
              </a:cxn>
            </a:cxnLst>
            <a:rect l="l" t="t" r="r" b="b"/>
            <a:pathLst>
              <a:path w="973393" h="280356">
                <a:moveTo>
                  <a:pt x="973393" y="280356"/>
                </a:moveTo>
                <a:cubicBezTo>
                  <a:pt x="877528" y="142704"/>
                  <a:pt x="781664" y="5053"/>
                  <a:pt x="619432" y="137"/>
                </a:cubicBezTo>
                <a:cubicBezTo>
                  <a:pt x="457200" y="-4779"/>
                  <a:pt x="228600" y="123040"/>
                  <a:pt x="0" y="250860"/>
                </a:cubicBezTo>
              </a:path>
            </a:pathLst>
          </a:custGeom>
          <a:noFill/>
          <a:ln w="5715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8" name="文本框 27"/>
          <p:cNvSpPr txBox="1"/>
          <p:nvPr/>
        </p:nvSpPr>
        <p:spPr>
          <a:xfrm>
            <a:off x="127262" y="2222138"/>
            <a:ext cx="856325"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第</a:t>
            </a:r>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步</a:t>
            </a:r>
          </a:p>
        </p:txBody>
      </p:sp>
    </p:spTree>
    <p:extLst>
      <p:ext uri="{BB962C8B-B14F-4D97-AF65-F5344CB8AC3E}">
        <p14:creationId xmlns:p14="http://schemas.microsoft.com/office/powerpoint/2010/main" val="1262912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插入排序</a:t>
            </a:r>
          </a:p>
        </p:txBody>
      </p:sp>
      <p:sp>
        <p:nvSpPr>
          <p:cNvPr id="3" name="内容占位符 2"/>
          <p:cNvSpPr>
            <a:spLocks noGrp="1"/>
          </p:cNvSpPr>
          <p:nvPr>
            <p:ph idx="1"/>
          </p:nvPr>
        </p:nvSpPr>
        <p:spPr>
          <a:xfrm>
            <a:off x="612775" y="1341438"/>
            <a:ext cx="8153400" cy="679091"/>
          </a:xfrm>
        </p:spPr>
        <p:txBody>
          <a:bodyPr/>
          <a:lstStyle/>
          <a:p>
            <a:r>
              <a:rPr lang="zh-CN" altLang="en-US" dirty="0"/>
              <a:t>直接插入排序示例（升序排序）</a:t>
            </a:r>
          </a:p>
        </p:txBody>
      </p:sp>
      <p:sp>
        <p:nvSpPr>
          <p:cNvPr id="6" name="圆柱形 5"/>
          <p:cNvSpPr/>
          <p:nvPr/>
        </p:nvSpPr>
        <p:spPr bwMode="auto">
          <a:xfrm>
            <a:off x="801080" y="3774077"/>
            <a:ext cx="412955" cy="1035408"/>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7" name="圆柱形 6"/>
          <p:cNvSpPr/>
          <p:nvPr/>
        </p:nvSpPr>
        <p:spPr bwMode="auto">
          <a:xfrm>
            <a:off x="1817516" y="3480620"/>
            <a:ext cx="412955" cy="1297857"/>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8" name="圆柱形 7"/>
          <p:cNvSpPr/>
          <p:nvPr/>
        </p:nvSpPr>
        <p:spPr bwMode="auto">
          <a:xfrm>
            <a:off x="7860890" y="3480620"/>
            <a:ext cx="412955" cy="1297857"/>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圆柱形 8"/>
          <p:cNvSpPr/>
          <p:nvPr/>
        </p:nvSpPr>
        <p:spPr bwMode="auto">
          <a:xfrm>
            <a:off x="2848194" y="3175820"/>
            <a:ext cx="412955" cy="1602657"/>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0" name="圆柱形 9"/>
          <p:cNvSpPr/>
          <p:nvPr/>
        </p:nvSpPr>
        <p:spPr bwMode="auto">
          <a:xfrm>
            <a:off x="3850733" y="2187678"/>
            <a:ext cx="412955" cy="2590799"/>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圆柱形 10"/>
          <p:cNvSpPr/>
          <p:nvPr/>
        </p:nvSpPr>
        <p:spPr bwMode="auto">
          <a:xfrm>
            <a:off x="4853272" y="2888175"/>
            <a:ext cx="412955" cy="189030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圆柱形 11"/>
          <p:cNvSpPr/>
          <p:nvPr/>
        </p:nvSpPr>
        <p:spPr bwMode="auto">
          <a:xfrm>
            <a:off x="5855811" y="4291781"/>
            <a:ext cx="412955" cy="486696"/>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 name="圆柱形 12"/>
          <p:cNvSpPr/>
          <p:nvPr/>
        </p:nvSpPr>
        <p:spPr bwMode="auto">
          <a:xfrm>
            <a:off x="6858350" y="3916814"/>
            <a:ext cx="412955" cy="861663"/>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文本框 13"/>
          <p:cNvSpPr txBox="1"/>
          <p:nvPr/>
        </p:nvSpPr>
        <p:spPr>
          <a:xfrm>
            <a:off x="1759858" y="3080510"/>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49</a:t>
            </a:r>
            <a:endParaRPr lang="zh-CN" altLang="en-US" sz="2000" dirty="0">
              <a:latin typeface="华文中宋" panose="02010600040101010101" pitchFamily="2" charset="-122"/>
              <a:ea typeface="华文中宋" panose="02010600040101010101" pitchFamily="2" charset="-122"/>
            </a:endParaRPr>
          </a:p>
        </p:txBody>
      </p:sp>
      <p:sp>
        <p:nvSpPr>
          <p:cNvPr id="15" name="文本框 14"/>
          <p:cNvSpPr txBox="1"/>
          <p:nvPr/>
        </p:nvSpPr>
        <p:spPr>
          <a:xfrm>
            <a:off x="764448" y="3324354"/>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38</a:t>
            </a:r>
            <a:endParaRPr lang="zh-CN" altLang="en-US" sz="2000" dirty="0">
              <a:latin typeface="华文中宋" panose="02010600040101010101" pitchFamily="2" charset="-122"/>
              <a:ea typeface="华文中宋" panose="02010600040101010101" pitchFamily="2" charset="-122"/>
            </a:endParaRPr>
          </a:p>
        </p:txBody>
      </p:sp>
      <p:sp>
        <p:nvSpPr>
          <p:cNvPr id="16" name="文本框 15"/>
          <p:cNvSpPr txBox="1"/>
          <p:nvPr/>
        </p:nvSpPr>
        <p:spPr>
          <a:xfrm>
            <a:off x="2803640" y="2775709"/>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65</a:t>
            </a:r>
            <a:endParaRPr lang="zh-CN" altLang="en-US" sz="2000" dirty="0">
              <a:latin typeface="华文中宋" panose="02010600040101010101" pitchFamily="2" charset="-122"/>
              <a:ea typeface="华文中宋" panose="02010600040101010101" pitchFamily="2" charset="-122"/>
            </a:endParaRPr>
          </a:p>
        </p:txBody>
      </p:sp>
      <p:sp>
        <p:nvSpPr>
          <p:cNvPr id="17" name="文本框 16"/>
          <p:cNvSpPr txBox="1"/>
          <p:nvPr/>
        </p:nvSpPr>
        <p:spPr>
          <a:xfrm>
            <a:off x="3783904" y="1780684"/>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97</a:t>
            </a:r>
            <a:endParaRPr lang="zh-CN" altLang="en-US" sz="2000" dirty="0">
              <a:latin typeface="华文中宋" panose="02010600040101010101" pitchFamily="2" charset="-122"/>
              <a:ea typeface="华文中宋" panose="02010600040101010101" pitchFamily="2" charset="-122"/>
            </a:endParaRPr>
          </a:p>
        </p:txBody>
      </p:sp>
      <p:sp>
        <p:nvSpPr>
          <p:cNvPr id="18" name="文本框 17"/>
          <p:cNvSpPr txBox="1"/>
          <p:nvPr/>
        </p:nvSpPr>
        <p:spPr>
          <a:xfrm>
            <a:off x="4785651" y="2480345"/>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76</a:t>
            </a:r>
            <a:endParaRPr lang="zh-CN" altLang="en-US" sz="2000" dirty="0">
              <a:latin typeface="华文中宋" panose="02010600040101010101" pitchFamily="2" charset="-122"/>
              <a:ea typeface="华文中宋" panose="02010600040101010101" pitchFamily="2" charset="-122"/>
            </a:endParaRPr>
          </a:p>
        </p:txBody>
      </p:sp>
      <p:sp>
        <p:nvSpPr>
          <p:cNvPr id="19" name="文本框 18"/>
          <p:cNvSpPr txBox="1"/>
          <p:nvPr/>
        </p:nvSpPr>
        <p:spPr>
          <a:xfrm>
            <a:off x="5766705" y="3860663"/>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13</a:t>
            </a:r>
            <a:endParaRPr lang="zh-CN" altLang="en-US" sz="2000" dirty="0">
              <a:latin typeface="华文中宋" panose="02010600040101010101" pitchFamily="2" charset="-122"/>
              <a:ea typeface="华文中宋" panose="02010600040101010101" pitchFamily="2" charset="-122"/>
            </a:endParaRPr>
          </a:p>
        </p:txBody>
      </p:sp>
      <p:sp>
        <p:nvSpPr>
          <p:cNvPr id="20" name="文本框 19"/>
          <p:cNvSpPr txBox="1"/>
          <p:nvPr/>
        </p:nvSpPr>
        <p:spPr>
          <a:xfrm>
            <a:off x="6813797" y="3506182"/>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27</a:t>
            </a:r>
            <a:endParaRPr lang="zh-CN" altLang="en-US" sz="2000" dirty="0">
              <a:latin typeface="华文中宋" panose="02010600040101010101" pitchFamily="2" charset="-122"/>
              <a:ea typeface="华文中宋" panose="02010600040101010101" pitchFamily="2" charset="-122"/>
            </a:endParaRPr>
          </a:p>
        </p:txBody>
      </p:sp>
      <p:sp>
        <p:nvSpPr>
          <p:cNvPr id="21" name="文本框 20"/>
          <p:cNvSpPr txBox="1"/>
          <p:nvPr/>
        </p:nvSpPr>
        <p:spPr>
          <a:xfrm>
            <a:off x="7771784" y="3078543"/>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49</a:t>
            </a:r>
            <a:endParaRPr lang="zh-CN" altLang="en-US" sz="2000" dirty="0">
              <a:latin typeface="华文中宋" panose="02010600040101010101" pitchFamily="2" charset="-122"/>
              <a:ea typeface="华文中宋" panose="02010600040101010101" pitchFamily="2" charset="-122"/>
            </a:endParaRPr>
          </a:p>
        </p:txBody>
      </p:sp>
      <p:sp>
        <p:nvSpPr>
          <p:cNvPr id="22" name="圆柱形 21"/>
          <p:cNvSpPr/>
          <p:nvPr/>
        </p:nvSpPr>
        <p:spPr bwMode="auto">
          <a:xfrm>
            <a:off x="623534" y="5793562"/>
            <a:ext cx="412955" cy="516842"/>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圆柱形 22"/>
          <p:cNvSpPr/>
          <p:nvPr/>
        </p:nvSpPr>
        <p:spPr bwMode="auto">
          <a:xfrm>
            <a:off x="3621979" y="5816009"/>
            <a:ext cx="412955" cy="516842"/>
          </a:xfrm>
          <a:prstGeom prst="can">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4" name="圆柱形 23"/>
          <p:cNvSpPr/>
          <p:nvPr/>
        </p:nvSpPr>
        <p:spPr bwMode="auto">
          <a:xfrm>
            <a:off x="6607319" y="5816009"/>
            <a:ext cx="412955" cy="51684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5" name="文本框 24"/>
          <p:cNvSpPr txBox="1"/>
          <p:nvPr/>
        </p:nvSpPr>
        <p:spPr>
          <a:xfrm>
            <a:off x="1050952" y="5874375"/>
            <a:ext cx="1467068"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已排序记录</a:t>
            </a:r>
          </a:p>
        </p:txBody>
      </p:sp>
      <p:sp>
        <p:nvSpPr>
          <p:cNvPr id="26" name="文本框 25"/>
          <p:cNvSpPr txBox="1"/>
          <p:nvPr/>
        </p:nvSpPr>
        <p:spPr>
          <a:xfrm>
            <a:off x="4063859" y="5874375"/>
            <a:ext cx="1723549"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当前排序记录</a:t>
            </a:r>
          </a:p>
        </p:txBody>
      </p:sp>
      <p:sp>
        <p:nvSpPr>
          <p:cNvPr id="27" name="文本框 26"/>
          <p:cNvSpPr txBox="1"/>
          <p:nvPr/>
        </p:nvSpPr>
        <p:spPr>
          <a:xfrm>
            <a:off x="7138569" y="5874375"/>
            <a:ext cx="1467068"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待排序记录</a:t>
            </a:r>
          </a:p>
        </p:txBody>
      </p:sp>
      <p:cxnSp>
        <p:nvCxnSpPr>
          <p:cNvPr id="5" name="直接连接符 4"/>
          <p:cNvCxnSpPr/>
          <p:nvPr/>
        </p:nvCxnSpPr>
        <p:spPr bwMode="auto">
          <a:xfrm flipV="1">
            <a:off x="0" y="4778478"/>
            <a:ext cx="9116610" cy="14748"/>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文本框 27"/>
          <p:cNvSpPr txBox="1"/>
          <p:nvPr/>
        </p:nvSpPr>
        <p:spPr>
          <a:xfrm>
            <a:off x="127262" y="2222138"/>
            <a:ext cx="856325"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第</a:t>
            </a:r>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步</a:t>
            </a:r>
          </a:p>
        </p:txBody>
      </p:sp>
    </p:spTree>
    <p:extLst>
      <p:ext uri="{BB962C8B-B14F-4D97-AF65-F5344CB8AC3E}">
        <p14:creationId xmlns:p14="http://schemas.microsoft.com/office/powerpoint/2010/main" val="356447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插入排序</a:t>
            </a:r>
          </a:p>
        </p:txBody>
      </p:sp>
      <p:sp>
        <p:nvSpPr>
          <p:cNvPr id="3" name="内容占位符 2"/>
          <p:cNvSpPr>
            <a:spLocks noGrp="1"/>
          </p:cNvSpPr>
          <p:nvPr>
            <p:ph idx="1"/>
          </p:nvPr>
        </p:nvSpPr>
        <p:spPr>
          <a:xfrm>
            <a:off x="612775" y="1341438"/>
            <a:ext cx="8153400" cy="679091"/>
          </a:xfrm>
        </p:spPr>
        <p:txBody>
          <a:bodyPr/>
          <a:lstStyle/>
          <a:p>
            <a:r>
              <a:rPr lang="zh-CN" altLang="en-US" dirty="0"/>
              <a:t>直接插入排序示例（升序排序）</a:t>
            </a:r>
          </a:p>
        </p:txBody>
      </p:sp>
      <p:sp>
        <p:nvSpPr>
          <p:cNvPr id="6" name="圆柱形 5"/>
          <p:cNvSpPr/>
          <p:nvPr/>
        </p:nvSpPr>
        <p:spPr bwMode="auto">
          <a:xfrm>
            <a:off x="801080" y="3774077"/>
            <a:ext cx="412955" cy="1035408"/>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7" name="圆柱形 6"/>
          <p:cNvSpPr/>
          <p:nvPr/>
        </p:nvSpPr>
        <p:spPr bwMode="auto">
          <a:xfrm>
            <a:off x="1817516" y="3480620"/>
            <a:ext cx="412955" cy="1297857"/>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8" name="圆柱形 7"/>
          <p:cNvSpPr/>
          <p:nvPr/>
        </p:nvSpPr>
        <p:spPr bwMode="auto">
          <a:xfrm>
            <a:off x="7860890" y="3480620"/>
            <a:ext cx="412955" cy="1297857"/>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圆柱形 8"/>
          <p:cNvSpPr/>
          <p:nvPr/>
        </p:nvSpPr>
        <p:spPr bwMode="auto">
          <a:xfrm>
            <a:off x="2848194" y="3175820"/>
            <a:ext cx="412955" cy="1602657"/>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0" name="圆柱形 9"/>
          <p:cNvSpPr/>
          <p:nvPr/>
        </p:nvSpPr>
        <p:spPr bwMode="auto">
          <a:xfrm>
            <a:off x="3850733" y="2187678"/>
            <a:ext cx="412955" cy="2590799"/>
          </a:xfrm>
          <a:prstGeom prst="can">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1" name="圆柱形 10"/>
          <p:cNvSpPr/>
          <p:nvPr/>
        </p:nvSpPr>
        <p:spPr bwMode="auto">
          <a:xfrm>
            <a:off x="4853272" y="2888175"/>
            <a:ext cx="412955" cy="189030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圆柱形 11"/>
          <p:cNvSpPr/>
          <p:nvPr/>
        </p:nvSpPr>
        <p:spPr bwMode="auto">
          <a:xfrm>
            <a:off x="5855811" y="4291781"/>
            <a:ext cx="412955" cy="486696"/>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 name="圆柱形 12"/>
          <p:cNvSpPr/>
          <p:nvPr/>
        </p:nvSpPr>
        <p:spPr bwMode="auto">
          <a:xfrm>
            <a:off x="6858350" y="3916814"/>
            <a:ext cx="412955" cy="861663"/>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文本框 13"/>
          <p:cNvSpPr txBox="1"/>
          <p:nvPr/>
        </p:nvSpPr>
        <p:spPr>
          <a:xfrm>
            <a:off x="1759858" y="3080510"/>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49</a:t>
            </a:r>
            <a:endParaRPr lang="zh-CN" altLang="en-US" sz="2000" dirty="0">
              <a:latin typeface="华文中宋" panose="02010600040101010101" pitchFamily="2" charset="-122"/>
              <a:ea typeface="华文中宋" panose="02010600040101010101" pitchFamily="2" charset="-122"/>
            </a:endParaRPr>
          </a:p>
        </p:txBody>
      </p:sp>
      <p:sp>
        <p:nvSpPr>
          <p:cNvPr id="15" name="文本框 14"/>
          <p:cNvSpPr txBox="1"/>
          <p:nvPr/>
        </p:nvSpPr>
        <p:spPr>
          <a:xfrm>
            <a:off x="764448" y="3324354"/>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38</a:t>
            </a:r>
            <a:endParaRPr lang="zh-CN" altLang="en-US" sz="2000" dirty="0">
              <a:latin typeface="华文中宋" panose="02010600040101010101" pitchFamily="2" charset="-122"/>
              <a:ea typeface="华文中宋" panose="02010600040101010101" pitchFamily="2" charset="-122"/>
            </a:endParaRPr>
          </a:p>
        </p:txBody>
      </p:sp>
      <p:sp>
        <p:nvSpPr>
          <p:cNvPr id="16" name="文本框 15"/>
          <p:cNvSpPr txBox="1"/>
          <p:nvPr/>
        </p:nvSpPr>
        <p:spPr>
          <a:xfrm>
            <a:off x="2803640" y="2775709"/>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65</a:t>
            </a:r>
            <a:endParaRPr lang="zh-CN" altLang="en-US" sz="2000" dirty="0">
              <a:latin typeface="华文中宋" panose="02010600040101010101" pitchFamily="2" charset="-122"/>
              <a:ea typeface="华文中宋" panose="02010600040101010101" pitchFamily="2" charset="-122"/>
            </a:endParaRPr>
          </a:p>
        </p:txBody>
      </p:sp>
      <p:sp>
        <p:nvSpPr>
          <p:cNvPr id="17" name="文本框 16"/>
          <p:cNvSpPr txBox="1"/>
          <p:nvPr/>
        </p:nvSpPr>
        <p:spPr>
          <a:xfrm>
            <a:off x="3783904" y="1780684"/>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97</a:t>
            </a:r>
            <a:endParaRPr lang="zh-CN" altLang="en-US" sz="2000" dirty="0">
              <a:latin typeface="华文中宋" panose="02010600040101010101" pitchFamily="2" charset="-122"/>
              <a:ea typeface="华文中宋" panose="02010600040101010101" pitchFamily="2" charset="-122"/>
            </a:endParaRPr>
          </a:p>
        </p:txBody>
      </p:sp>
      <p:sp>
        <p:nvSpPr>
          <p:cNvPr id="18" name="文本框 17"/>
          <p:cNvSpPr txBox="1"/>
          <p:nvPr/>
        </p:nvSpPr>
        <p:spPr>
          <a:xfrm>
            <a:off x="4785651" y="2480345"/>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76</a:t>
            </a:r>
            <a:endParaRPr lang="zh-CN" altLang="en-US" sz="2000" dirty="0">
              <a:latin typeface="华文中宋" panose="02010600040101010101" pitchFamily="2" charset="-122"/>
              <a:ea typeface="华文中宋" panose="02010600040101010101" pitchFamily="2" charset="-122"/>
            </a:endParaRPr>
          </a:p>
        </p:txBody>
      </p:sp>
      <p:sp>
        <p:nvSpPr>
          <p:cNvPr id="19" name="文本框 18"/>
          <p:cNvSpPr txBox="1"/>
          <p:nvPr/>
        </p:nvSpPr>
        <p:spPr>
          <a:xfrm>
            <a:off x="5766705" y="3860663"/>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13</a:t>
            </a:r>
            <a:endParaRPr lang="zh-CN" altLang="en-US" sz="2000" dirty="0">
              <a:latin typeface="华文中宋" panose="02010600040101010101" pitchFamily="2" charset="-122"/>
              <a:ea typeface="华文中宋" panose="02010600040101010101" pitchFamily="2" charset="-122"/>
            </a:endParaRPr>
          </a:p>
        </p:txBody>
      </p:sp>
      <p:sp>
        <p:nvSpPr>
          <p:cNvPr id="20" name="文本框 19"/>
          <p:cNvSpPr txBox="1"/>
          <p:nvPr/>
        </p:nvSpPr>
        <p:spPr>
          <a:xfrm>
            <a:off x="6813797" y="3506182"/>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27</a:t>
            </a:r>
            <a:endParaRPr lang="zh-CN" altLang="en-US" sz="2000" dirty="0">
              <a:latin typeface="华文中宋" panose="02010600040101010101" pitchFamily="2" charset="-122"/>
              <a:ea typeface="华文中宋" panose="02010600040101010101" pitchFamily="2" charset="-122"/>
            </a:endParaRPr>
          </a:p>
        </p:txBody>
      </p:sp>
      <p:sp>
        <p:nvSpPr>
          <p:cNvPr id="21" name="文本框 20"/>
          <p:cNvSpPr txBox="1"/>
          <p:nvPr/>
        </p:nvSpPr>
        <p:spPr>
          <a:xfrm>
            <a:off x="7771784" y="3078543"/>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49</a:t>
            </a:r>
            <a:endParaRPr lang="zh-CN" altLang="en-US" sz="2000" dirty="0">
              <a:latin typeface="华文中宋" panose="02010600040101010101" pitchFamily="2" charset="-122"/>
              <a:ea typeface="华文中宋" panose="02010600040101010101" pitchFamily="2" charset="-122"/>
            </a:endParaRPr>
          </a:p>
        </p:txBody>
      </p:sp>
      <p:sp>
        <p:nvSpPr>
          <p:cNvPr id="22" name="圆柱形 21"/>
          <p:cNvSpPr/>
          <p:nvPr/>
        </p:nvSpPr>
        <p:spPr bwMode="auto">
          <a:xfrm>
            <a:off x="623534" y="5793562"/>
            <a:ext cx="412955" cy="516842"/>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圆柱形 22"/>
          <p:cNvSpPr/>
          <p:nvPr/>
        </p:nvSpPr>
        <p:spPr bwMode="auto">
          <a:xfrm>
            <a:off x="3621979" y="5816009"/>
            <a:ext cx="412955" cy="516842"/>
          </a:xfrm>
          <a:prstGeom prst="can">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4" name="圆柱形 23"/>
          <p:cNvSpPr/>
          <p:nvPr/>
        </p:nvSpPr>
        <p:spPr bwMode="auto">
          <a:xfrm>
            <a:off x="6607319" y="5816009"/>
            <a:ext cx="412955" cy="51684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5" name="文本框 24"/>
          <p:cNvSpPr txBox="1"/>
          <p:nvPr/>
        </p:nvSpPr>
        <p:spPr>
          <a:xfrm>
            <a:off x="1050952" y="5874375"/>
            <a:ext cx="1467068"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已排序记录</a:t>
            </a:r>
          </a:p>
        </p:txBody>
      </p:sp>
      <p:sp>
        <p:nvSpPr>
          <p:cNvPr id="26" name="文本框 25"/>
          <p:cNvSpPr txBox="1"/>
          <p:nvPr/>
        </p:nvSpPr>
        <p:spPr>
          <a:xfrm>
            <a:off x="4063859" y="5874375"/>
            <a:ext cx="1723549"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当前排序记录</a:t>
            </a:r>
          </a:p>
        </p:txBody>
      </p:sp>
      <p:sp>
        <p:nvSpPr>
          <p:cNvPr id="27" name="文本框 26"/>
          <p:cNvSpPr txBox="1"/>
          <p:nvPr/>
        </p:nvSpPr>
        <p:spPr>
          <a:xfrm>
            <a:off x="7138569" y="5874375"/>
            <a:ext cx="1467068"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待排序记录</a:t>
            </a:r>
          </a:p>
        </p:txBody>
      </p:sp>
      <p:cxnSp>
        <p:nvCxnSpPr>
          <p:cNvPr id="5" name="直接连接符 4"/>
          <p:cNvCxnSpPr/>
          <p:nvPr/>
        </p:nvCxnSpPr>
        <p:spPr bwMode="auto">
          <a:xfrm flipV="1">
            <a:off x="0" y="4778478"/>
            <a:ext cx="9116610" cy="14748"/>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任意多边形 3"/>
          <p:cNvSpPr/>
          <p:nvPr/>
        </p:nvSpPr>
        <p:spPr bwMode="auto">
          <a:xfrm rot="18628311">
            <a:off x="2855963" y="2260441"/>
            <a:ext cx="907552" cy="206260"/>
          </a:xfrm>
          <a:custGeom>
            <a:avLst/>
            <a:gdLst>
              <a:gd name="connsiteX0" fmla="*/ 973393 w 973393"/>
              <a:gd name="connsiteY0" fmla="*/ 280356 h 280356"/>
              <a:gd name="connsiteX1" fmla="*/ 619432 w 973393"/>
              <a:gd name="connsiteY1" fmla="*/ 137 h 280356"/>
              <a:gd name="connsiteX2" fmla="*/ 0 w 973393"/>
              <a:gd name="connsiteY2" fmla="*/ 250860 h 280356"/>
            </a:gdLst>
            <a:ahLst/>
            <a:cxnLst>
              <a:cxn ang="0">
                <a:pos x="connsiteX0" y="connsiteY0"/>
              </a:cxn>
              <a:cxn ang="0">
                <a:pos x="connsiteX1" y="connsiteY1"/>
              </a:cxn>
              <a:cxn ang="0">
                <a:pos x="connsiteX2" y="connsiteY2"/>
              </a:cxn>
            </a:cxnLst>
            <a:rect l="l" t="t" r="r" b="b"/>
            <a:pathLst>
              <a:path w="973393" h="280356">
                <a:moveTo>
                  <a:pt x="973393" y="280356"/>
                </a:moveTo>
                <a:cubicBezTo>
                  <a:pt x="877528" y="142704"/>
                  <a:pt x="781664" y="5053"/>
                  <a:pt x="619432" y="137"/>
                </a:cubicBezTo>
                <a:cubicBezTo>
                  <a:pt x="457200" y="-4779"/>
                  <a:pt x="228600" y="123040"/>
                  <a:pt x="0" y="250860"/>
                </a:cubicBezTo>
              </a:path>
            </a:pathLst>
          </a:custGeom>
          <a:noFill/>
          <a:ln w="5715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8" name="文本框 27"/>
          <p:cNvSpPr txBox="1"/>
          <p:nvPr/>
        </p:nvSpPr>
        <p:spPr>
          <a:xfrm>
            <a:off x="127262" y="2222138"/>
            <a:ext cx="856325"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第</a:t>
            </a:r>
            <a:r>
              <a:rPr lang="en-US" altLang="zh-CN" sz="2000" dirty="0">
                <a:latin typeface="华文中宋" panose="02010600040101010101" pitchFamily="2" charset="-122"/>
                <a:ea typeface="华文中宋" panose="02010600040101010101" pitchFamily="2" charset="-122"/>
              </a:rPr>
              <a:t>3</a:t>
            </a:r>
            <a:r>
              <a:rPr lang="zh-CN" altLang="en-US" sz="2000" dirty="0">
                <a:latin typeface="华文中宋" panose="02010600040101010101" pitchFamily="2" charset="-122"/>
                <a:ea typeface="华文中宋" panose="02010600040101010101" pitchFamily="2" charset="-122"/>
              </a:rPr>
              <a:t>步</a:t>
            </a:r>
          </a:p>
        </p:txBody>
      </p:sp>
    </p:spTree>
    <p:extLst>
      <p:ext uri="{BB962C8B-B14F-4D97-AF65-F5344CB8AC3E}">
        <p14:creationId xmlns:p14="http://schemas.microsoft.com/office/powerpoint/2010/main" val="448776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插入排序</a:t>
            </a:r>
          </a:p>
        </p:txBody>
      </p:sp>
      <p:sp>
        <p:nvSpPr>
          <p:cNvPr id="3" name="内容占位符 2"/>
          <p:cNvSpPr>
            <a:spLocks noGrp="1"/>
          </p:cNvSpPr>
          <p:nvPr>
            <p:ph idx="1"/>
          </p:nvPr>
        </p:nvSpPr>
        <p:spPr>
          <a:xfrm>
            <a:off x="612775" y="1341438"/>
            <a:ext cx="8153400" cy="679091"/>
          </a:xfrm>
        </p:spPr>
        <p:txBody>
          <a:bodyPr/>
          <a:lstStyle/>
          <a:p>
            <a:r>
              <a:rPr lang="zh-CN" altLang="en-US" dirty="0"/>
              <a:t>直接插入排序示例（升序排序）</a:t>
            </a:r>
          </a:p>
        </p:txBody>
      </p:sp>
      <p:sp>
        <p:nvSpPr>
          <p:cNvPr id="6" name="圆柱形 5"/>
          <p:cNvSpPr/>
          <p:nvPr/>
        </p:nvSpPr>
        <p:spPr bwMode="auto">
          <a:xfrm>
            <a:off x="801080" y="3774077"/>
            <a:ext cx="412955" cy="1035408"/>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7" name="圆柱形 6"/>
          <p:cNvSpPr/>
          <p:nvPr/>
        </p:nvSpPr>
        <p:spPr bwMode="auto">
          <a:xfrm>
            <a:off x="1817516" y="3480620"/>
            <a:ext cx="412955" cy="1297857"/>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8" name="圆柱形 7"/>
          <p:cNvSpPr/>
          <p:nvPr/>
        </p:nvSpPr>
        <p:spPr bwMode="auto">
          <a:xfrm>
            <a:off x="7860890" y="3480620"/>
            <a:ext cx="412955" cy="1297857"/>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圆柱形 8"/>
          <p:cNvSpPr/>
          <p:nvPr/>
        </p:nvSpPr>
        <p:spPr bwMode="auto">
          <a:xfrm>
            <a:off x="2848194" y="3175820"/>
            <a:ext cx="412955" cy="1602657"/>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0" name="圆柱形 9"/>
          <p:cNvSpPr/>
          <p:nvPr/>
        </p:nvSpPr>
        <p:spPr bwMode="auto">
          <a:xfrm>
            <a:off x="3850733" y="2187678"/>
            <a:ext cx="412955" cy="2590799"/>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1" name="圆柱形 10"/>
          <p:cNvSpPr/>
          <p:nvPr/>
        </p:nvSpPr>
        <p:spPr bwMode="auto">
          <a:xfrm>
            <a:off x="4853272" y="2888175"/>
            <a:ext cx="412955" cy="1890302"/>
          </a:xfrm>
          <a:prstGeom prst="can">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2" name="圆柱形 11"/>
          <p:cNvSpPr/>
          <p:nvPr/>
        </p:nvSpPr>
        <p:spPr bwMode="auto">
          <a:xfrm>
            <a:off x="5855811" y="4291781"/>
            <a:ext cx="412955" cy="486696"/>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 name="圆柱形 12"/>
          <p:cNvSpPr/>
          <p:nvPr/>
        </p:nvSpPr>
        <p:spPr bwMode="auto">
          <a:xfrm>
            <a:off x="6858350" y="3916814"/>
            <a:ext cx="412955" cy="861663"/>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文本框 13"/>
          <p:cNvSpPr txBox="1"/>
          <p:nvPr/>
        </p:nvSpPr>
        <p:spPr>
          <a:xfrm>
            <a:off x="1759858" y="3080510"/>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49</a:t>
            </a:r>
            <a:endParaRPr lang="zh-CN" altLang="en-US" sz="2000" dirty="0">
              <a:latin typeface="华文中宋" panose="02010600040101010101" pitchFamily="2" charset="-122"/>
              <a:ea typeface="华文中宋" panose="02010600040101010101" pitchFamily="2" charset="-122"/>
            </a:endParaRPr>
          </a:p>
        </p:txBody>
      </p:sp>
      <p:sp>
        <p:nvSpPr>
          <p:cNvPr id="15" name="文本框 14"/>
          <p:cNvSpPr txBox="1"/>
          <p:nvPr/>
        </p:nvSpPr>
        <p:spPr>
          <a:xfrm>
            <a:off x="764448" y="3324354"/>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38</a:t>
            </a:r>
            <a:endParaRPr lang="zh-CN" altLang="en-US" sz="2000" dirty="0">
              <a:latin typeface="华文中宋" panose="02010600040101010101" pitchFamily="2" charset="-122"/>
              <a:ea typeface="华文中宋" panose="02010600040101010101" pitchFamily="2" charset="-122"/>
            </a:endParaRPr>
          </a:p>
        </p:txBody>
      </p:sp>
      <p:sp>
        <p:nvSpPr>
          <p:cNvPr id="16" name="文本框 15"/>
          <p:cNvSpPr txBox="1"/>
          <p:nvPr/>
        </p:nvSpPr>
        <p:spPr>
          <a:xfrm>
            <a:off x="2803640" y="2775709"/>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65</a:t>
            </a:r>
            <a:endParaRPr lang="zh-CN" altLang="en-US" sz="2000" dirty="0">
              <a:latin typeface="华文中宋" panose="02010600040101010101" pitchFamily="2" charset="-122"/>
              <a:ea typeface="华文中宋" panose="02010600040101010101" pitchFamily="2" charset="-122"/>
            </a:endParaRPr>
          </a:p>
        </p:txBody>
      </p:sp>
      <p:sp>
        <p:nvSpPr>
          <p:cNvPr id="17" name="文本框 16"/>
          <p:cNvSpPr txBox="1"/>
          <p:nvPr/>
        </p:nvSpPr>
        <p:spPr>
          <a:xfrm>
            <a:off x="3783904" y="1780684"/>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97</a:t>
            </a:r>
            <a:endParaRPr lang="zh-CN" altLang="en-US" sz="2000" dirty="0">
              <a:latin typeface="华文中宋" panose="02010600040101010101" pitchFamily="2" charset="-122"/>
              <a:ea typeface="华文中宋" panose="02010600040101010101" pitchFamily="2" charset="-122"/>
            </a:endParaRPr>
          </a:p>
        </p:txBody>
      </p:sp>
      <p:sp>
        <p:nvSpPr>
          <p:cNvPr id="18" name="文本框 17"/>
          <p:cNvSpPr txBox="1"/>
          <p:nvPr/>
        </p:nvSpPr>
        <p:spPr>
          <a:xfrm>
            <a:off x="4785651" y="2480345"/>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76</a:t>
            </a:r>
            <a:endParaRPr lang="zh-CN" altLang="en-US" sz="2000" dirty="0">
              <a:latin typeface="华文中宋" panose="02010600040101010101" pitchFamily="2" charset="-122"/>
              <a:ea typeface="华文中宋" panose="02010600040101010101" pitchFamily="2" charset="-122"/>
            </a:endParaRPr>
          </a:p>
        </p:txBody>
      </p:sp>
      <p:sp>
        <p:nvSpPr>
          <p:cNvPr id="19" name="文本框 18"/>
          <p:cNvSpPr txBox="1"/>
          <p:nvPr/>
        </p:nvSpPr>
        <p:spPr>
          <a:xfrm>
            <a:off x="5766705" y="3860663"/>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13</a:t>
            </a:r>
            <a:endParaRPr lang="zh-CN" altLang="en-US" sz="2000" dirty="0">
              <a:latin typeface="华文中宋" panose="02010600040101010101" pitchFamily="2" charset="-122"/>
              <a:ea typeface="华文中宋" panose="02010600040101010101" pitchFamily="2" charset="-122"/>
            </a:endParaRPr>
          </a:p>
        </p:txBody>
      </p:sp>
      <p:sp>
        <p:nvSpPr>
          <p:cNvPr id="20" name="文本框 19"/>
          <p:cNvSpPr txBox="1"/>
          <p:nvPr/>
        </p:nvSpPr>
        <p:spPr>
          <a:xfrm>
            <a:off x="6813797" y="3506182"/>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27</a:t>
            </a:r>
            <a:endParaRPr lang="zh-CN" altLang="en-US" sz="2000" dirty="0">
              <a:latin typeface="华文中宋" panose="02010600040101010101" pitchFamily="2" charset="-122"/>
              <a:ea typeface="华文中宋" panose="02010600040101010101" pitchFamily="2" charset="-122"/>
            </a:endParaRPr>
          </a:p>
        </p:txBody>
      </p:sp>
      <p:sp>
        <p:nvSpPr>
          <p:cNvPr id="21" name="文本框 20"/>
          <p:cNvSpPr txBox="1"/>
          <p:nvPr/>
        </p:nvSpPr>
        <p:spPr>
          <a:xfrm>
            <a:off x="7771784" y="3078543"/>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49</a:t>
            </a:r>
            <a:endParaRPr lang="zh-CN" altLang="en-US" sz="2000" dirty="0">
              <a:latin typeface="华文中宋" panose="02010600040101010101" pitchFamily="2" charset="-122"/>
              <a:ea typeface="华文中宋" panose="02010600040101010101" pitchFamily="2" charset="-122"/>
            </a:endParaRPr>
          </a:p>
        </p:txBody>
      </p:sp>
      <p:sp>
        <p:nvSpPr>
          <p:cNvPr id="22" name="圆柱形 21"/>
          <p:cNvSpPr/>
          <p:nvPr/>
        </p:nvSpPr>
        <p:spPr bwMode="auto">
          <a:xfrm>
            <a:off x="623534" y="5793562"/>
            <a:ext cx="412955" cy="516842"/>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圆柱形 22"/>
          <p:cNvSpPr/>
          <p:nvPr/>
        </p:nvSpPr>
        <p:spPr bwMode="auto">
          <a:xfrm>
            <a:off x="3621979" y="5816009"/>
            <a:ext cx="412955" cy="516842"/>
          </a:xfrm>
          <a:prstGeom prst="can">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4" name="圆柱形 23"/>
          <p:cNvSpPr/>
          <p:nvPr/>
        </p:nvSpPr>
        <p:spPr bwMode="auto">
          <a:xfrm>
            <a:off x="6607319" y="5816009"/>
            <a:ext cx="412955" cy="51684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5" name="文本框 24"/>
          <p:cNvSpPr txBox="1"/>
          <p:nvPr/>
        </p:nvSpPr>
        <p:spPr>
          <a:xfrm>
            <a:off x="1050952" y="5874375"/>
            <a:ext cx="1467068"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已排序记录</a:t>
            </a:r>
          </a:p>
        </p:txBody>
      </p:sp>
      <p:sp>
        <p:nvSpPr>
          <p:cNvPr id="26" name="文本框 25"/>
          <p:cNvSpPr txBox="1"/>
          <p:nvPr/>
        </p:nvSpPr>
        <p:spPr>
          <a:xfrm>
            <a:off x="4063859" y="5874375"/>
            <a:ext cx="1723549"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当前排序记录</a:t>
            </a:r>
          </a:p>
        </p:txBody>
      </p:sp>
      <p:sp>
        <p:nvSpPr>
          <p:cNvPr id="27" name="文本框 26"/>
          <p:cNvSpPr txBox="1"/>
          <p:nvPr/>
        </p:nvSpPr>
        <p:spPr>
          <a:xfrm>
            <a:off x="7138569" y="5874375"/>
            <a:ext cx="1467068"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待排序记录</a:t>
            </a:r>
          </a:p>
        </p:txBody>
      </p:sp>
      <p:cxnSp>
        <p:nvCxnSpPr>
          <p:cNvPr id="5" name="直接连接符 4"/>
          <p:cNvCxnSpPr/>
          <p:nvPr/>
        </p:nvCxnSpPr>
        <p:spPr bwMode="auto">
          <a:xfrm flipV="1">
            <a:off x="0" y="4778478"/>
            <a:ext cx="9116610" cy="14748"/>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任意多边形 3"/>
          <p:cNvSpPr/>
          <p:nvPr/>
        </p:nvSpPr>
        <p:spPr bwMode="auto">
          <a:xfrm rot="2650231">
            <a:off x="4331875" y="2055042"/>
            <a:ext cx="907552" cy="206260"/>
          </a:xfrm>
          <a:custGeom>
            <a:avLst/>
            <a:gdLst>
              <a:gd name="connsiteX0" fmla="*/ 973393 w 973393"/>
              <a:gd name="connsiteY0" fmla="*/ 280356 h 280356"/>
              <a:gd name="connsiteX1" fmla="*/ 619432 w 973393"/>
              <a:gd name="connsiteY1" fmla="*/ 137 h 280356"/>
              <a:gd name="connsiteX2" fmla="*/ 0 w 973393"/>
              <a:gd name="connsiteY2" fmla="*/ 250860 h 280356"/>
            </a:gdLst>
            <a:ahLst/>
            <a:cxnLst>
              <a:cxn ang="0">
                <a:pos x="connsiteX0" y="connsiteY0"/>
              </a:cxn>
              <a:cxn ang="0">
                <a:pos x="connsiteX1" y="connsiteY1"/>
              </a:cxn>
              <a:cxn ang="0">
                <a:pos x="connsiteX2" y="connsiteY2"/>
              </a:cxn>
            </a:cxnLst>
            <a:rect l="l" t="t" r="r" b="b"/>
            <a:pathLst>
              <a:path w="973393" h="280356">
                <a:moveTo>
                  <a:pt x="973393" y="280356"/>
                </a:moveTo>
                <a:cubicBezTo>
                  <a:pt x="877528" y="142704"/>
                  <a:pt x="781664" y="5053"/>
                  <a:pt x="619432" y="137"/>
                </a:cubicBezTo>
                <a:cubicBezTo>
                  <a:pt x="457200" y="-4779"/>
                  <a:pt x="228600" y="123040"/>
                  <a:pt x="0" y="250860"/>
                </a:cubicBezTo>
              </a:path>
            </a:pathLst>
          </a:custGeom>
          <a:noFill/>
          <a:ln w="5715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8" name="文本框 27"/>
          <p:cNvSpPr txBox="1"/>
          <p:nvPr/>
        </p:nvSpPr>
        <p:spPr>
          <a:xfrm>
            <a:off x="127262" y="2222138"/>
            <a:ext cx="856325"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第</a:t>
            </a:r>
            <a:r>
              <a:rPr lang="en-US" altLang="zh-CN" sz="2000" dirty="0">
                <a:latin typeface="华文中宋" panose="02010600040101010101" pitchFamily="2" charset="-122"/>
                <a:ea typeface="华文中宋" panose="02010600040101010101" pitchFamily="2" charset="-122"/>
              </a:rPr>
              <a:t>4</a:t>
            </a:r>
            <a:r>
              <a:rPr lang="zh-CN" altLang="en-US" sz="2000" dirty="0">
                <a:latin typeface="华文中宋" panose="02010600040101010101" pitchFamily="2" charset="-122"/>
                <a:ea typeface="华文中宋" panose="02010600040101010101" pitchFamily="2" charset="-122"/>
              </a:rPr>
              <a:t>步</a:t>
            </a:r>
          </a:p>
        </p:txBody>
      </p:sp>
    </p:spTree>
    <p:extLst>
      <p:ext uri="{BB962C8B-B14F-4D97-AF65-F5344CB8AC3E}">
        <p14:creationId xmlns:p14="http://schemas.microsoft.com/office/powerpoint/2010/main" val="534626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插入排序</a:t>
            </a:r>
          </a:p>
        </p:txBody>
      </p:sp>
      <p:sp>
        <p:nvSpPr>
          <p:cNvPr id="3" name="内容占位符 2"/>
          <p:cNvSpPr>
            <a:spLocks noGrp="1"/>
          </p:cNvSpPr>
          <p:nvPr>
            <p:ph idx="1"/>
          </p:nvPr>
        </p:nvSpPr>
        <p:spPr>
          <a:xfrm>
            <a:off x="268787" y="1295288"/>
            <a:ext cx="8153400" cy="679091"/>
          </a:xfrm>
        </p:spPr>
        <p:txBody>
          <a:bodyPr/>
          <a:lstStyle/>
          <a:p>
            <a:r>
              <a:rPr lang="zh-CN" altLang="en-US" dirty="0"/>
              <a:t>直接插入排序示例（升序排序）</a:t>
            </a:r>
          </a:p>
        </p:txBody>
      </p:sp>
      <p:sp>
        <p:nvSpPr>
          <p:cNvPr id="6" name="圆柱形 5"/>
          <p:cNvSpPr/>
          <p:nvPr/>
        </p:nvSpPr>
        <p:spPr bwMode="auto">
          <a:xfrm>
            <a:off x="801080" y="3774077"/>
            <a:ext cx="412955" cy="1035408"/>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7" name="圆柱形 6"/>
          <p:cNvSpPr/>
          <p:nvPr/>
        </p:nvSpPr>
        <p:spPr bwMode="auto">
          <a:xfrm>
            <a:off x="1817516" y="3480620"/>
            <a:ext cx="412955" cy="1297857"/>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8" name="圆柱形 7"/>
          <p:cNvSpPr/>
          <p:nvPr/>
        </p:nvSpPr>
        <p:spPr bwMode="auto">
          <a:xfrm>
            <a:off x="7860890" y="3480620"/>
            <a:ext cx="412955" cy="1297857"/>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圆柱形 8"/>
          <p:cNvSpPr/>
          <p:nvPr/>
        </p:nvSpPr>
        <p:spPr bwMode="auto">
          <a:xfrm>
            <a:off x="2848194" y="3175820"/>
            <a:ext cx="412955" cy="1602657"/>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0" name="圆柱形 9"/>
          <p:cNvSpPr/>
          <p:nvPr/>
        </p:nvSpPr>
        <p:spPr bwMode="auto">
          <a:xfrm>
            <a:off x="4768231" y="2171997"/>
            <a:ext cx="412955" cy="2590799"/>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1" name="圆柱形 10"/>
          <p:cNvSpPr/>
          <p:nvPr/>
        </p:nvSpPr>
        <p:spPr bwMode="auto">
          <a:xfrm>
            <a:off x="3758800" y="2888175"/>
            <a:ext cx="412955" cy="1890302"/>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2" name="圆柱形 11"/>
          <p:cNvSpPr/>
          <p:nvPr/>
        </p:nvSpPr>
        <p:spPr bwMode="auto">
          <a:xfrm>
            <a:off x="5855811" y="4291781"/>
            <a:ext cx="412955" cy="486696"/>
          </a:xfrm>
          <a:prstGeom prst="can">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3" name="圆柱形 12"/>
          <p:cNvSpPr/>
          <p:nvPr/>
        </p:nvSpPr>
        <p:spPr bwMode="auto">
          <a:xfrm>
            <a:off x="6858350" y="3916814"/>
            <a:ext cx="412955" cy="861663"/>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文本框 13"/>
          <p:cNvSpPr txBox="1"/>
          <p:nvPr/>
        </p:nvSpPr>
        <p:spPr>
          <a:xfrm>
            <a:off x="1759858" y="3080510"/>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49</a:t>
            </a:r>
            <a:endParaRPr lang="zh-CN" altLang="en-US" sz="2000" dirty="0">
              <a:latin typeface="华文中宋" panose="02010600040101010101" pitchFamily="2" charset="-122"/>
              <a:ea typeface="华文中宋" panose="02010600040101010101" pitchFamily="2" charset="-122"/>
            </a:endParaRPr>
          </a:p>
        </p:txBody>
      </p:sp>
      <p:sp>
        <p:nvSpPr>
          <p:cNvPr id="15" name="文本框 14"/>
          <p:cNvSpPr txBox="1"/>
          <p:nvPr/>
        </p:nvSpPr>
        <p:spPr>
          <a:xfrm>
            <a:off x="764448" y="3324354"/>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38</a:t>
            </a:r>
            <a:endParaRPr lang="zh-CN" altLang="en-US" sz="2000" dirty="0">
              <a:latin typeface="华文中宋" panose="02010600040101010101" pitchFamily="2" charset="-122"/>
              <a:ea typeface="华文中宋" panose="02010600040101010101" pitchFamily="2" charset="-122"/>
            </a:endParaRPr>
          </a:p>
        </p:txBody>
      </p:sp>
      <p:sp>
        <p:nvSpPr>
          <p:cNvPr id="16" name="文本框 15"/>
          <p:cNvSpPr txBox="1"/>
          <p:nvPr/>
        </p:nvSpPr>
        <p:spPr>
          <a:xfrm>
            <a:off x="2803640" y="2775709"/>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65</a:t>
            </a:r>
            <a:endParaRPr lang="zh-CN" altLang="en-US" sz="2000" dirty="0">
              <a:latin typeface="华文中宋" panose="02010600040101010101" pitchFamily="2" charset="-122"/>
              <a:ea typeface="华文中宋" panose="02010600040101010101" pitchFamily="2" charset="-122"/>
            </a:endParaRPr>
          </a:p>
        </p:txBody>
      </p:sp>
      <p:sp>
        <p:nvSpPr>
          <p:cNvPr id="17" name="文本框 16"/>
          <p:cNvSpPr txBox="1"/>
          <p:nvPr/>
        </p:nvSpPr>
        <p:spPr>
          <a:xfrm>
            <a:off x="4701402" y="1765003"/>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97</a:t>
            </a:r>
            <a:endParaRPr lang="zh-CN" altLang="en-US" sz="2000" dirty="0">
              <a:latin typeface="华文中宋" panose="02010600040101010101" pitchFamily="2" charset="-122"/>
              <a:ea typeface="华文中宋" panose="02010600040101010101" pitchFamily="2" charset="-122"/>
            </a:endParaRPr>
          </a:p>
        </p:txBody>
      </p:sp>
      <p:sp>
        <p:nvSpPr>
          <p:cNvPr id="18" name="文本框 17"/>
          <p:cNvSpPr txBox="1"/>
          <p:nvPr/>
        </p:nvSpPr>
        <p:spPr>
          <a:xfrm>
            <a:off x="3691179" y="2480345"/>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76</a:t>
            </a:r>
            <a:endParaRPr lang="zh-CN" altLang="en-US" sz="2000" dirty="0">
              <a:latin typeface="华文中宋" panose="02010600040101010101" pitchFamily="2" charset="-122"/>
              <a:ea typeface="华文中宋" panose="02010600040101010101" pitchFamily="2" charset="-122"/>
            </a:endParaRPr>
          </a:p>
        </p:txBody>
      </p:sp>
      <p:sp>
        <p:nvSpPr>
          <p:cNvPr id="19" name="文本框 18"/>
          <p:cNvSpPr txBox="1"/>
          <p:nvPr/>
        </p:nvSpPr>
        <p:spPr>
          <a:xfrm>
            <a:off x="5766705" y="3860663"/>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13</a:t>
            </a:r>
            <a:endParaRPr lang="zh-CN" altLang="en-US" sz="2000" dirty="0">
              <a:latin typeface="华文中宋" panose="02010600040101010101" pitchFamily="2" charset="-122"/>
              <a:ea typeface="华文中宋" panose="02010600040101010101" pitchFamily="2" charset="-122"/>
            </a:endParaRPr>
          </a:p>
        </p:txBody>
      </p:sp>
      <p:sp>
        <p:nvSpPr>
          <p:cNvPr id="20" name="文本框 19"/>
          <p:cNvSpPr txBox="1"/>
          <p:nvPr/>
        </p:nvSpPr>
        <p:spPr>
          <a:xfrm>
            <a:off x="6813797" y="3506182"/>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27</a:t>
            </a:r>
            <a:endParaRPr lang="zh-CN" altLang="en-US" sz="2000" dirty="0">
              <a:latin typeface="华文中宋" panose="02010600040101010101" pitchFamily="2" charset="-122"/>
              <a:ea typeface="华文中宋" panose="02010600040101010101" pitchFamily="2" charset="-122"/>
            </a:endParaRPr>
          </a:p>
        </p:txBody>
      </p:sp>
      <p:sp>
        <p:nvSpPr>
          <p:cNvPr id="21" name="文本框 20"/>
          <p:cNvSpPr txBox="1"/>
          <p:nvPr/>
        </p:nvSpPr>
        <p:spPr>
          <a:xfrm>
            <a:off x="7771784" y="3078543"/>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49</a:t>
            </a:r>
            <a:endParaRPr lang="zh-CN" altLang="en-US" sz="2000" dirty="0">
              <a:latin typeface="华文中宋" panose="02010600040101010101" pitchFamily="2" charset="-122"/>
              <a:ea typeface="华文中宋" panose="02010600040101010101" pitchFamily="2" charset="-122"/>
            </a:endParaRPr>
          </a:p>
        </p:txBody>
      </p:sp>
      <p:sp>
        <p:nvSpPr>
          <p:cNvPr id="22" name="圆柱形 21"/>
          <p:cNvSpPr/>
          <p:nvPr/>
        </p:nvSpPr>
        <p:spPr bwMode="auto">
          <a:xfrm>
            <a:off x="623534" y="5793562"/>
            <a:ext cx="412955" cy="516842"/>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圆柱形 22"/>
          <p:cNvSpPr/>
          <p:nvPr/>
        </p:nvSpPr>
        <p:spPr bwMode="auto">
          <a:xfrm>
            <a:off x="3621979" y="5816009"/>
            <a:ext cx="412955" cy="516842"/>
          </a:xfrm>
          <a:prstGeom prst="can">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4" name="圆柱形 23"/>
          <p:cNvSpPr/>
          <p:nvPr/>
        </p:nvSpPr>
        <p:spPr bwMode="auto">
          <a:xfrm>
            <a:off x="6607319" y="5816009"/>
            <a:ext cx="412955" cy="51684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5" name="文本框 24"/>
          <p:cNvSpPr txBox="1"/>
          <p:nvPr/>
        </p:nvSpPr>
        <p:spPr>
          <a:xfrm>
            <a:off x="1050952" y="5874375"/>
            <a:ext cx="1467068"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已排序记录</a:t>
            </a:r>
          </a:p>
        </p:txBody>
      </p:sp>
      <p:sp>
        <p:nvSpPr>
          <p:cNvPr id="26" name="文本框 25"/>
          <p:cNvSpPr txBox="1"/>
          <p:nvPr/>
        </p:nvSpPr>
        <p:spPr>
          <a:xfrm>
            <a:off x="4063859" y="5874375"/>
            <a:ext cx="1723549"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当前排序记录</a:t>
            </a:r>
          </a:p>
        </p:txBody>
      </p:sp>
      <p:sp>
        <p:nvSpPr>
          <p:cNvPr id="27" name="文本框 26"/>
          <p:cNvSpPr txBox="1"/>
          <p:nvPr/>
        </p:nvSpPr>
        <p:spPr>
          <a:xfrm>
            <a:off x="7138569" y="5874375"/>
            <a:ext cx="1467068"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待排序记录</a:t>
            </a:r>
          </a:p>
        </p:txBody>
      </p:sp>
      <p:cxnSp>
        <p:nvCxnSpPr>
          <p:cNvPr id="5" name="直接连接符 4"/>
          <p:cNvCxnSpPr/>
          <p:nvPr/>
        </p:nvCxnSpPr>
        <p:spPr bwMode="auto">
          <a:xfrm flipV="1">
            <a:off x="0" y="4778478"/>
            <a:ext cx="9116610" cy="14748"/>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文本框 27"/>
          <p:cNvSpPr txBox="1"/>
          <p:nvPr/>
        </p:nvSpPr>
        <p:spPr>
          <a:xfrm>
            <a:off x="127262" y="2222138"/>
            <a:ext cx="856325"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第</a:t>
            </a:r>
            <a:r>
              <a:rPr lang="en-US" altLang="zh-CN" sz="2000" dirty="0">
                <a:latin typeface="华文中宋" panose="02010600040101010101" pitchFamily="2" charset="-122"/>
                <a:ea typeface="华文中宋" panose="02010600040101010101" pitchFamily="2" charset="-122"/>
              </a:rPr>
              <a:t>5</a:t>
            </a:r>
            <a:r>
              <a:rPr lang="zh-CN" altLang="en-US" sz="2000" dirty="0">
                <a:latin typeface="华文中宋" panose="02010600040101010101" pitchFamily="2" charset="-122"/>
                <a:ea typeface="华文中宋" panose="02010600040101010101" pitchFamily="2" charset="-122"/>
              </a:rPr>
              <a:t>步</a:t>
            </a:r>
          </a:p>
        </p:txBody>
      </p:sp>
      <p:sp>
        <p:nvSpPr>
          <p:cNvPr id="29" name="任意多边形 28"/>
          <p:cNvSpPr/>
          <p:nvPr/>
        </p:nvSpPr>
        <p:spPr bwMode="auto">
          <a:xfrm rot="2650231">
            <a:off x="5312929" y="2925263"/>
            <a:ext cx="907552" cy="206260"/>
          </a:xfrm>
          <a:custGeom>
            <a:avLst/>
            <a:gdLst>
              <a:gd name="connsiteX0" fmla="*/ 973393 w 973393"/>
              <a:gd name="connsiteY0" fmla="*/ 280356 h 280356"/>
              <a:gd name="connsiteX1" fmla="*/ 619432 w 973393"/>
              <a:gd name="connsiteY1" fmla="*/ 137 h 280356"/>
              <a:gd name="connsiteX2" fmla="*/ 0 w 973393"/>
              <a:gd name="connsiteY2" fmla="*/ 250860 h 280356"/>
            </a:gdLst>
            <a:ahLst/>
            <a:cxnLst>
              <a:cxn ang="0">
                <a:pos x="connsiteX0" y="connsiteY0"/>
              </a:cxn>
              <a:cxn ang="0">
                <a:pos x="connsiteX1" y="connsiteY1"/>
              </a:cxn>
              <a:cxn ang="0">
                <a:pos x="connsiteX2" y="connsiteY2"/>
              </a:cxn>
            </a:cxnLst>
            <a:rect l="l" t="t" r="r" b="b"/>
            <a:pathLst>
              <a:path w="973393" h="280356">
                <a:moveTo>
                  <a:pt x="973393" y="280356"/>
                </a:moveTo>
                <a:cubicBezTo>
                  <a:pt x="877528" y="142704"/>
                  <a:pt x="781664" y="5053"/>
                  <a:pt x="619432" y="137"/>
                </a:cubicBezTo>
                <a:cubicBezTo>
                  <a:pt x="457200" y="-4779"/>
                  <a:pt x="228600" y="123040"/>
                  <a:pt x="0" y="250860"/>
                </a:cubicBezTo>
              </a:path>
            </a:pathLst>
          </a:custGeom>
          <a:noFill/>
          <a:ln w="5715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544824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插入排序</a:t>
            </a:r>
          </a:p>
        </p:txBody>
      </p:sp>
      <p:sp>
        <p:nvSpPr>
          <p:cNvPr id="3" name="内容占位符 2"/>
          <p:cNvSpPr>
            <a:spLocks noGrp="1"/>
          </p:cNvSpPr>
          <p:nvPr>
            <p:ph idx="1"/>
          </p:nvPr>
        </p:nvSpPr>
        <p:spPr>
          <a:xfrm>
            <a:off x="268787" y="1295288"/>
            <a:ext cx="8153400" cy="679091"/>
          </a:xfrm>
        </p:spPr>
        <p:txBody>
          <a:bodyPr/>
          <a:lstStyle/>
          <a:p>
            <a:r>
              <a:rPr lang="zh-CN" altLang="en-US" dirty="0"/>
              <a:t>直接插入排序示例（升序排序）</a:t>
            </a:r>
          </a:p>
        </p:txBody>
      </p:sp>
      <p:sp>
        <p:nvSpPr>
          <p:cNvPr id="6" name="圆柱形 5"/>
          <p:cNvSpPr/>
          <p:nvPr/>
        </p:nvSpPr>
        <p:spPr bwMode="auto">
          <a:xfrm>
            <a:off x="1598488" y="3788826"/>
            <a:ext cx="412955" cy="1035408"/>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7" name="圆柱形 6"/>
          <p:cNvSpPr/>
          <p:nvPr/>
        </p:nvSpPr>
        <p:spPr bwMode="auto">
          <a:xfrm>
            <a:off x="2614924" y="3495369"/>
            <a:ext cx="412955" cy="1297857"/>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8" name="圆柱形 7"/>
          <p:cNvSpPr/>
          <p:nvPr/>
        </p:nvSpPr>
        <p:spPr bwMode="auto">
          <a:xfrm>
            <a:off x="7860890" y="3480620"/>
            <a:ext cx="412955" cy="1297857"/>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圆柱形 8"/>
          <p:cNvSpPr/>
          <p:nvPr/>
        </p:nvSpPr>
        <p:spPr bwMode="auto">
          <a:xfrm>
            <a:off x="3645602" y="3190569"/>
            <a:ext cx="412955" cy="1602657"/>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0" name="圆柱形 9"/>
          <p:cNvSpPr/>
          <p:nvPr/>
        </p:nvSpPr>
        <p:spPr bwMode="auto">
          <a:xfrm>
            <a:off x="5565639" y="2186746"/>
            <a:ext cx="412955" cy="2590799"/>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1" name="圆柱形 10"/>
          <p:cNvSpPr/>
          <p:nvPr/>
        </p:nvSpPr>
        <p:spPr bwMode="auto">
          <a:xfrm>
            <a:off x="4556208" y="2902924"/>
            <a:ext cx="412955" cy="1890302"/>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2" name="圆柱形 11"/>
          <p:cNvSpPr/>
          <p:nvPr/>
        </p:nvSpPr>
        <p:spPr bwMode="auto">
          <a:xfrm>
            <a:off x="722690" y="4291782"/>
            <a:ext cx="412955" cy="486696"/>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3" name="圆柱形 12"/>
          <p:cNvSpPr/>
          <p:nvPr/>
        </p:nvSpPr>
        <p:spPr bwMode="auto">
          <a:xfrm>
            <a:off x="6858350" y="3916814"/>
            <a:ext cx="412955" cy="861663"/>
          </a:xfrm>
          <a:prstGeom prst="can">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4" name="文本框 13"/>
          <p:cNvSpPr txBox="1"/>
          <p:nvPr/>
        </p:nvSpPr>
        <p:spPr>
          <a:xfrm>
            <a:off x="2557266" y="3095259"/>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49</a:t>
            </a:r>
            <a:endParaRPr lang="zh-CN" altLang="en-US" sz="2000" dirty="0">
              <a:latin typeface="华文中宋" panose="02010600040101010101" pitchFamily="2" charset="-122"/>
              <a:ea typeface="华文中宋" panose="02010600040101010101" pitchFamily="2" charset="-122"/>
            </a:endParaRPr>
          </a:p>
        </p:txBody>
      </p:sp>
      <p:sp>
        <p:nvSpPr>
          <p:cNvPr id="15" name="文本框 14"/>
          <p:cNvSpPr txBox="1"/>
          <p:nvPr/>
        </p:nvSpPr>
        <p:spPr>
          <a:xfrm>
            <a:off x="1561856" y="3339103"/>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38</a:t>
            </a:r>
            <a:endParaRPr lang="zh-CN" altLang="en-US" sz="2000" dirty="0">
              <a:latin typeface="华文中宋" panose="02010600040101010101" pitchFamily="2" charset="-122"/>
              <a:ea typeface="华文中宋" panose="02010600040101010101" pitchFamily="2" charset="-122"/>
            </a:endParaRPr>
          </a:p>
        </p:txBody>
      </p:sp>
      <p:sp>
        <p:nvSpPr>
          <p:cNvPr id="16" name="文本框 15"/>
          <p:cNvSpPr txBox="1"/>
          <p:nvPr/>
        </p:nvSpPr>
        <p:spPr>
          <a:xfrm>
            <a:off x="3601048" y="2790458"/>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65</a:t>
            </a:r>
            <a:endParaRPr lang="zh-CN" altLang="en-US" sz="2000" dirty="0">
              <a:latin typeface="华文中宋" panose="02010600040101010101" pitchFamily="2" charset="-122"/>
              <a:ea typeface="华文中宋" panose="02010600040101010101" pitchFamily="2" charset="-122"/>
            </a:endParaRPr>
          </a:p>
        </p:txBody>
      </p:sp>
      <p:sp>
        <p:nvSpPr>
          <p:cNvPr id="17" name="文本框 16"/>
          <p:cNvSpPr txBox="1"/>
          <p:nvPr/>
        </p:nvSpPr>
        <p:spPr>
          <a:xfrm>
            <a:off x="5536377" y="1796622"/>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97</a:t>
            </a:r>
            <a:endParaRPr lang="zh-CN" altLang="en-US" sz="2000" dirty="0">
              <a:latin typeface="华文中宋" panose="02010600040101010101" pitchFamily="2" charset="-122"/>
              <a:ea typeface="华文中宋" panose="02010600040101010101" pitchFamily="2" charset="-122"/>
            </a:endParaRPr>
          </a:p>
        </p:txBody>
      </p:sp>
      <p:sp>
        <p:nvSpPr>
          <p:cNvPr id="18" name="文本框 17"/>
          <p:cNvSpPr txBox="1"/>
          <p:nvPr/>
        </p:nvSpPr>
        <p:spPr>
          <a:xfrm>
            <a:off x="4488587" y="2495094"/>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76</a:t>
            </a:r>
            <a:endParaRPr lang="zh-CN" altLang="en-US" sz="2000" dirty="0">
              <a:latin typeface="华文中宋" panose="02010600040101010101" pitchFamily="2" charset="-122"/>
              <a:ea typeface="华文中宋" panose="02010600040101010101" pitchFamily="2" charset="-122"/>
            </a:endParaRPr>
          </a:p>
        </p:txBody>
      </p:sp>
      <p:sp>
        <p:nvSpPr>
          <p:cNvPr id="19" name="文本框 18"/>
          <p:cNvSpPr txBox="1"/>
          <p:nvPr/>
        </p:nvSpPr>
        <p:spPr>
          <a:xfrm>
            <a:off x="633584" y="3860664"/>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13</a:t>
            </a:r>
            <a:endParaRPr lang="zh-CN" altLang="en-US" sz="2000" dirty="0">
              <a:latin typeface="华文中宋" panose="02010600040101010101" pitchFamily="2" charset="-122"/>
              <a:ea typeface="华文中宋" panose="02010600040101010101" pitchFamily="2" charset="-122"/>
            </a:endParaRPr>
          </a:p>
        </p:txBody>
      </p:sp>
      <p:sp>
        <p:nvSpPr>
          <p:cNvPr id="20" name="文本框 19"/>
          <p:cNvSpPr txBox="1"/>
          <p:nvPr/>
        </p:nvSpPr>
        <p:spPr>
          <a:xfrm>
            <a:off x="6813797" y="3506182"/>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27</a:t>
            </a:r>
            <a:endParaRPr lang="zh-CN" altLang="en-US" sz="2000" dirty="0">
              <a:latin typeface="华文中宋" panose="02010600040101010101" pitchFamily="2" charset="-122"/>
              <a:ea typeface="华文中宋" panose="02010600040101010101" pitchFamily="2" charset="-122"/>
            </a:endParaRPr>
          </a:p>
        </p:txBody>
      </p:sp>
      <p:sp>
        <p:nvSpPr>
          <p:cNvPr id="21" name="文本框 20"/>
          <p:cNvSpPr txBox="1"/>
          <p:nvPr/>
        </p:nvSpPr>
        <p:spPr>
          <a:xfrm>
            <a:off x="7771784" y="3078543"/>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49</a:t>
            </a:r>
            <a:endParaRPr lang="zh-CN" altLang="en-US" sz="2000" dirty="0">
              <a:latin typeface="华文中宋" panose="02010600040101010101" pitchFamily="2" charset="-122"/>
              <a:ea typeface="华文中宋" panose="02010600040101010101" pitchFamily="2" charset="-122"/>
            </a:endParaRPr>
          </a:p>
        </p:txBody>
      </p:sp>
      <p:sp>
        <p:nvSpPr>
          <p:cNvPr id="22" name="圆柱形 21"/>
          <p:cNvSpPr/>
          <p:nvPr/>
        </p:nvSpPr>
        <p:spPr bwMode="auto">
          <a:xfrm>
            <a:off x="623534" y="5793562"/>
            <a:ext cx="412955" cy="516842"/>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圆柱形 22"/>
          <p:cNvSpPr/>
          <p:nvPr/>
        </p:nvSpPr>
        <p:spPr bwMode="auto">
          <a:xfrm>
            <a:off x="3621979" y="5816009"/>
            <a:ext cx="412955" cy="516842"/>
          </a:xfrm>
          <a:prstGeom prst="can">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4" name="圆柱形 23"/>
          <p:cNvSpPr/>
          <p:nvPr/>
        </p:nvSpPr>
        <p:spPr bwMode="auto">
          <a:xfrm>
            <a:off x="6607319" y="5816009"/>
            <a:ext cx="412955" cy="51684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5" name="文本框 24"/>
          <p:cNvSpPr txBox="1"/>
          <p:nvPr/>
        </p:nvSpPr>
        <p:spPr>
          <a:xfrm>
            <a:off x="1050952" y="5874375"/>
            <a:ext cx="1467068"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已排序记录</a:t>
            </a:r>
          </a:p>
        </p:txBody>
      </p:sp>
      <p:sp>
        <p:nvSpPr>
          <p:cNvPr id="26" name="文本框 25"/>
          <p:cNvSpPr txBox="1"/>
          <p:nvPr/>
        </p:nvSpPr>
        <p:spPr>
          <a:xfrm>
            <a:off x="4063859" y="5874375"/>
            <a:ext cx="1723549"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当前排序记录</a:t>
            </a:r>
          </a:p>
        </p:txBody>
      </p:sp>
      <p:sp>
        <p:nvSpPr>
          <p:cNvPr id="27" name="文本框 26"/>
          <p:cNvSpPr txBox="1"/>
          <p:nvPr/>
        </p:nvSpPr>
        <p:spPr>
          <a:xfrm>
            <a:off x="7138569" y="5874375"/>
            <a:ext cx="1467068"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待排序记录</a:t>
            </a:r>
          </a:p>
        </p:txBody>
      </p:sp>
      <p:cxnSp>
        <p:nvCxnSpPr>
          <p:cNvPr id="5" name="直接连接符 4"/>
          <p:cNvCxnSpPr/>
          <p:nvPr/>
        </p:nvCxnSpPr>
        <p:spPr bwMode="auto">
          <a:xfrm flipV="1">
            <a:off x="0" y="4778478"/>
            <a:ext cx="9116610" cy="14748"/>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文本框 27"/>
          <p:cNvSpPr txBox="1"/>
          <p:nvPr/>
        </p:nvSpPr>
        <p:spPr>
          <a:xfrm>
            <a:off x="127262" y="2222138"/>
            <a:ext cx="856325"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第</a:t>
            </a:r>
            <a:r>
              <a:rPr lang="en-US" altLang="zh-CN" sz="2000" dirty="0">
                <a:latin typeface="华文中宋" panose="02010600040101010101" pitchFamily="2" charset="-122"/>
                <a:ea typeface="华文中宋" panose="02010600040101010101" pitchFamily="2" charset="-122"/>
              </a:rPr>
              <a:t>6</a:t>
            </a:r>
            <a:r>
              <a:rPr lang="zh-CN" altLang="en-US" sz="2000" dirty="0">
                <a:latin typeface="华文中宋" panose="02010600040101010101" pitchFamily="2" charset="-122"/>
                <a:ea typeface="华文中宋" panose="02010600040101010101" pitchFamily="2" charset="-122"/>
              </a:rPr>
              <a:t>步</a:t>
            </a:r>
          </a:p>
        </p:txBody>
      </p:sp>
      <p:sp>
        <p:nvSpPr>
          <p:cNvPr id="29" name="任意多边形 28"/>
          <p:cNvSpPr/>
          <p:nvPr/>
        </p:nvSpPr>
        <p:spPr bwMode="auto">
          <a:xfrm rot="2650231">
            <a:off x="6389660" y="3075587"/>
            <a:ext cx="907552" cy="206260"/>
          </a:xfrm>
          <a:custGeom>
            <a:avLst/>
            <a:gdLst>
              <a:gd name="connsiteX0" fmla="*/ 973393 w 973393"/>
              <a:gd name="connsiteY0" fmla="*/ 280356 h 280356"/>
              <a:gd name="connsiteX1" fmla="*/ 619432 w 973393"/>
              <a:gd name="connsiteY1" fmla="*/ 137 h 280356"/>
              <a:gd name="connsiteX2" fmla="*/ 0 w 973393"/>
              <a:gd name="connsiteY2" fmla="*/ 250860 h 280356"/>
            </a:gdLst>
            <a:ahLst/>
            <a:cxnLst>
              <a:cxn ang="0">
                <a:pos x="connsiteX0" y="connsiteY0"/>
              </a:cxn>
              <a:cxn ang="0">
                <a:pos x="connsiteX1" y="connsiteY1"/>
              </a:cxn>
              <a:cxn ang="0">
                <a:pos x="connsiteX2" y="connsiteY2"/>
              </a:cxn>
            </a:cxnLst>
            <a:rect l="l" t="t" r="r" b="b"/>
            <a:pathLst>
              <a:path w="973393" h="280356">
                <a:moveTo>
                  <a:pt x="973393" y="280356"/>
                </a:moveTo>
                <a:cubicBezTo>
                  <a:pt x="877528" y="142704"/>
                  <a:pt x="781664" y="5053"/>
                  <a:pt x="619432" y="137"/>
                </a:cubicBezTo>
                <a:cubicBezTo>
                  <a:pt x="457200" y="-4779"/>
                  <a:pt x="228600" y="123040"/>
                  <a:pt x="0" y="250860"/>
                </a:cubicBezTo>
              </a:path>
            </a:pathLst>
          </a:custGeom>
          <a:noFill/>
          <a:ln w="5715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758336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引子：排序应用与基本概念</a:t>
            </a:r>
          </a:p>
        </p:txBody>
      </p:sp>
      <p:sp>
        <p:nvSpPr>
          <p:cNvPr id="3" name="内容占位符 2"/>
          <p:cNvSpPr>
            <a:spLocks noGrp="1"/>
          </p:cNvSpPr>
          <p:nvPr>
            <p:ph idx="1"/>
          </p:nvPr>
        </p:nvSpPr>
        <p:spPr>
          <a:xfrm>
            <a:off x="250722" y="1341438"/>
            <a:ext cx="8893277" cy="4784725"/>
          </a:xfrm>
        </p:spPr>
        <p:txBody>
          <a:bodyPr/>
          <a:lstStyle/>
          <a:p>
            <a:r>
              <a:rPr lang="zh-CN" altLang="en-US" b="1" dirty="0">
                <a:solidFill>
                  <a:srgbClr val="C00000"/>
                </a:solidFill>
              </a:rPr>
              <a:t>排序</a:t>
            </a:r>
            <a:endParaRPr lang="en-US" altLang="zh-CN" b="1" dirty="0">
              <a:solidFill>
                <a:srgbClr val="C00000"/>
              </a:solidFill>
            </a:endParaRPr>
          </a:p>
          <a:p>
            <a:pPr lvl="1"/>
            <a:r>
              <a:rPr lang="zh-CN" altLang="en-US" sz="2800" b="1" dirty="0"/>
              <a:t>你熟悉的排序策略有哪些？</a:t>
            </a:r>
            <a:endParaRPr lang="en-US" altLang="zh-CN" sz="2800" b="1" dirty="0"/>
          </a:p>
          <a:p>
            <a:pPr lvl="1"/>
            <a:r>
              <a:rPr lang="zh-CN" altLang="en-US" sz="2800" b="1" dirty="0"/>
              <a:t>日常生活中你排序吗？</a:t>
            </a:r>
            <a:endParaRPr lang="en-US" altLang="zh-CN" sz="2800" b="1" dirty="0"/>
          </a:p>
          <a:p>
            <a:pPr lvl="1"/>
            <a:endParaRPr lang="zh-CN" altLang="en-US" sz="2800" b="1" dirty="0"/>
          </a:p>
        </p:txBody>
      </p:sp>
      <p:pic>
        <p:nvPicPr>
          <p:cNvPr id="1026" name="Picture 2">
            <a:extLst>
              <a:ext uri="{FF2B5EF4-FFF2-40B4-BE49-F238E27FC236}">
                <a16:creationId xmlns:a16="http://schemas.microsoft.com/office/drawing/2014/main" id="{191B1A3A-A76C-5801-C9E7-5BA1AAE0B45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019" y="3733800"/>
            <a:ext cx="3591957" cy="26971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70CD7D5-30B9-D92D-427E-05EF042D9A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5355" y="1584173"/>
            <a:ext cx="2182053" cy="18448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A5D7BC6-7596-48A9-3E5A-0117302CA3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5354" y="3540179"/>
            <a:ext cx="2182053" cy="29108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30FA60A6-75E7-8360-8412-55FF45A4F7B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8647" y="3781870"/>
            <a:ext cx="3532943" cy="2649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74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checkerboard(across)">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插入排序</a:t>
            </a:r>
          </a:p>
        </p:txBody>
      </p:sp>
      <p:sp>
        <p:nvSpPr>
          <p:cNvPr id="3" name="内容占位符 2"/>
          <p:cNvSpPr>
            <a:spLocks noGrp="1"/>
          </p:cNvSpPr>
          <p:nvPr>
            <p:ph idx="1"/>
          </p:nvPr>
        </p:nvSpPr>
        <p:spPr>
          <a:xfrm>
            <a:off x="268787" y="1295288"/>
            <a:ext cx="8153400" cy="679091"/>
          </a:xfrm>
        </p:spPr>
        <p:txBody>
          <a:bodyPr/>
          <a:lstStyle/>
          <a:p>
            <a:r>
              <a:rPr lang="zh-CN" altLang="en-US" dirty="0"/>
              <a:t>直接插入排序示例（升序排序）</a:t>
            </a:r>
          </a:p>
        </p:txBody>
      </p:sp>
      <p:sp>
        <p:nvSpPr>
          <p:cNvPr id="6" name="圆柱形 5"/>
          <p:cNvSpPr/>
          <p:nvPr/>
        </p:nvSpPr>
        <p:spPr bwMode="auto">
          <a:xfrm>
            <a:off x="2651925" y="3757818"/>
            <a:ext cx="412955" cy="1035408"/>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7" name="圆柱形 6"/>
          <p:cNvSpPr/>
          <p:nvPr/>
        </p:nvSpPr>
        <p:spPr bwMode="auto">
          <a:xfrm>
            <a:off x="3668361" y="3464361"/>
            <a:ext cx="412955" cy="1297857"/>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8" name="圆柱形 7"/>
          <p:cNvSpPr/>
          <p:nvPr/>
        </p:nvSpPr>
        <p:spPr bwMode="auto">
          <a:xfrm>
            <a:off x="7860890" y="3480620"/>
            <a:ext cx="412955" cy="1297857"/>
          </a:xfrm>
          <a:prstGeom prst="can">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9" name="圆柱形 8"/>
          <p:cNvSpPr/>
          <p:nvPr/>
        </p:nvSpPr>
        <p:spPr bwMode="auto">
          <a:xfrm>
            <a:off x="4699039" y="3159561"/>
            <a:ext cx="412955" cy="1602657"/>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0" name="圆柱形 9"/>
          <p:cNvSpPr/>
          <p:nvPr/>
        </p:nvSpPr>
        <p:spPr bwMode="auto">
          <a:xfrm>
            <a:off x="6619076" y="2155738"/>
            <a:ext cx="412955" cy="2590799"/>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1" name="圆柱形 10"/>
          <p:cNvSpPr/>
          <p:nvPr/>
        </p:nvSpPr>
        <p:spPr bwMode="auto">
          <a:xfrm>
            <a:off x="5609645" y="2871916"/>
            <a:ext cx="412955" cy="1890302"/>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2" name="圆柱形 11"/>
          <p:cNvSpPr/>
          <p:nvPr/>
        </p:nvSpPr>
        <p:spPr bwMode="auto">
          <a:xfrm>
            <a:off x="722690" y="4291782"/>
            <a:ext cx="412955" cy="486696"/>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3" name="圆柱形 12"/>
          <p:cNvSpPr/>
          <p:nvPr/>
        </p:nvSpPr>
        <p:spPr bwMode="auto">
          <a:xfrm>
            <a:off x="1657205" y="3883479"/>
            <a:ext cx="412955" cy="861663"/>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4" name="文本框 13"/>
          <p:cNvSpPr txBox="1"/>
          <p:nvPr/>
        </p:nvSpPr>
        <p:spPr>
          <a:xfrm>
            <a:off x="3610703" y="3064251"/>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49</a:t>
            </a:r>
            <a:endParaRPr lang="zh-CN" altLang="en-US" sz="2000" dirty="0">
              <a:latin typeface="华文中宋" panose="02010600040101010101" pitchFamily="2" charset="-122"/>
              <a:ea typeface="华文中宋" panose="02010600040101010101" pitchFamily="2" charset="-122"/>
            </a:endParaRPr>
          </a:p>
        </p:txBody>
      </p:sp>
      <p:sp>
        <p:nvSpPr>
          <p:cNvPr id="15" name="文本框 14"/>
          <p:cNvSpPr txBox="1"/>
          <p:nvPr/>
        </p:nvSpPr>
        <p:spPr>
          <a:xfrm>
            <a:off x="2615293" y="3308095"/>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38</a:t>
            </a:r>
            <a:endParaRPr lang="zh-CN" altLang="en-US" sz="2000" dirty="0">
              <a:latin typeface="华文中宋" panose="02010600040101010101" pitchFamily="2" charset="-122"/>
              <a:ea typeface="华文中宋" panose="02010600040101010101" pitchFamily="2" charset="-122"/>
            </a:endParaRPr>
          </a:p>
        </p:txBody>
      </p:sp>
      <p:sp>
        <p:nvSpPr>
          <p:cNvPr id="16" name="文本框 15"/>
          <p:cNvSpPr txBox="1"/>
          <p:nvPr/>
        </p:nvSpPr>
        <p:spPr>
          <a:xfrm>
            <a:off x="4654485" y="2759450"/>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65</a:t>
            </a:r>
            <a:endParaRPr lang="zh-CN" altLang="en-US" sz="2000" dirty="0">
              <a:latin typeface="华文中宋" panose="02010600040101010101" pitchFamily="2" charset="-122"/>
              <a:ea typeface="华文中宋" panose="02010600040101010101" pitchFamily="2" charset="-122"/>
            </a:endParaRPr>
          </a:p>
        </p:txBody>
      </p:sp>
      <p:sp>
        <p:nvSpPr>
          <p:cNvPr id="17" name="文本框 16"/>
          <p:cNvSpPr txBox="1"/>
          <p:nvPr/>
        </p:nvSpPr>
        <p:spPr>
          <a:xfrm>
            <a:off x="6589814" y="1765614"/>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97</a:t>
            </a:r>
            <a:endParaRPr lang="zh-CN" altLang="en-US" sz="2000" dirty="0">
              <a:latin typeface="华文中宋" panose="02010600040101010101" pitchFamily="2" charset="-122"/>
              <a:ea typeface="华文中宋" panose="02010600040101010101" pitchFamily="2" charset="-122"/>
            </a:endParaRPr>
          </a:p>
        </p:txBody>
      </p:sp>
      <p:sp>
        <p:nvSpPr>
          <p:cNvPr id="18" name="文本框 17"/>
          <p:cNvSpPr txBox="1"/>
          <p:nvPr/>
        </p:nvSpPr>
        <p:spPr>
          <a:xfrm>
            <a:off x="5542024" y="2464086"/>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76</a:t>
            </a:r>
            <a:endParaRPr lang="zh-CN" altLang="en-US" sz="2000" dirty="0">
              <a:latin typeface="华文中宋" panose="02010600040101010101" pitchFamily="2" charset="-122"/>
              <a:ea typeface="华文中宋" panose="02010600040101010101" pitchFamily="2" charset="-122"/>
            </a:endParaRPr>
          </a:p>
        </p:txBody>
      </p:sp>
      <p:sp>
        <p:nvSpPr>
          <p:cNvPr id="19" name="文本框 18"/>
          <p:cNvSpPr txBox="1"/>
          <p:nvPr/>
        </p:nvSpPr>
        <p:spPr>
          <a:xfrm>
            <a:off x="633584" y="3860664"/>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13</a:t>
            </a:r>
            <a:endParaRPr lang="zh-CN" altLang="en-US" sz="2000" dirty="0">
              <a:latin typeface="华文中宋" panose="02010600040101010101" pitchFamily="2" charset="-122"/>
              <a:ea typeface="华文中宋" panose="02010600040101010101" pitchFamily="2" charset="-122"/>
            </a:endParaRPr>
          </a:p>
        </p:txBody>
      </p:sp>
      <p:sp>
        <p:nvSpPr>
          <p:cNvPr id="20" name="文本框 19"/>
          <p:cNvSpPr txBox="1"/>
          <p:nvPr/>
        </p:nvSpPr>
        <p:spPr>
          <a:xfrm>
            <a:off x="1612652" y="3472847"/>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27</a:t>
            </a:r>
            <a:endParaRPr lang="zh-CN" altLang="en-US" sz="2000" dirty="0">
              <a:latin typeface="华文中宋" panose="02010600040101010101" pitchFamily="2" charset="-122"/>
              <a:ea typeface="华文中宋" panose="02010600040101010101" pitchFamily="2" charset="-122"/>
            </a:endParaRPr>
          </a:p>
        </p:txBody>
      </p:sp>
      <p:sp>
        <p:nvSpPr>
          <p:cNvPr id="21" name="文本框 20"/>
          <p:cNvSpPr txBox="1"/>
          <p:nvPr/>
        </p:nvSpPr>
        <p:spPr>
          <a:xfrm>
            <a:off x="7771784" y="3078543"/>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49</a:t>
            </a:r>
            <a:endParaRPr lang="zh-CN" altLang="en-US" sz="2000" dirty="0">
              <a:latin typeface="华文中宋" panose="02010600040101010101" pitchFamily="2" charset="-122"/>
              <a:ea typeface="华文中宋" panose="02010600040101010101" pitchFamily="2" charset="-122"/>
            </a:endParaRPr>
          </a:p>
        </p:txBody>
      </p:sp>
      <p:sp>
        <p:nvSpPr>
          <p:cNvPr id="22" name="圆柱形 21"/>
          <p:cNvSpPr/>
          <p:nvPr/>
        </p:nvSpPr>
        <p:spPr bwMode="auto">
          <a:xfrm>
            <a:off x="623534" y="5793562"/>
            <a:ext cx="412955" cy="516842"/>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圆柱形 22"/>
          <p:cNvSpPr/>
          <p:nvPr/>
        </p:nvSpPr>
        <p:spPr bwMode="auto">
          <a:xfrm>
            <a:off x="3621979" y="5816009"/>
            <a:ext cx="412955" cy="516842"/>
          </a:xfrm>
          <a:prstGeom prst="can">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4" name="圆柱形 23"/>
          <p:cNvSpPr/>
          <p:nvPr/>
        </p:nvSpPr>
        <p:spPr bwMode="auto">
          <a:xfrm>
            <a:off x="6607319" y="5816009"/>
            <a:ext cx="412955" cy="51684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5" name="文本框 24"/>
          <p:cNvSpPr txBox="1"/>
          <p:nvPr/>
        </p:nvSpPr>
        <p:spPr>
          <a:xfrm>
            <a:off x="1050952" y="5874375"/>
            <a:ext cx="1467068"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已排序记录</a:t>
            </a:r>
          </a:p>
        </p:txBody>
      </p:sp>
      <p:sp>
        <p:nvSpPr>
          <p:cNvPr id="26" name="文本框 25"/>
          <p:cNvSpPr txBox="1"/>
          <p:nvPr/>
        </p:nvSpPr>
        <p:spPr>
          <a:xfrm>
            <a:off x="4063859" y="5874375"/>
            <a:ext cx="1723549"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当前排序记录</a:t>
            </a:r>
          </a:p>
        </p:txBody>
      </p:sp>
      <p:sp>
        <p:nvSpPr>
          <p:cNvPr id="27" name="文本框 26"/>
          <p:cNvSpPr txBox="1"/>
          <p:nvPr/>
        </p:nvSpPr>
        <p:spPr>
          <a:xfrm>
            <a:off x="7138569" y="5874375"/>
            <a:ext cx="1467068"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待排序记录</a:t>
            </a:r>
          </a:p>
        </p:txBody>
      </p:sp>
      <p:cxnSp>
        <p:nvCxnSpPr>
          <p:cNvPr id="5" name="直接连接符 4"/>
          <p:cNvCxnSpPr/>
          <p:nvPr/>
        </p:nvCxnSpPr>
        <p:spPr bwMode="auto">
          <a:xfrm flipV="1">
            <a:off x="0" y="4778478"/>
            <a:ext cx="9116610" cy="14748"/>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文本框 27"/>
          <p:cNvSpPr txBox="1"/>
          <p:nvPr/>
        </p:nvSpPr>
        <p:spPr>
          <a:xfrm>
            <a:off x="127262" y="2222138"/>
            <a:ext cx="856325"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第</a:t>
            </a:r>
            <a:r>
              <a:rPr lang="en-US" altLang="zh-CN" sz="2000" dirty="0">
                <a:latin typeface="华文中宋" panose="02010600040101010101" pitchFamily="2" charset="-122"/>
                <a:ea typeface="华文中宋" panose="02010600040101010101" pitchFamily="2" charset="-122"/>
              </a:rPr>
              <a:t>7</a:t>
            </a:r>
            <a:r>
              <a:rPr lang="zh-CN" altLang="en-US" sz="2000" dirty="0">
                <a:latin typeface="华文中宋" panose="02010600040101010101" pitchFamily="2" charset="-122"/>
                <a:ea typeface="华文中宋" panose="02010600040101010101" pitchFamily="2" charset="-122"/>
              </a:rPr>
              <a:t>步</a:t>
            </a:r>
          </a:p>
        </p:txBody>
      </p:sp>
      <p:sp>
        <p:nvSpPr>
          <p:cNvPr id="29" name="任意多边形 28"/>
          <p:cNvSpPr/>
          <p:nvPr/>
        </p:nvSpPr>
        <p:spPr bwMode="auto">
          <a:xfrm rot="2650231">
            <a:off x="7216250" y="2628445"/>
            <a:ext cx="907552" cy="206260"/>
          </a:xfrm>
          <a:custGeom>
            <a:avLst/>
            <a:gdLst>
              <a:gd name="connsiteX0" fmla="*/ 973393 w 973393"/>
              <a:gd name="connsiteY0" fmla="*/ 280356 h 280356"/>
              <a:gd name="connsiteX1" fmla="*/ 619432 w 973393"/>
              <a:gd name="connsiteY1" fmla="*/ 137 h 280356"/>
              <a:gd name="connsiteX2" fmla="*/ 0 w 973393"/>
              <a:gd name="connsiteY2" fmla="*/ 250860 h 280356"/>
            </a:gdLst>
            <a:ahLst/>
            <a:cxnLst>
              <a:cxn ang="0">
                <a:pos x="connsiteX0" y="connsiteY0"/>
              </a:cxn>
              <a:cxn ang="0">
                <a:pos x="connsiteX1" y="connsiteY1"/>
              </a:cxn>
              <a:cxn ang="0">
                <a:pos x="connsiteX2" y="connsiteY2"/>
              </a:cxn>
            </a:cxnLst>
            <a:rect l="l" t="t" r="r" b="b"/>
            <a:pathLst>
              <a:path w="973393" h="280356">
                <a:moveTo>
                  <a:pt x="973393" y="280356"/>
                </a:moveTo>
                <a:cubicBezTo>
                  <a:pt x="877528" y="142704"/>
                  <a:pt x="781664" y="5053"/>
                  <a:pt x="619432" y="137"/>
                </a:cubicBezTo>
                <a:cubicBezTo>
                  <a:pt x="457200" y="-4779"/>
                  <a:pt x="228600" y="123040"/>
                  <a:pt x="0" y="250860"/>
                </a:cubicBezTo>
              </a:path>
            </a:pathLst>
          </a:custGeom>
          <a:noFill/>
          <a:ln w="5715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103451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插入排序</a:t>
            </a:r>
          </a:p>
        </p:txBody>
      </p:sp>
      <p:sp>
        <p:nvSpPr>
          <p:cNvPr id="3" name="内容占位符 2"/>
          <p:cNvSpPr>
            <a:spLocks noGrp="1"/>
          </p:cNvSpPr>
          <p:nvPr>
            <p:ph idx="1"/>
          </p:nvPr>
        </p:nvSpPr>
        <p:spPr>
          <a:xfrm>
            <a:off x="268787" y="1295288"/>
            <a:ext cx="8153400" cy="679091"/>
          </a:xfrm>
        </p:spPr>
        <p:txBody>
          <a:bodyPr/>
          <a:lstStyle/>
          <a:p>
            <a:r>
              <a:rPr lang="zh-CN" altLang="en-US" dirty="0"/>
              <a:t>直接插入排序示例（升序排序）</a:t>
            </a:r>
          </a:p>
        </p:txBody>
      </p:sp>
      <p:sp>
        <p:nvSpPr>
          <p:cNvPr id="6" name="圆柱形 5"/>
          <p:cNvSpPr/>
          <p:nvPr/>
        </p:nvSpPr>
        <p:spPr bwMode="auto">
          <a:xfrm>
            <a:off x="2651925" y="3757818"/>
            <a:ext cx="412955" cy="1035408"/>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7" name="圆柱形 6"/>
          <p:cNvSpPr/>
          <p:nvPr/>
        </p:nvSpPr>
        <p:spPr bwMode="auto">
          <a:xfrm>
            <a:off x="3668361" y="3464361"/>
            <a:ext cx="412955" cy="1297857"/>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8" name="圆柱形 7"/>
          <p:cNvSpPr/>
          <p:nvPr/>
        </p:nvSpPr>
        <p:spPr bwMode="auto">
          <a:xfrm>
            <a:off x="4722395" y="3464361"/>
            <a:ext cx="412955" cy="1297857"/>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9" name="圆柱形 8"/>
          <p:cNvSpPr/>
          <p:nvPr/>
        </p:nvSpPr>
        <p:spPr bwMode="auto">
          <a:xfrm>
            <a:off x="5945309" y="3190569"/>
            <a:ext cx="412955" cy="1602657"/>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0" name="圆柱形 9"/>
          <p:cNvSpPr/>
          <p:nvPr/>
        </p:nvSpPr>
        <p:spPr bwMode="auto">
          <a:xfrm>
            <a:off x="7843692" y="2202427"/>
            <a:ext cx="412955" cy="2590799"/>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1" name="圆柱形 10"/>
          <p:cNvSpPr/>
          <p:nvPr/>
        </p:nvSpPr>
        <p:spPr bwMode="auto">
          <a:xfrm>
            <a:off x="6855915" y="2902924"/>
            <a:ext cx="412955" cy="1890302"/>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2" name="圆柱形 11"/>
          <p:cNvSpPr/>
          <p:nvPr/>
        </p:nvSpPr>
        <p:spPr bwMode="auto">
          <a:xfrm>
            <a:off x="722690" y="4291782"/>
            <a:ext cx="412955" cy="486696"/>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3" name="圆柱形 12"/>
          <p:cNvSpPr/>
          <p:nvPr/>
        </p:nvSpPr>
        <p:spPr bwMode="auto">
          <a:xfrm>
            <a:off x="1657205" y="3883479"/>
            <a:ext cx="412955" cy="861663"/>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4" name="文本框 13"/>
          <p:cNvSpPr txBox="1"/>
          <p:nvPr/>
        </p:nvSpPr>
        <p:spPr>
          <a:xfrm>
            <a:off x="3610703" y="3064251"/>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49</a:t>
            </a:r>
            <a:endParaRPr lang="zh-CN" altLang="en-US" sz="2000" dirty="0">
              <a:latin typeface="华文中宋" panose="02010600040101010101" pitchFamily="2" charset="-122"/>
              <a:ea typeface="华文中宋" panose="02010600040101010101" pitchFamily="2" charset="-122"/>
            </a:endParaRPr>
          </a:p>
        </p:txBody>
      </p:sp>
      <p:sp>
        <p:nvSpPr>
          <p:cNvPr id="15" name="文本框 14"/>
          <p:cNvSpPr txBox="1"/>
          <p:nvPr/>
        </p:nvSpPr>
        <p:spPr>
          <a:xfrm>
            <a:off x="2615293" y="3308095"/>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38</a:t>
            </a:r>
            <a:endParaRPr lang="zh-CN" altLang="en-US" sz="2000" dirty="0">
              <a:latin typeface="华文中宋" panose="02010600040101010101" pitchFamily="2" charset="-122"/>
              <a:ea typeface="华文中宋" panose="02010600040101010101" pitchFamily="2" charset="-122"/>
            </a:endParaRPr>
          </a:p>
        </p:txBody>
      </p:sp>
      <p:sp>
        <p:nvSpPr>
          <p:cNvPr id="16" name="文本框 15"/>
          <p:cNvSpPr txBox="1"/>
          <p:nvPr/>
        </p:nvSpPr>
        <p:spPr>
          <a:xfrm>
            <a:off x="5900755" y="2790458"/>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65</a:t>
            </a:r>
            <a:endParaRPr lang="zh-CN" altLang="en-US" sz="2000" dirty="0">
              <a:latin typeface="华文中宋" panose="02010600040101010101" pitchFamily="2" charset="-122"/>
              <a:ea typeface="华文中宋" panose="02010600040101010101" pitchFamily="2" charset="-122"/>
            </a:endParaRPr>
          </a:p>
        </p:txBody>
      </p:sp>
      <p:sp>
        <p:nvSpPr>
          <p:cNvPr id="17" name="文本框 16"/>
          <p:cNvSpPr txBox="1"/>
          <p:nvPr/>
        </p:nvSpPr>
        <p:spPr>
          <a:xfrm>
            <a:off x="7814430" y="1812303"/>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97</a:t>
            </a:r>
            <a:endParaRPr lang="zh-CN" altLang="en-US" sz="2000" dirty="0">
              <a:latin typeface="华文中宋" panose="02010600040101010101" pitchFamily="2" charset="-122"/>
              <a:ea typeface="华文中宋" panose="02010600040101010101" pitchFamily="2" charset="-122"/>
            </a:endParaRPr>
          </a:p>
        </p:txBody>
      </p:sp>
      <p:sp>
        <p:nvSpPr>
          <p:cNvPr id="18" name="文本框 17"/>
          <p:cNvSpPr txBox="1"/>
          <p:nvPr/>
        </p:nvSpPr>
        <p:spPr>
          <a:xfrm>
            <a:off x="6788294" y="2495094"/>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76</a:t>
            </a:r>
            <a:endParaRPr lang="zh-CN" altLang="en-US" sz="2000" dirty="0">
              <a:latin typeface="华文中宋" panose="02010600040101010101" pitchFamily="2" charset="-122"/>
              <a:ea typeface="华文中宋" panose="02010600040101010101" pitchFamily="2" charset="-122"/>
            </a:endParaRPr>
          </a:p>
        </p:txBody>
      </p:sp>
      <p:sp>
        <p:nvSpPr>
          <p:cNvPr id="19" name="文本框 18"/>
          <p:cNvSpPr txBox="1"/>
          <p:nvPr/>
        </p:nvSpPr>
        <p:spPr>
          <a:xfrm>
            <a:off x="633584" y="3860664"/>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13</a:t>
            </a:r>
            <a:endParaRPr lang="zh-CN" altLang="en-US" sz="2000" dirty="0">
              <a:latin typeface="华文中宋" panose="02010600040101010101" pitchFamily="2" charset="-122"/>
              <a:ea typeface="华文中宋" panose="02010600040101010101" pitchFamily="2" charset="-122"/>
            </a:endParaRPr>
          </a:p>
        </p:txBody>
      </p:sp>
      <p:sp>
        <p:nvSpPr>
          <p:cNvPr id="20" name="文本框 19"/>
          <p:cNvSpPr txBox="1"/>
          <p:nvPr/>
        </p:nvSpPr>
        <p:spPr>
          <a:xfrm>
            <a:off x="1612652" y="3472847"/>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27</a:t>
            </a:r>
            <a:endParaRPr lang="zh-CN" altLang="en-US" sz="2000" dirty="0">
              <a:latin typeface="华文中宋" panose="02010600040101010101" pitchFamily="2" charset="-122"/>
              <a:ea typeface="华文中宋" panose="02010600040101010101" pitchFamily="2" charset="-122"/>
            </a:endParaRPr>
          </a:p>
        </p:txBody>
      </p:sp>
      <p:sp>
        <p:nvSpPr>
          <p:cNvPr id="21" name="文本框 20"/>
          <p:cNvSpPr txBox="1"/>
          <p:nvPr/>
        </p:nvSpPr>
        <p:spPr>
          <a:xfrm>
            <a:off x="4633289" y="3062284"/>
            <a:ext cx="502061"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49</a:t>
            </a:r>
            <a:endParaRPr lang="zh-CN" altLang="en-US" sz="2000" dirty="0">
              <a:latin typeface="华文中宋" panose="02010600040101010101" pitchFamily="2" charset="-122"/>
              <a:ea typeface="华文中宋" panose="02010600040101010101" pitchFamily="2" charset="-122"/>
            </a:endParaRPr>
          </a:p>
        </p:txBody>
      </p:sp>
      <p:sp>
        <p:nvSpPr>
          <p:cNvPr id="22" name="圆柱形 21"/>
          <p:cNvSpPr/>
          <p:nvPr/>
        </p:nvSpPr>
        <p:spPr bwMode="auto">
          <a:xfrm>
            <a:off x="623534" y="5793562"/>
            <a:ext cx="412955" cy="516842"/>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圆柱形 22"/>
          <p:cNvSpPr/>
          <p:nvPr/>
        </p:nvSpPr>
        <p:spPr bwMode="auto">
          <a:xfrm>
            <a:off x="3621979" y="5816009"/>
            <a:ext cx="412955" cy="516842"/>
          </a:xfrm>
          <a:prstGeom prst="can">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4" name="圆柱形 23"/>
          <p:cNvSpPr/>
          <p:nvPr/>
        </p:nvSpPr>
        <p:spPr bwMode="auto">
          <a:xfrm>
            <a:off x="6607319" y="5816009"/>
            <a:ext cx="412955" cy="51684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5" name="文本框 24"/>
          <p:cNvSpPr txBox="1"/>
          <p:nvPr/>
        </p:nvSpPr>
        <p:spPr>
          <a:xfrm>
            <a:off x="1050952" y="5874375"/>
            <a:ext cx="1467068"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已排序记录</a:t>
            </a:r>
          </a:p>
        </p:txBody>
      </p:sp>
      <p:sp>
        <p:nvSpPr>
          <p:cNvPr id="26" name="文本框 25"/>
          <p:cNvSpPr txBox="1"/>
          <p:nvPr/>
        </p:nvSpPr>
        <p:spPr>
          <a:xfrm>
            <a:off x="4063859" y="5874375"/>
            <a:ext cx="1723549"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当前排序记录</a:t>
            </a:r>
          </a:p>
        </p:txBody>
      </p:sp>
      <p:sp>
        <p:nvSpPr>
          <p:cNvPr id="27" name="文本框 26"/>
          <p:cNvSpPr txBox="1"/>
          <p:nvPr/>
        </p:nvSpPr>
        <p:spPr>
          <a:xfrm>
            <a:off x="7138569" y="5874375"/>
            <a:ext cx="1467068" cy="400110"/>
          </a:xfrm>
          <a:prstGeom prst="rect">
            <a:avLst/>
          </a:prstGeom>
          <a:noFill/>
        </p:spPr>
        <p:txBody>
          <a:bodyPr wrap="none" rtlCol="0" anchor="ctr" anchorCtr="1">
            <a:spAutoFit/>
          </a:bodyPr>
          <a:lstStyle/>
          <a:p>
            <a:r>
              <a:rPr lang="zh-CN" altLang="en-US" sz="2000" dirty="0">
                <a:latin typeface="华文中宋" panose="02010600040101010101" pitchFamily="2" charset="-122"/>
                <a:ea typeface="华文中宋" panose="02010600040101010101" pitchFamily="2" charset="-122"/>
              </a:rPr>
              <a:t>待排序记录</a:t>
            </a:r>
          </a:p>
        </p:txBody>
      </p:sp>
      <p:cxnSp>
        <p:nvCxnSpPr>
          <p:cNvPr id="5" name="直接连接符 4"/>
          <p:cNvCxnSpPr/>
          <p:nvPr/>
        </p:nvCxnSpPr>
        <p:spPr bwMode="auto">
          <a:xfrm flipV="1">
            <a:off x="0" y="4778478"/>
            <a:ext cx="9116610" cy="14748"/>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17072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5274" y="247650"/>
            <a:ext cx="8391525" cy="712788"/>
          </a:xfrm>
        </p:spPr>
        <p:txBody>
          <a:bodyPr/>
          <a:lstStyle/>
          <a:p>
            <a:r>
              <a:rPr lang="zh-CN" altLang="en-US" dirty="0"/>
              <a:t>写出直接插入排序每趟排序后的结果</a:t>
            </a:r>
          </a:p>
        </p:txBody>
      </p:sp>
      <p:sp>
        <p:nvSpPr>
          <p:cNvPr id="5" name="内容占位符 4">
            <a:extLst>
              <a:ext uri="{FF2B5EF4-FFF2-40B4-BE49-F238E27FC236}">
                <a16:creationId xmlns:a16="http://schemas.microsoft.com/office/drawing/2014/main" id="{1BED74AC-FD33-452C-9277-B8603EDD4B80}"/>
              </a:ext>
            </a:extLst>
          </p:cNvPr>
          <p:cNvSpPr>
            <a:spLocks noGrp="1"/>
          </p:cNvSpPr>
          <p:nvPr>
            <p:ph idx="1"/>
          </p:nvPr>
        </p:nvSpPr>
        <p:spPr/>
        <p:txBody>
          <a:bodyPr/>
          <a:lstStyle/>
          <a:p>
            <a:r>
              <a:rPr lang="en-US" altLang="zh-CN" dirty="0"/>
              <a:t>34</a:t>
            </a:r>
            <a:r>
              <a:rPr lang="zh-CN" altLang="en-US" dirty="0"/>
              <a:t>，</a:t>
            </a:r>
            <a:r>
              <a:rPr lang="en-US" altLang="zh-CN" dirty="0"/>
              <a:t>12</a:t>
            </a:r>
            <a:r>
              <a:rPr lang="zh-CN" altLang="en-US" dirty="0"/>
              <a:t>，</a:t>
            </a:r>
            <a:r>
              <a:rPr lang="en-US" altLang="zh-CN" dirty="0"/>
              <a:t>2</a:t>
            </a:r>
            <a:r>
              <a:rPr lang="zh-CN" altLang="en-US" dirty="0"/>
              <a:t>，</a:t>
            </a:r>
            <a:r>
              <a:rPr lang="en-US" altLang="zh-CN" dirty="0"/>
              <a:t>45</a:t>
            </a:r>
            <a:r>
              <a:rPr lang="zh-CN" altLang="en-US" dirty="0"/>
              <a:t>，</a:t>
            </a:r>
            <a:r>
              <a:rPr lang="en-US" altLang="zh-CN" dirty="0"/>
              <a:t>67</a:t>
            </a:r>
            <a:r>
              <a:rPr lang="zh-CN" altLang="en-US" dirty="0"/>
              <a:t>，</a:t>
            </a:r>
            <a:r>
              <a:rPr lang="en-US" altLang="zh-CN" dirty="0"/>
              <a:t>3</a:t>
            </a:r>
            <a:r>
              <a:rPr lang="zh-CN" altLang="en-US" dirty="0"/>
              <a:t>，</a:t>
            </a:r>
            <a:r>
              <a:rPr lang="en-US" altLang="zh-CN" dirty="0"/>
              <a:t>5</a:t>
            </a:r>
            <a:r>
              <a:rPr lang="zh-CN" altLang="en-US" dirty="0"/>
              <a:t>，</a:t>
            </a:r>
            <a:r>
              <a:rPr lang="en-US" altLang="zh-CN" dirty="0"/>
              <a:t>19</a:t>
            </a:r>
            <a:r>
              <a:rPr lang="zh-CN" altLang="en-US" dirty="0"/>
              <a:t>，</a:t>
            </a:r>
            <a:r>
              <a:rPr lang="en-US" altLang="zh-CN" dirty="0"/>
              <a:t>7</a:t>
            </a:r>
            <a:endParaRPr lang="zh-CN" altLang="en-US" dirty="0"/>
          </a:p>
        </p:txBody>
      </p:sp>
    </p:spTree>
    <p:extLst>
      <p:ext uri="{BB962C8B-B14F-4D97-AF65-F5344CB8AC3E}">
        <p14:creationId xmlns:p14="http://schemas.microsoft.com/office/powerpoint/2010/main" val="4191219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插入排序</a:t>
            </a:r>
          </a:p>
        </p:txBody>
      </p:sp>
      <p:sp>
        <p:nvSpPr>
          <p:cNvPr id="4" name="矩形 3"/>
          <p:cNvSpPr/>
          <p:nvPr/>
        </p:nvSpPr>
        <p:spPr>
          <a:xfrm>
            <a:off x="752169" y="1496393"/>
            <a:ext cx="7816644" cy="4708981"/>
          </a:xfrm>
          <a:prstGeom prst="rect">
            <a:avLst/>
          </a:prstGeom>
          <a:solidFill>
            <a:schemeClr val="bg1">
              <a:lumMod val="90000"/>
            </a:schemeClr>
          </a:solidFill>
        </p:spPr>
        <p:txBody>
          <a:bodyPr wrap="square">
            <a:spAutoFit/>
          </a:bodyPr>
          <a:lstStyle/>
          <a:p>
            <a:pPr>
              <a:lnSpc>
                <a:spcPts val="3000"/>
              </a:lnSpc>
            </a:pPr>
            <a:r>
              <a:rPr lang="en-US" altLang="zh-CN" sz="2400" b="1" dirty="0" err="1">
                <a:latin typeface="华文中宋" panose="02010600040101010101" pitchFamily="2" charset="-122"/>
                <a:ea typeface="华文中宋" panose="02010600040101010101" pitchFamily="2" charset="-122"/>
              </a:rPr>
              <a:t>typedef</a:t>
            </a:r>
            <a:r>
              <a:rPr lang="en-US" altLang="zh-CN" sz="2400" b="1" dirty="0">
                <a:latin typeface="华文中宋" panose="02010600040101010101" pitchFamily="2" charset="-122"/>
                <a:ea typeface="华文中宋" panose="02010600040101010101" pitchFamily="2" charset="-122"/>
              </a:rPr>
              <a:t> </a:t>
            </a:r>
            <a:r>
              <a:rPr lang="en-US" altLang="zh-CN" sz="2400" b="1" dirty="0" err="1">
                <a:latin typeface="华文中宋" panose="02010600040101010101" pitchFamily="2" charset="-122"/>
                <a:ea typeface="华文中宋" panose="02010600040101010101" pitchFamily="2" charset="-122"/>
              </a:rPr>
              <a:t>int</a:t>
            </a:r>
            <a:r>
              <a:rPr lang="en-US" altLang="zh-CN" sz="2400" b="1" dirty="0">
                <a:latin typeface="华文中宋" panose="02010600040101010101" pitchFamily="2" charset="-122"/>
                <a:ea typeface="华文中宋" panose="02010600040101010101" pitchFamily="2" charset="-122"/>
              </a:rPr>
              <a:t> </a:t>
            </a:r>
            <a:r>
              <a:rPr lang="en-US" altLang="zh-CN" sz="2400" b="1" dirty="0" err="1">
                <a:latin typeface="华文中宋" panose="02010600040101010101" pitchFamily="2" charset="-122"/>
                <a:ea typeface="华文中宋" panose="02010600040101010101" pitchFamily="2" charset="-122"/>
              </a:rPr>
              <a:t>KeyType</a:t>
            </a:r>
            <a:r>
              <a:rPr lang="en-US" altLang="zh-CN" sz="2400" b="1" dirty="0">
                <a:latin typeface="华文中宋" panose="02010600040101010101" pitchFamily="2" charset="-122"/>
                <a:ea typeface="华文中宋" panose="02010600040101010101" pitchFamily="2" charset="-122"/>
              </a:rPr>
              <a:t>;</a:t>
            </a:r>
          </a:p>
          <a:p>
            <a:pPr>
              <a:lnSpc>
                <a:spcPts val="3000"/>
              </a:lnSpc>
            </a:pPr>
            <a:r>
              <a:rPr lang="en-US" altLang="zh-CN" sz="2400" b="1" dirty="0" err="1">
                <a:latin typeface="华文中宋" panose="02010600040101010101" pitchFamily="2" charset="-122"/>
                <a:ea typeface="华文中宋" panose="02010600040101010101" pitchFamily="2" charset="-122"/>
              </a:rPr>
              <a:t>typedef</a:t>
            </a:r>
            <a:r>
              <a:rPr lang="en-US" altLang="zh-CN" sz="2400" b="1" dirty="0">
                <a:latin typeface="华文中宋" panose="02010600040101010101" pitchFamily="2" charset="-122"/>
                <a:ea typeface="华文中宋" panose="02010600040101010101" pitchFamily="2" charset="-122"/>
              </a:rPr>
              <a:t> </a:t>
            </a:r>
            <a:r>
              <a:rPr lang="en-US" altLang="zh-CN" sz="2400" b="1" dirty="0" err="1">
                <a:latin typeface="华文中宋" panose="02010600040101010101" pitchFamily="2" charset="-122"/>
                <a:ea typeface="华文中宋" panose="02010600040101010101" pitchFamily="2" charset="-122"/>
              </a:rPr>
              <a:t>int</a:t>
            </a:r>
            <a:r>
              <a:rPr lang="en-US" altLang="zh-CN" sz="2400" b="1" dirty="0">
                <a:latin typeface="华文中宋" panose="02010600040101010101" pitchFamily="2" charset="-122"/>
                <a:ea typeface="华文中宋" panose="02010600040101010101" pitchFamily="2" charset="-122"/>
              </a:rPr>
              <a:t> </a:t>
            </a:r>
            <a:r>
              <a:rPr lang="en-US" altLang="zh-CN" sz="2400" b="1" dirty="0" err="1">
                <a:latin typeface="华文中宋" panose="02010600040101010101" pitchFamily="2" charset="-122"/>
                <a:ea typeface="华文中宋" panose="02010600040101010101" pitchFamily="2" charset="-122"/>
              </a:rPr>
              <a:t>DataType</a:t>
            </a:r>
            <a:r>
              <a:rPr lang="en-US" altLang="zh-CN" sz="2400" b="1" dirty="0">
                <a:latin typeface="华文中宋" panose="02010600040101010101" pitchFamily="2" charset="-122"/>
                <a:ea typeface="华文中宋" panose="02010600040101010101" pitchFamily="2" charset="-122"/>
              </a:rPr>
              <a:t>;</a:t>
            </a:r>
          </a:p>
          <a:p>
            <a:pPr>
              <a:lnSpc>
                <a:spcPts val="3000"/>
              </a:lnSpc>
            </a:pPr>
            <a:endParaRPr lang="en-US" altLang="zh-CN" sz="2400" b="1" dirty="0">
              <a:latin typeface="华文中宋" panose="02010600040101010101" pitchFamily="2" charset="-122"/>
              <a:ea typeface="华文中宋" panose="02010600040101010101" pitchFamily="2" charset="-122"/>
            </a:endParaRPr>
          </a:p>
          <a:p>
            <a:pPr>
              <a:lnSpc>
                <a:spcPts val="3000"/>
              </a:lnSpc>
            </a:pPr>
            <a:r>
              <a:rPr lang="en-US" altLang="zh-CN" sz="2400" b="1" dirty="0" err="1">
                <a:latin typeface="华文中宋" panose="02010600040101010101" pitchFamily="2" charset="-122"/>
                <a:ea typeface="华文中宋" panose="02010600040101010101" pitchFamily="2" charset="-122"/>
              </a:rPr>
              <a:t>typedef</a:t>
            </a:r>
            <a:r>
              <a:rPr lang="en-US" altLang="zh-CN" sz="2400" b="1" dirty="0">
                <a:latin typeface="华文中宋" panose="02010600040101010101" pitchFamily="2" charset="-122"/>
                <a:ea typeface="华文中宋" panose="02010600040101010101" pitchFamily="2" charset="-122"/>
              </a:rPr>
              <a:t> </a:t>
            </a:r>
            <a:r>
              <a:rPr lang="en-US" altLang="zh-CN" sz="2400" b="1" dirty="0" err="1">
                <a:latin typeface="华文中宋" panose="02010600040101010101" pitchFamily="2" charset="-122"/>
                <a:ea typeface="华文中宋" panose="02010600040101010101" pitchFamily="2" charset="-122"/>
              </a:rPr>
              <a:t>struct</a:t>
            </a:r>
            <a:r>
              <a:rPr lang="en-US" altLang="zh-CN" sz="2400" b="1" dirty="0">
                <a:latin typeface="华文中宋" panose="02010600040101010101" pitchFamily="2" charset="-122"/>
                <a:ea typeface="华文中宋" panose="02010600040101010101" pitchFamily="2" charset="-122"/>
              </a:rPr>
              <a:t>{</a:t>
            </a:r>
          </a:p>
          <a:p>
            <a:pPr>
              <a:lnSpc>
                <a:spcPts val="3000"/>
              </a:lnSpc>
            </a:pPr>
            <a:r>
              <a:rPr lang="en-US" altLang="zh-CN" sz="2400" b="1" dirty="0">
                <a:latin typeface="华文中宋" panose="02010600040101010101" pitchFamily="2" charset="-122"/>
                <a:ea typeface="华文中宋" panose="02010600040101010101" pitchFamily="2" charset="-122"/>
              </a:rPr>
              <a:t>    </a:t>
            </a:r>
            <a:r>
              <a:rPr lang="en-US" altLang="zh-CN" sz="2400" b="1" dirty="0" err="1">
                <a:latin typeface="华文中宋" panose="02010600040101010101" pitchFamily="2" charset="-122"/>
                <a:ea typeface="华文中宋" panose="02010600040101010101" pitchFamily="2" charset="-122"/>
              </a:rPr>
              <a:t>KeyType</a:t>
            </a:r>
            <a:r>
              <a:rPr lang="en-US" altLang="zh-CN" sz="2400" b="1" dirty="0">
                <a:latin typeface="华文中宋" panose="02010600040101010101" pitchFamily="2" charset="-122"/>
                <a:ea typeface="华文中宋" panose="02010600040101010101" pitchFamily="2" charset="-122"/>
              </a:rPr>
              <a:t> key;     //</a:t>
            </a:r>
            <a:r>
              <a:rPr lang="zh-CN" altLang="en-US" sz="2400" b="1" dirty="0">
                <a:latin typeface="华文中宋" panose="02010600040101010101" pitchFamily="2" charset="-122"/>
                <a:ea typeface="华文中宋" panose="02010600040101010101" pitchFamily="2" charset="-122"/>
              </a:rPr>
              <a:t>排序码字段</a:t>
            </a:r>
          </a:p>
          <a:p>
            <a:pPr>
              <a:lnSpc>
                <a:spcPts val="3000"/>
              </a:lnSpc>
            </a:pPr>
            <a:r>
              <a:rPr lang="en-US" altLang="zh-CN" sz="2400" b="1" dirty="0">
                <a:latin typeface="华文中宋" panose="02010600040101010101" pitchFamily="2" charset="-122"/>
                <a:ea typeface="华文中宋" panose="02010600040101010101" pitchFamily="2" charset="-122"/>
              </a:rPr>
              <a:t>    </a:t>
            </a:r>
            <a:r>
              <a:rPr lang="en-US" altLang="zh-CN" sz="2400" b="1" dirty="0" err="1">
                <a:latin typeface="华文中宋" panose="02010600040101010101" pitchFamily="2" charset="-122"/>
                <a:ea typeface="华文中宋" panose="02010600040101010101" pitchFamily="2" charset="-122"/>
              </a:rPr>
              <a:t>DataType</a:t>
            </a:r>
            <a:r>
              <a:rPr lang="en-US" altLang="zh-CN" sz="2400" b="1" dirty="0">
                <a:latin typeface="华文中宋" panose="02010600040101010101" pitchFamily="2" charset="-122"/>
                <a:ea typeface="华文中宋" panose="02010600040101010101" pitchFamily="2" charset="-122"/>
              </a:rPr>
              <a:t> info;   //</a:t>
            </a:r>
            <a:r>
              <a:rPr lang="zh-CN" altLang="en-US" sz="2400" b="1" dirty="0">
                <a:latin typeface="华文中宋" panose="02010600040101010101" pitchFamily="2" charset="-122"/>
                <a:ea typeface="华文中宋" panose="02010600040101010101" pitchFamily="2" charset="-122"/>
              </a:rPr>
              <a:t>记录的其它字段</a:t>
            </a:r>
          </a:p>
          <a:p>
            <a:pPr>
              <a:lnSpc>
                <a:spcPts val="3000"/>
              </a:lnSpc>
            </a:pPr>
            <a:r>
              <a:rPr lang="en-US" altLang="zh-CN" sz="2400" b="1" dirty="0">
                <a:latin typeface="华文中宋" panose="02010600040101010101" pitchFamily="2" charset="-122"/>
                <a:ea typeface="华文中宋" panose="02010600040101010101" pitchFamily="2" charset="-122"/>
              </a:rPr>
              <a:t>} </a:t>
            </a:r>
            <a:r>
              <a:rPr lang="en-US" altLang="zh-CN" sz="2400" b="1" dirty="0" err="1">
                <a:latin typeface="华文中宋" panose="02010600040101010101" pitchFamily="2" charset="-122"/>
                <a:ea typeface="华文中宋" panose="02010600040101010101" pitchFamily="2" charset="-122"/>
              </a:rPr>
              <a:t>RecordNode</a:t>
            </a:r>
            <a:r>
              <a:rPr lang="en-US" altLang="zh-CN" sz="2400" b="1" dirty="0">
                <a:latin typeface="华文中宋" panose="02010600040101010101" pitchFamily="2" charset="-122"/>
                <a:ea typeface="华文中宋" panose="02010600040101010101" pitchFamily="2" charset="-122"/>
              </a:rPr>
              <a:t>;</a:t>
            </a:r>
          </a:p>
          <a:p>
            <a:pPr>
              <a:lnSpc>
                <a:spcPts val="3000"/>
              </a:lnSpc>
            </a:pPr>
            <a:endParaRPr lang="en-US" altLang="zh-CN" sz="2400" b="1" dirty="0">
              <a:latin typeface="华文中宋" panose="02010600040101010101" pitchFamily="2" charset="-122"/>
              <a:ea typeface="华文中宋" panose="02010600040101010101" pitchFamily="2" charset="-122"/>
            </a:endParaRPr>
          </a:p>
          <a:p>
            <a:pPr>
              <a:lnSpc>
                <a:spcPts val="3000"/>
              </a:lnSpc>
            </a:pPr>
            <a:r>
              <a:rPr lang="en-US" altLang="zh-CN" sz="2400" b="1" dirty="0" err="1">
                <a:latin typeface="华文中宋" panose="02010600040101010101" pitchFamily="2" charset="-122"/>
                <a:ea typeface="华文中宋" panose="02010600040101010101" pitchFamily="2" charset="-122"/>
              </a:rPr>
              <a:t>typedef</a:t>
            </a:r>
            <a:r>
              <a:rPr lang="en-US" altLang="zh-CN" sz="2400" b="1" dirty="0">
                <a:latin typeface="华文中宋" panose="02010600040101010101" pitchFamily="2" charset="-122"/>
                <a:ea typeface="华文中宋" panose="02010600040101010101" pitchFamily="2" charset="-122"/>
              </a:rPr>
              <a:t> </a:t>
            </a:r>
            <a:r>
              <a:rPr lang="en-US" altLang="zh-CN" sz="2400" b="1" dirty="0" err="1">
                <a:latin typeface="华文中宋" panose="02010600040101010101" pitchFamily="2" charset="-122"/>
                <a:ea typeface="华文中宋" panose="02010600040101010101" pitchFamily="2" charset="-122"/>
              </a:rPr>
              <a:t>struct</a:t>
            </a:r>
            <a:r>
              <a:rPr lang="en-US" altLang="zh-CN" sz="2400" b="1" dirty="0">
                <a:latin typeface="华文中宋" panose="02010600040101010101" pitchFamily="2" charset="-122"/>
                <a:ea typeface="华文中宋" panose="02010600040101010101" pitchFamily="2" charset="-122"/>
              </a:rPr>
              <a:t>{</a:t>
            </a:r>
          </a:p>
          <a:p>
            <a:pPr>
              <a:lnSpc>
                <a:spcPts val="3000"/>
              </a:lnSpc>
            </a:pPr>
            <a:r>
              <a:rPr lang="en-US" altLang="zh-CN" sz="2400" b="1" dirty="0">
                <a:latin typeface="华文中宋" panose="02010600040101010101" pitchFamily="2" charset="-122"/>
                <a:ea typeface="华文中宋" panose="02010600040101010101" pitchFamily="2" charset="-122"/>
              </a:rPr>
              <a:t>     </a:t>
            </a:r>
            <a:r>
              <a:rPr lang="en-US" altLang="zh-CN" sz="2400" b="1" dirty="0" err="1">
                <a:latin typeface="华文中宋" panose="02010600040101010101" pitchFamily="2" charset="-122"/>
                <a:ea typeface="华文中宋" panose="02010600040101010101" pitchFamily="2" charset="-122"/>
              </a:rPr>
              <a:t>int</a:t>
            </a:r>
            <a:r>
              <a:rPr lang="en-US" altLang="zh-CN" sz="2400" b="1" dirty="0">
                <a:latin typeface="华文中宋" panose="02010600040101010101" pitchFamily="2" charset="-122"/>
                <a:ea typeface="华文中宋" panose="02010600040101010101" pitchFamily="2" charset="-122"/>
              </a:rPr>
              <a:t> n;                        //</a:t>
            </a:r>
            <a:r>
              <a:rPr lang="zh-CN" altLang="en-US" sz="2400" b="1" dirty="0">
                <a:latin typeface="华文中宋" panose="02010600040101010101" pitchFamily="2" charset="-122"/>
                <a:ea typeface="华文中宋" panose="02010600040101010101" pitchFamily="2" charset="-122"/>
              </a:rPr>
              <a:t>待排序记录个数</a:t>
            </a:r>
            <a:endParaRPr lang="en-US" altLang="zh-CN" sz="2400" b="1" dirty="0">
              <a:latin typeface="华文中宋" panose="02010600040101010101" pitchFamily="2" charset="-122"/>
              <a:ea typeface="华文中宋" panose="02010600040101010101" pitchFamily="2" charset="-122"/>
            </a:endParaRPr>
          </a:p>
          <a:p>
            <a:pPr>
              <a:lnSpc>
                <a:spcPts val="3000"/>
              </a:lnSpc>
            </a:pPr>
            <a:r>
              <a:rPr lang="en-US" altLang="zh-CN" sz="2400" b="1" dirty="0">
                <a:latin typeface="华文中宋" panose="02010600040101010101" pitchFamily="2" charset="-122"/>
                <a:ea typeface="华文中宋" panose="02010600040101010101" pitchFamily="2" charset="-122"/>
              </a:rPr>
              <a:t>     </a:t>
            </a:r>
            <a:r>
              <a:rPr lang="en-US" altLang="zh-CN" sz="2400" b="1" dirty="0" err="1">
                <a:latin typeface="华文中宋" panose="02010600040101010101" pitchFamily="2" charset="-122"/>
                <a:ea typeface="华文中宋" panose="02010600040101010101" pitchFamily="2" charset="-122"/>
              </a:rPr>
              <a:t>RecordNode</a:t>
            </a:r>
            <a:r>
              <a:rPr lang="en-US" altLang="zh-CN" sz="2400" b="1" dirty="0">
                <a:latin typeface="华文中宋" panose="02010600040101010101" pitchFamily="2" charset="-122"/>
                <a:ea typeface="华文中宋" panose="02010600040101010101" pitchFamily="2" charset="-122"/>
              </a:rPr>
              <a:t> *record;</a:t>
            </a:r>
          </a:p>
          <a:p>
            <a:pPr>
              <a:lnSpc>
                <a:spcPts val="3000"/>
              </a:lnSpc>
            </a:pPr>
            <a:r>
              <a:rPr lang="en-US" altLang="zh-CN" sz="2400" b="1" dirty="0">
                <a:latin typeface="华文中宋" panose="02010600040101010101" pitchFamily="2" charset="-122"/>
                <a:ea typeface="华文中宋" panose="02010600040101010101" pitchFamily="2" charset="-122"/>
              </a:rPr>
              <a:t>} </a:t>
            </a:r>
            <a:r>
              <a:rPr lang="en-US" altLang="zh-CN" sz="2400" b="1" dirty="0" err="1">
                <a:latin typeface="华文中宋" panose="02010600040101010101" pitchFamily="2" charset="-122"/>
                <a:ea typeface="华文中宋" panose="02010600040101010101" pitchFamily="2" charset="-122"/>
              </a:rPr>
              <a:t>SortObject</a:t>
            </a:r>
            <a:r>
              <a:rPr lang="en-US" altLang="zh-CN" sz="2400" b="1"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73073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插入排序：直接插入排序（升序）</a:t>
            </a:r>
          </a:p>
        </p:txBody>
      </p:sp>
      <p:sp>
        <p:nvSpPr>
          <p:cNvPr id="4" name="矩形 3"/>
          <p:cNvSpPr/>
          <p:nvPr/>
        </p:nvSpPr>
        <p:spPr>
          <a:xfrm>
            <a:off x="459658" y="1342105"/>
            <a:ext cx="8453284" cy="5093702"/>
          </a:xfrm>
          <a:prstGeom prst="rect">
            <a:avLst/>
          </a:prstGeom>
          <a:solidFill>
            <a:schemeClr val="bg1">
              <a:lumMod val="90000"/>
            </a:schemeClr>
          </a:solidFill>
        </p:spPr>
        <p:txBody>
          <a:bodyPr wrap="square">
            <a:spAutoFit/>
          </a:bodyPr>
          <a:lstStyle/>
          <a:p>
            <a:pPr>
              <a:lnSpc>
                <a:spcPts val="3000"/>
              </a:lnSpc>
            </a:pPr>
            <a:r>
              <a:rPr lang="en-US" altLang="zh-CN" sz="2400" b="1" dirty="0">
                <a:latin typeface="华文中宋" panose="02010600040101010101" pitchFamily="2" charset="-122"/>
                <a:ea typeface="华文中宋" panose="02010600040101010101" pitchFamily="2" charset="-122"/>
              </a:rPr>
              <a:t>void </a:t>
            </a:r>
            <a:r>
              <a:rPr lang="en-US" altLang="zh-CN" sz="2400" b="1" dirty="0" err="1">
                <a:latin typeface="华文中宋" panose="02010600040101010101" pitchFamily="2" charset="-122"/>
                <a:ea typeface="华文中宋" panose="02010600040101010101" pitchFamily="2" charset="-122"/>
              </a:rPr>
              <a:t>insertSort</a:t>
            </a:r>
            <a:r>
              <a:rPr lang="en-US" altLang="zh-CN" sz="2400" b="1" dirty="0">
                <a:latin typeface="华文中宋" panose="02010600040101010101" pitchFamily="2" charset="-122"/>
                <a:ea typeface="华文中宋" panose="02010600040101010101" pitchFamily="2" charset="-122"/>
              </a:rPr>
              <a:t> ( </a:t>
            </a:r>
            <a:r>
              <a:rPr lang="en-US" altLang="zh-CN" sz="2400" b="1" dirty="0" err="1">
                <a:latin typeface="华文中宋" panose="02010600040101010101" pitchFamily="2" charset="-122"/>
                <a:ea typeface="华文中宋" panose="02010600040101010101" pitchFamily="2" charset="-122"/>
              </a:rPr>
              <a:t>SortObject</a:t>
            </a:r>
            <a:r>
              <a:rPr lang="en-US" altLang="zh-CN" sz="2400" b="1" dirty="0">
                <a:latin typeface="华文中宋" panose="02010600040101010101" pitchFamily="2" charset="-122"/>
                <a:ea typeface="华文中宋" panose="02010600040101010101" pitchFamily="2" charset="-122"/>
              </a:rPr>
              <a:t> *</a:t>
            </a:r>
            <a:r>
              <a:rPr lang="en-US" altLang="zh-CN" sz="2400" b="1" dirty="0" err="1">
                <a:latin typeface="华文中宋" panose="02010600040101010101" pitchFamily="2" charset="-122"/>
                <a:ea typeface="华文中宋" panose="02010600040101010101" pitchFamily="2" charset="-122"/>
              </a:rPr>
              <a:t>pvector</a:t>
            </a:r>
            <a:r>
              <a:rPr lang="en-US" altLang="zh-CN" sz="2400" b="1" dirty="0">
                <a:latin typeface="华文中宋" panose="02010600040101010101" pitchFamily="2" charset="-122"/>
                <a:ea typeface="华文中宋" panose="02010600040101010101" pitchFamily="2" charset="-122"/>
              </a:rPr>
              <a:t> )</a:t>
            </a:r>
          </a:p>
          <a:p>
            <a:pPr>
              <a:lnSpc>
                <a:spcPts val="3000"/>
              </a:lnSpc>
            </a:pPr>
            <a:r>
              <a:rPr lang="en-US" altLang="zh-CN" sz="2400" b="1" dirty="0">
                <a:latin typeface="华文中宋" panose="02010600040101010101" pitchFamily="2" charset="-122"/>
                <a:ea typeface="华文中宋" panose="02010600040101010101" pitchFamily="2" charset="-122"/>
              </a:rPr>
              <a:t> {</a:t>
            </a:r>
          </a:p>
          <a:p>
            <a:pPr>
              <a:lnSpc>
                <a:spcPts val="3000"/>
              </a:lnSpc>
            </a:pPr>
            <a:r>
              <a:rPr lang="en-US" altLang="zh-CN" sz="2400" b="1" dirty="0">
                <a:latin typeface="华文中宋" panose="02010600040101010101" pitchFamily="2" charset="-122"/>
                <a:ea typeface="华文中宋" panose="02010600040101010101" pitchFamily="2" charset="-122"/>
              </a:rPr>
              <a:t>    </a:t>
            </a:r>
            <a:r>
              <a:rPr lang="en-US" altLang="zh-CN" sz="2400" b="1" dirty="0" err="1">
                <a:latin typeface="华文中宋" panose="02010600040101010101" pitchFamily="2" charset="-122"/>
                <a:ea typeface="华文中宋" panose="02010600040101010101" pitchFamily="2" charset="-122"/>
              </a:rPr>
              <a:t>int</a:t>
            </a:r>
            <a:r>
              <a:rPr lang="en-US" altLang="zh-CN" sz="2400" b="1" dirty="0">
                <a:latin typeface="华文中宋" panose="02010600040101010101" pitchFamily="2" charset="-122"/>
                <a:ea typeface="华文中宋" panose="02010600040101010101" pitchFamily="2" charset="-122"/>
              </a:rPr>
              <a:t> </a:t>
            </a:r>
            <a:r>
              <a:rPr lang="en-US" altLang="zh-CN" sz="2400" b="1" dirty="0" err="1">
                <a:latin typeface="华文中宋" panose="02010600040101010101" pitchFamily="2" charset="-122"/>
                <a:ea typeface="华文中宋" panose="02010600040101010101" pitchFamily="2" charset="-122"/>
              </a:rPr>
              <a:t>i</a:t>
            </a:r>
            <a:r>
              <a:rPr lang="en-US" altLang="zh-CN" sz="2400" b="1" dirty="0">
                <a:latin typeface="华文中宋" panose="02010600040101010101" pitchFamily="2" charset="-122"/>
                <a:ea typeface="华文中宋" panose="02010600040101010101" pitchFamily="2" charset="-122"/>
              </a:rPr>
              <a:t>, j;</a:t>
            </a:r>
          </a:p>
          <a:p>
            <a:pPr>
              <a:lnSpc>
                <a:spcPts val="3000"/>
              </a:lnSpc>
            </a:pPr>
            <a:r>
              <a:rPr lang="en-US" altLang="zh-CN" sz="2400" b="1" dirty="0">
                <a:latin typeface="华文中宋" panose="02010600040101010101" pitchFamily="2" charset="-122"/>
                <a:ea typeface="华文中宋" panose="02010600040101010101" pitchFamily="2" charset="-122"/>
              </a:rPr>
              <a:t>    </a:t>
            </a:r>
            <a:r>
              <a:rPr lang="en-US" altLang="zh-CN" sz="2400" b="1" dirty="0" err="1">
                <a:latin typeface="华文中宋" panose="02010600040101010101" pitchFamily="2" charset="-122"/>
                <a:ea typeface="华文中宋" panose="02010600040101010101" pitchFamily="2" charset="-122"/>
              </a:rPr>
              <a:t>RecordNode</a:t>
            </a:r>
            <a:r>
              <a:rPr lang="en-US" altLang="zh-CN" sz="2400" b="1" dirty="0">
                <a:latin typeface="华文中宋" panose="02010600040101010101" pitchFamily="2" charset="-122"/>
                <a:ea typeface="华文中宋" panose="02010600040101010101" pitchFamily="2" charset="-122"/>
              </a:rPr>
              <a:t> temp;</a:t>
            </a:r>
          </a:p>
          <a:p>
            <a:pPr>
              <a:lnSpc>
                <a:spcPts val="3000"/>
              </a:lnSpc>
            </a:pPr>
            <a:r>
              <a:rPr lang="en-US" altLang="zh-CN" sz="2400" b="1" dirty="0">
                <a:latin typeface="华文中宋" panose="02010600040101010101" pitchFamily="2" charset="-122"/>
                <a:ea typeface="华文中宋" panose="02010600040101010101" pitchFamily="2" charset="-122"/>
              </a:rPr>
              <a:t>    </a:t>
            </a:r>
            <a:r>
              <a:rPr lang="en-US" altLang="zh-CN" sz="2400" b="1" dirty="0" err="1">
                <a:latin typeface="华文中宋" panose="02010600040101010101" pitchFamily="2" charset="-122"/>
                <a:ea typeface="华文中宋" panose="02010600040101010101" pitchFamily="2" charset="-122"/>
              </a:rPr>
              <a:t>RecordNode</a:t>
            </a:r>
            <a:r>
              <a:rPr lang="en-US" altLang="zh-CN" sz="2400" b="1" dirty="0">
                <a:latin typeface="华文中宋" panose="02010600040101010101" pitchFamily="2" charset="-122"/>
                <a:ea typeface="华文中宋" panose="02010600040101010101" pitchFamily="2" charset="-122"/>
              </a:rPr>
              <a:t> *data = </a:t>
            </a:r>
            <a:r>
              <a:rPr lang="en-US" altLang="zh-CN" sz="2400" b="1" dirty="0" err="1">
                <a:latin typeface="华文中宋" panose="02010600040101010101" pitchFamily="2" charset="-122"/>
                <a:ea typeface="华文中宋" panose="02010600040101010101" pitchFamily="2" charset="-122"/>
              </a:rPr>
              <a:t>pvector</a:t>
            </a:r>
            <a:r>
              <a:rPr lang="en-US" altLang="zh-CN" sz="2400" b="1" dirty="0">
                <a:latin typeface="华文中宋" panose="02010600040101010101" pitchFamily="2" charset="-122"/>
                <a:ea typeface="华文中宋" panose="02010600040101010101" pitchFamily="2" charset="-122"/>
              </a:rPr>
              <a:t>-&gt;record; </a:t>
            </a:r>
          </a:p>
          <a:p>
            <a:pPr>
              <a:lnSpc>
                <a:spcPts val="3000"/>
              </a:lnSpc>
            </a:pPr>
            <a:r>
              <a:rPr lang="en-US" altLang="zh-CN" sz="2400" b="1" dirty="0">
                <a:latin typeface="华文中宋" panose="02010600040101010101" pitchFamily="2" charset="-122"/>
                <a:ea typeface="华文中宋" panose="02010600040101010101" pitchFamily="2" charset="-122"/>
              </a:rPr>
              <a:t>    for( </a:t>
            </a:r>
            <a:r>
              <a:rPr lang="en-US" altLang="zh-CN" sz="2400" b="1" dirty="0" err="1">
                <a:latin typeface="华文中宋" panose="02010600040101010101" pitchFamily="2" charset="-122"/>
                <a:ea typeface="华文中宋" panose="02010600040101010101" pitchFamily="2" charset="-122"/>
              </a:rPr>
              <a:t>i</a:t>
            </a:r>
            <a:r>
              <a:rPr lang="en-US" altLang="zh-CN" sz="2400" b="1" dirty="0">
                <a:latin typeface="华文中宋" panose="02010600040101010101" pitchFamily="2" charset="-122"/>
                <a:ea typeface="华文中宋" panose="02010600040101010101" pitchFamily="2" charset="-122"/>
              </a:rPr>
              <a:t> = 1; </a:t>
            </a:r>
            <a:r>
              <a:rPr lang="en-US" altLang="zh-CN" sz="2400" b="1" dirty="0" err="1">
                <a:latin typeface="华文中宋" panose="02010600040101010101" pitchFamily="2" charset="-122"/>
                <a:ea typeface="华文中宋" panose="02010600040101010101" pitchFamily="2" charset="-122"/>
              </a:rPr>
              <a:t>i</a:t>
            </a:r>
            <a:r>
              <a:rPr lang="en-US" altLang="zh-CN" sz="2400" b="1" dirty="0">
                <a:latin typeface="华文中宋" panose="02010600040101010101" pitchFamily="2" charset="-122"/>
                <a:ea typeface="华文中宋" panose="02010600040101010101" pitchFamily="2" charset="-122"/>
              </a:rPr>
              <a:t> &lt; </a:t>
            </a:r>
            <a:r>
              <a:rPr lang="en-US" altLang="zh-CN" sz="2400" b="1" dirty="0" err="1">
                <a:latin typeface="华文中宋" panose="02010600040101010101" pitchFamily="2" charset="-122"/>
                <a:ea typeface="华文中宋" panose="02010600040101010101" pitchFamily="2" charset="-122"/>
              </a:rPr>
              <a:t>pvector</a:t>
            </a:r>
            <a:r>
              <a:rPr lang="en-US" altLang="zh-CN" sz="2400" b="1" dirty="0">
                <a:latin typeface="华文中宋" panose="02010600040101010101" pitchFamily="2" charset="-122"/>
                <a:ea typeface="华文中宋" panose="02010600040101010101" pitchFamily="2" charset="-122"/>
              </a:rPr>
              <a:t>-&gt;n; ++</a:t>
            </a:r>
            <a:r>
              <a:rPr lang="en-US" altLang="zh-CN" sz="2400" b="1" dirty="0" err="1">
                <a:latin typeface="华文中宋" panose="02010600040101010101" pitchFamily="2" charset="-122"/>
                <a:ea typeface="华文中宋" panose="02010600040101010101" pitchFamily="2" charset="-122"/>
              </a:rPr>
              <a:t>i</a:t>
            </a:r>
            <a:r>
              <a:rPr lang="en-US" altLang="zh-CN" sz="2400" b="1" dirty="0">
                <a:latin typeface="华文中宋" panose="02010600040101010101" pitchFamily="2" charset="-122"/>
                <a:ea typeface="华文中宋" panose="02010600040101010101" pitchFamily="2" charset="-122"/>
              </a:rPr>
              <a:t>) </a:t>
            </a:r>
          </a:p>
          <a:p>
            <a:pPr>
              <a:lnSpc>
                <a:spcPts val="3000"/>
              </a:lnSpc>
            </a:pPr>
            <a:r>
              <a:rPr lang="en-US" altLang="zh-CN" sz="2400" b="1" dirty="0">
                <a:latin typeface="华文中宋" panose="02010600040101010101" pitchFamily="2" charset="-122"/>
                <a:ea typeface="华文中宋" panose="02010600040101010101" pitchFamily="2" charset="-122"/>
              </a:rPr>
              <a:t>    { </a:t>
            </a:r>
          </a:p>
          <a:p>
            <a:pPr>
              <a:lnSpc>
                <a:spcPts val="3000"/>
              </a:lnSpc>
            </a:pPr>
            <a:r>
              <a:rPr lang="en-US" altLang="zh-CN" sz="2400" b="1" dirty="0">
                <a:latin typeface="华文中宋" panose="02010600040101010101" pitchFamily="2" charset="-122"/>
                <a:ea typeface="华文中宋" panose="02010600040101010101" pitchFamily="2" charset="-122"/>
              </a:rPr>
              <a:t>         </a:t>
            </a:r>
            <a:r>
              <a:rPr lang="en-US" altLang="zh-CN" sz="2400" b="1" dirty="0">
                <a:solidFill>
                  <a:srgbClr val="0033CC"/>
                </a:solidFill>
                <a:latin typeface="华文中宋" panose="02010600040101010101" pitchFamily="2" charset="-122"/>
                <a:ea typeface="华文中宋" panose="02010600040101010101" pitchFamily="2" charset="-122"/>
              </a:rPr>
              <a:t>temp = data[</a:t>
            </a:r>
            <a:r>
              <a:rPr lang="en-US" altLang="zh-CN" sz="2400" b="1" dirty="0" err="1">
                <a:solidFill>
                  <a:srgbClr val="0033CC"/>
                </a:solidFill>
                <a:latin typeface="华文中宋" panose="02010600040101010101" pitchFamily="2" charset="-122"/>
                <a:ea typeface="华文中宋" panose="02010600040101010101" pitchFamily="2" charset="-122"/>
              </a:rPr>
              <a:t>i</a:t>
            </a:r>
            <a:r>
              <a:rPr lang="en-US" altLang="zh-CN" sz="2400" b="1" dirty="0">
                <a:solidFill>
                  <a:srgbClr val="0033CC"/>
                </a:solidFill>
                <a:latin typeface="华文中宋" panose="02010600040101010101" pitchFamily="2" charset="-122"/>
                <a:ea typeface="华文中宋" panose="02010600040101010101" pitchFamily="2" charset="-122"/>
              </a:rPr>
              <a:t>]; </a:t>
            </a:r>
          </a:p>
          <a:p>
            <a:pPr>
              <a:lnSpc>
                <a:spcPts val="3000"/>
              </a:lnSpc>
            </a:pPr>
            <a:r>
              <a:rPr lang="en-US" altLang="zh-CN" sz="2400" b="1" dirty="0">
                <a:solidFill>
                  <a:srgbClr val="0033CC"/>
                </a:solidFill>
                <a:latin typeface="华文中宋" panose="02010600040101010101" pitchFamily="2" charset="-122"/>
                <a:ea typeface="华文中宋" panose="02010600040101010101" pitchFamily="2" charset="-122"/>
              </a:rPr>
              <a:t>         for ( j = i-1; </a:t>
            </a:r>
            <a:r>
              <a:rPr lang="en-US" altLang="zh-CN" sz="2400" b="1" dirty="0" err="1">
                <a:solidFill>
                  <a:srgbClr val="0033CC"/>
                </a:solidFill>
                <a:latin typeface="华文中宋" panose="02010600040101010101" pitchFamily="2" charset="-122"/>
                <a:ea typeface="华文中宋" panose="02010600040101010101" pitchFamily="2" charset="-122"/>
              </a:rPr>
              <a:t>temp.key</a:t>
            </a:r>
            <a:r>
              <a:rPr lang="en-US" altLang="zh-CN" sz="2400" b="1" dirty="0">
                <a:solidFill>
                  <a:srgbClr val="0033CC"/>
                </a:solidFill>
                <a:latin typeface="华文中宋" panose="02010600040101010101" pitchFamily="2" charset="-122"/>
                <a:ea typeface="华文中宋" panose="02010600040101010101" pitchFamily="2" charset="-122"/>
              </a:rPr>
              <a:t> &lt; data[j].key &amp;&amp; j &gt;= 0; j--)</a:t>
            </a:r>
          </a:p>
          <a:p>
            <a:pPr>
              <a:lnSpc>
                <a:spcPts val="3000"/>
              </a:lnSpc>
            </a:pPr>
            <a:r>
              <a:rPr lang="en-US" altLang="zh-CN" sz="2400" b="1" dirty="0">
                <a:solidFill>
                  <a:srgbClr val="0033CC"/>
                </a:solidFill>
                <a:latin typeface="华文中宋" panose="02010600040101010101" pitchFamily="2" charset="-122"/>
                <a:ea typeface="华文中宋" panose="02010600040101010101" pitchFamily="2" charset="-122"/>
              </a:rPr>
              <a:t>            data[j+1] = data[j];</a:t>
            </a:r>
          </a:p>
          <a:p>
            <a:pPr>
              <a:lnSpc>
                <a:spcPts val="3000"/>
              </a:lnSpc>
            </a:pPr>
            <a:r>
              <a:rPr lang="en-US" altLang="zh-CN" sz="2400" b="1" dirty="0">
                <a:solidFill>
                  <a:srgbClr val="0033CC"/>
                </a:solidFill>
                <a:latin typeface="华文中宋" panose="02010600040101010101" pitchFamily="2" charset="-122"/>
                <a:ea typeface="华文中宋" panose="02010600040101010101" pitchFamily="2" charset="-122"/>
              </a:rPr>
              <a:t>        if( j != i-1 ) data[j+1] = temp;</a:t>
            </a:r>
          </a:p>
          <a:p>
            <a:pPr>
              <a:lnSpc>
                <a:spcPts val="3000"/>
              </a:lnSpc>
            </a:pPr>
            <a:r>
              <a:rPr lang="en-US" altLang="zh-CN" sz="2400" b="1" dirty="0">
                <a:latin typeface="华文中宋" panose="02010600040101010101" pitchFamily="2" charset="-122"/>
                <a:ea typeface="华文中宋" panose="02010600040101010101" pitchFamily="2" charset="-122"/>
              </a:rPr>
              <a:t>    }</a:t>
            </a:r>
            <a:endParaRPr lang="zh-CN" altLang="en-US" sz="2400" b="1" dirty="0">
              <a:latin typeface="华文中宋" panose="02010600040101010101" pitchFamily="2" charset="-122"/>
              <a:ea typeface="华文中宋" panose="02010600040101010101" pitchFamily="2" charset="-122"/>
            </a:endParaRPr>
          </a:p>
          <a:p>
            <a:pPr>
              <a:lnSpc>
                <a:spcPts val="3000"/>
              </a:lnSpc>
            </a:pPr>
            <a:r>
              <a:rPr lang="en-US" altLang="zh-CN" sz="2400" b="1" dirty="0">
                <a:latin typeface="华文中宋" panose="02010600040101010101" pitchFamily="2" charset="-122"/>
                <a:ea typeface="华文中宋" panose="02010600040101010101" pitchFamily="2" charset="-122"/>
              </a:rPr>
              <a:t>}</a:t>
            </a:r>
            <a:endParaRPr lang="zh-CN" altLang="en-US" sz="2400" b="1" dirty="0">
              <a:latin typeface="华文中宋" panose="02010600040101010101" pitchFamily="2" charset="-122"/>
              <a:ea typeface="华文中宋" panose="02010600040101010101" pitchFamily="2" charset="-122"/>
            </a:endParaRPr>
          </a:p>
        </p:txBody>
      </p:sp>
      <p:sp>
        <p:nvSpPr>
          <p:cNvPr id="3" name="圆角矩形 2"/>
          <p:cNvSpPr/>
          <p:nvPr/>
        </p:nvSpPr>
        <p:spPr bwMode="auto">
          <a:xfrm>
            <a:off x="969817" y="4100945"/>
            <a:ext cx="7943125" cy="1537855"/>
          </a:xfrm>
          <a:prstGeom prst="roundRect">
            <a:avLst>
              <a:gd name="adj" fmla="val 7658"/>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80303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插入排序</a:t>
            </a:r>
          </a:p>
        </p:txBody>
      </p:sp>
      <p:sp>
        <p:nvSpPr>
          <p:cNvPr id="3" name="内容占位符 2"/>
          <p:cNvSpPr>
            <a:spLocks noGrp="1"/>
          </p:cNvSpPr>
          <p:nvPr>
            <p:ph idx="1"/>
          </p:nvPr>
        </p:nvSpPr>
        <p:spPr>
          <a:xfrm>
            <a:off x="206477" y="1341438"/>
            <a:ext cx="8745794" cy="5147852"/>
          </a:xfrm>
        </p:spPr>
        <p:txBody>
          <a:bodyPr/>
          <a:lstStyle/>
          <a:p>
            <a:r>
              <a:rPr lang="zh-CN" altLang="en-US" b="1" dirty="0">
                <a:solidFill>
                  <a:srgbClr val="C00000"/>
                </a:solidFill>
              </a:rPr>
              <a:t>直接插入排序的算法分析</a:t>
            </a:r>
            <a:endParaRPr lang="en-US" altLang="zh-CN" b="1" dirty="0">
              <a:solidFill>
                <a:srgbClr val="C00000"/>
              </a:solidFill>
            </a:endParaRPr>
          </a:p>
          <a:p>
            <a:pPr lvl="1"/>
            <a:r>
              <a:rPr lang="zh-CN" altLang="en-US" sz="2800" b="1" dirty="0"/>
              <a:t>基本操作：数据元素的比较、移动</a:t>
            </a:r>
            <a:endParaRPr lang="en-US" altLang="zh-CN" sz="2800" b="1" dirty="0"/>
          </a:p>
          <a:p>
            <a:pPr lvl="1"/>
            <a:endParaRPr lang="en-US" altLang="zh-CN" sz="2800" b="1" dirty="0"/>
          </a:p>
          <a:p>
            <a:pPr lvl="2"/>
            <a:r>
              <a:rPr lang="zh-CN" altLang="en-US" sz="2800" b="1" dirty="0">
                <a:solidFill>
                  <a:srgbClr val="C00000"/>
                </a:solidFill>
              </a:rPr>
              <a:t>直接插入排序算法的平均时间复杂度为</a:t>
            </a:r>
            <a:r>
              <a:rPr lang="en-US" altLang="zh-CN" sz="2800" b="1" dirty="0">
                <a:solidFill>
                  <a:srgbClr val="C00000"/>
                </a:solidFill>
              </a:rPr>
              <a:t>T(n)=O(n</a:t>
            </a:r>
            <a:r>
              <a:rPr lang="en-US" altLang="zh-CN" sz="2800" b="1" baseline="30000" dirty="0">
                <a:solidFill>
                  <a:srgbClr val="C00000"/>
                </a:solidFill>
              </a:rPr>
              <a:t>2</a:t>
            </a:r>
            <a:r>
              <a:rPr lang="en-US" altLang="zh-CN" sz="2800" b="1" dirty="0">
                <a:solidFill>
                  <a:srgbClr val="C00000"/>
                </a:solidFill>
              </a:rPr>
              <a:t>)</a:t>
            </a:r>
          </a:p>
          <a:p>
            <a:pPr lvl="2"/>
            <a:endParaRPr lang="en-US" altLang="zh-CN" sz="2800" b="1" dirty="0">
              <a:solidFill>
                <a:srgbClr val="C00000"/>
              </a:solidFill>
            </a:endParaRPr>
          </a:p>
          <a:p>
            <a:pPr lvl="2"/>
            <a:r>
              <a:rPr lang="zh-CN" altLang="en-US" sz="2800" b="1" dirty="0">
                <a:solidFill>
                  <a:srgbClr val="C00000"/>
                </a:solidFill>
              </a:rPr>
              <a:t>空间复杂度为</a:t>
            </a:r>
            <a:r>
              <a:rPr lang="en-US" altLang="zh-CN" sz="2800" b="1" dirty="0">
                <a:solidFill>
                  <a:srgbClr val="C00000"/>
                </a:solidFill>
              </a:rPr>
              <a:t>S(n)=O(1) (</a:t>
            </a:r>
            <a:r>
              <a:rPr lang="zh-CN" altLang="en-US" sz="2800" b="1" dirty="0">
                <a:solidFill>
                  <a:srgbClr val="C00000"/>
                </a:solidFill>
              </a:rPr>
              <a:t>附加的记录空间</a:t>
            </a:r>
            <a:r>
              <a:rPr lang="en-US" altLang="zh-CN" sz="2800" b="1" dirty="0">
                <a:solidFill>
                  <a:srgbClr val="C00000"/>
                </a:solidFill>
              </a:rPr>
              <a:t>temp)</a:t>
            </a:r>
            <a:r>
              <a:rPr lang="zh-CN" altLang="en-US" sz="2800" b="1" dirty="0">
                <a:solidFill>
                  <a:srgbClr val="C00000"/>
                </a:solidFill>
              </a:rPr>
              <a:t> </a:t>
            </a:r>
          </a:p>
          <a:p>
            <a:endParaRPr lang="en-US" altLang="zh-CN" dirty="0"/>
          </a:p>
        </p:txBody>
      </p:sp>
    </p:spTree>
    <p:extLst>
      <p:ext uri="{BB962C8B-B14F-4D97-AF65-F5344CB8AC3E}">
        <p14:creationId xmlns:p14="http://schemas.microsoft.com/office/powerpoint/2010/main" val="904150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插入排序：二分法插入排序</a:t>
            </a:r>
          </a:p>
        </p:txBody>
      </p:sp>
      <p:sp>
        <p:nvSpPr>
          <p:cNvPr id="3" name="内容占位符 2"/>
          <p:cNvSpPr>
            <a:spLocks noGrp="1"/>
          </p:cNvSpPr>
          <p:nvPr>
            <p:ph idx="1"/>
          </p:nvPr>
        </p:nvSpPr>
        <p:spPr>
          <a:xfrm>
            <a:off x="452353" y="1341438"/>
            <a:ext cx="8573659" cy="4784725"/>
          </a:xfrm>
        </p:spPr>
        <p:txBody>
          <a:bodyPr/>
          <a:lstStyle/>
          <a:p>
            <a:endParaRPr lang="en-US" altLang="zh-CN" dirty="0"/>
          </a:p>
          <a:p>
            <a:r>
              <a:rPr lang="zh-CN" altLang="en-US" b="1" dirty="0">
                <a:solidFill>
                  <a:srgbClr val="C00000"/>
                </a:solidFill>
              </a:rPr>
              <a:t>基本思想</a:t>
            </a:r>
            <a:r>
              <a:rPr lang="en-US" altLang="zh-CN" b="1" dirty="0">
                <a:solidFill>
                  <a:srgbClr val="C00000"/>
                </a:solidFill>
              </a:rPr>
              <a:t>: </a:t>
            </a:r>
            <a:r>
              <a:rPr lang="zh-CN" altLang="en-US" b="1" dirty="0">
                <a:solidFill>
                  <a:srgbClr val="C00000"/>
                </a:solidFill>
              </a:rPr>
              <a:t>用二分查找法在已排好序的</a:t>
            </a:r>
            <a:r>
              <a:rPr lang="en-US" altLang="zh-CN" b="1" dirty="0">
                <a:solidFill>
                  <a:srgbClr val="C00000"/>
                </a:solidFill>
              </a:rPr>
              <a:t>[R</a:t>
            </a:r>
            <a:r>
              <a:rPr lang="en-US" altLang="zh-CN" b="1" baseline="-25000" dirty="0">
                <a:solidFill>
                  <a:srgbClr val="C00000"/>
                </a:solidFill>
              </a:rPr>
              <a:t>0</a:t>
            </a:r>
            <a:r>
              <a:rPr lang="en-US" altLang="zh-CN" b="1" dirty="0">
                <a:solidFill>
                  <a:srgbClr val="C00000"/>
                </a:solidFill>
              </a:rPr>
              <a:t>,R</a:t>
            </a:r>
            <a:r>
              <a:rPr lang="en-US" altLang="zh-CN" b="1" baseline="-25000" dirty="0">
                <a:solidFill>
                  <a:srgbClr val="C00000"/>
                </a:solidFill>
              </a:rPr>
              <a:t>i</a:t>
            </a:r>
            <a:r>
              <a:rPr lang="en-US" altLang="zh-CN" b="1" dirty="0">
                <a:solidFill>
                  <a:srgbClr val="C00000"/>
                </a:solidFill>
              </a:rPr>
              <a:t>]</a:t>
            </a:r>
            <a:r>
              <a:rPr lang="zh-CN" altLang="en-US" b="1" dirty="0">
                <a:solidFill>
                  <a:srgbClr val="C00000"/>
                </a:solidFill>
              </a:rPr>
              <a:t>中找</a:t>
            </a:r>
            <a:r>
              <a:rPr lang="en-US" altLang="zh-CN" b="1" dirty="0">
                <a:solidFill>
                  <a:srgbClr val="C00000"/>
                </a:solidFill>
              </a:rPr>
              <a:t>R</a:t>
            </a:r>
            <a:r>
              <a:rPr lang="en-US" altLang="zh-CN" b="1" baseline="-25000" dirty="0">
                <a:solidFill>
                  <a:srgbClr val="C00000"/>
                </a:solidFill>
              </a:rPr>
              <a:t>i+1</a:t>
            </a:r>
            <a:r>
              <a:rPr lang="zh-CN" altLang="en-US" b="1" dirty="0">
                <a:solidFill>
                  <a:srgbClr val="C00000"/>
                </a:solidFill>
              </a:rPr>
              <a:t>的插入位置</a:t>
            </a:r>
            <a:endParaRPr lang="en-US" altLang="zh-CN" b="1" dirty="0">
              <a:solidFill>
                <a:srgbClr val="C00000"/>
              </a:solidFill>
            </a:endParaRPr>
          </a:p>
          <a:p>
            <a:endParaRPr lang="zh-CN" altLang="en-US" b="1" dirty="0">
              <a:solidFill>
                <a:srgbClr val="C00000"/>
              </a:solidFill>
            </a:endParaRPr>
          </a:p>
          <a:p>
            <a:pPr lvl="1"/>
            <a:r>
              <a:rPr lang="zh-CN" altLang="en-US" b="1" dirty="0"/>
              <a:t>二分法插入排序只能用于顺序存储的数据</a:t>
            </a:r>
            <a:endParaRPr lang="en-US" altLang="zh-CN" b="1" dirty="0"/>
          </a:p>
          <a:p>
            <a:pPr lvl="1"/>
            <a:r>
              <a:rPr lang="zh-CN" altLang="en-US" b="1" dirty="0"/>
              <a:t>用二分法在已排序的序列中找出当前记录应插入的位置</a:t>
            </a:r>
          </a:p>
          <a:p>
            <a:pPr lvl="1"/>
            <a:r>
              <a:rPr lang="zh-CN" altLang="en-US" b="1" dirty="0"/>
              <a:t>取出当前记录，将该位置之后的已排序记录顺序后移，腾出空位后将当前记录插入</a:t>
            </a:r>
          </a:p>
          <a:p>
            <a:endParaRPr lang="zh-CN" altLang="en-US" dirty="0"/>
          </a:p>
          <a:p>
            <a:endParaRPr lang="en-US" altLang="zh-CN" dirty="0"/>
          </a:p>
        </p:txBody>
      </p:sp>
    </p:spTree>
    <p:extLst>
      <p:ext uri="{BB962C8B-B14F-4D97-AF65-F5344CB8AC3E}">
        <p14:creationId xmlns:p14="http://schemas.microsoft.com/office/powerpoint/2010/main" val="1997815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标注 5"/>
          <p:cNvSpPr/>
          <p:nvPr/>
        </p:nvSpPr>
        <p:spPr bwMode="auto">
          <a:xfrm>
            <a:off x="6902244" y="2712095"/>
            <a:ext cx="2241756" cy="1403355"/>
          </a:xfrm>
          <a:prstGeom prst="wedgeRoundRectCallout">
            <a:avLst>
              <a:gd name="adj1" fmla="val -220468"/>
              <a:gd name="adj2" fmla="val 63653"/>
              <a:gd name="adj3" fmla="val 16667"/>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6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在当前已排序序列中采用二分查找法进行查找，查找失败的地方即是要插入当前待排序元素的位置</a:t>
            </a:r>
          </a:p>
        </p:txBody>
      </p:sp>
      <p:sp>
        <p:nvSpPr>
          <p:cNvPr id="2" name="标题 1"/>
          <p:cNvSpPr>
            <a:spLocks noGrp="1"/>
          </p:cNvSpPr>
          <p:nvPr>
            <p:ph type="title"/>
          </p:nvPr>
        </p:nvSpPr>
        <p:spPr/>
        <p:txBody>
          <a:bodyPr/>
          <a:lstStyle/>
          <a:p>
            <a:r>
              <a:rPr lang="zh-CN" altLang="en-US" dirty="0"/>
              <a:t>二分法插入排序</a:t>
            </a:r>
          </a:p>
        </p:txBody>
      </p:sp>
      <p:sp>
        <p:nvSpPr>
          <p:cNvPr id="3" name="内容占位符 2"/>
          <p:cNvSpPr>
            <a:spLocks noGrp="1"/>
          </p:cNvSpPr>
          <p:nvPr>
            <p:ph idx="1"/>
          </p:nvPr>
        </p:nvSpPr>
        <p:spPr>
          <a:xfrm>
            <a:off x="452354" y="1341438"/>
            <a:ext cx="8153400" cy="693839"/>
          </a:xfrm>
        </p:spPr>
        <p:txBody>
          <a:bodyPr/>
          <a:lstStyle/>
          <a:p>
            <a:r>
              <a:rPr lang="zh-CN" altLang="en-US" dirty="0"/>
              <a:t>二分法插入排序示例</a:t>
            </a:r>
            <a:endParaRPr lang="en-US" altLang="zh-CN" dirty="0"/>
          </a:p>
        </p:txBody>
      </p:sp>
      <p:sp>
        <p:nvSpPr>
          <p:cNvPr id="27" name="文本框 26"/>
          <p:cNvSpPr txBox="1"/>
          <p:nvPr/>
        </p:nvSpPr>
        <p:spPr>
          <a:xfrm>
            <a:off x="2012302" y="2104763"/>
            <a:ext cx="4440639" cy="400110"/>
          </a:xfrm>
          <a:prstGeom prst="rect">
            <a:avLst/>
          </a:prstGeom>
          <a:noFill/>
        </p:spPr>
        <p:txBody>
          <a:bodyPr wrap="none" rtlCol="0" anchor="ctr" anchorCtr="1">
            <a:spAutoFit/>
          </a:bodyPr>
          <a:lstStyle/>
          <a:p>
            <a:r>
              <a:rPr lang="en-US" altLang="zh-CN" sz="2000" dirty="0">
                <a:solidFill>
                  <a:srgbClr val="0033CC"/>
                </a:solidFill>
                <a:latin typeface="华文中宋" panose="02010600040101010101" pitchFamily="2" charset="-122"/>
                <a:ea typeface="华文中宋" panose="02010600040101010101" pitchFamily="2" charset="-122"/>
              </a:rPr>
              <a:t>49</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FF0000"/>
                </a:solidFill>
                <a:latin typeface="华文中宋" panose="02010600040101010101" pitchFamily="2" charset="-122"/>
                <a:ea typeface="华文中宋" panose="02010600040101010101" pitchFamily="2" charset="-122"/>
              </a:rPr>
              <a:t>38</a:t>
            </a:r>
            <a:r>
              <a:rPr lang="en-US" altLang="zh-CN" sz="2000" dirty="0">
                <a:latin typeface="华文中宋" panose="02010600040101010101" pitchFamily="2" charset="-122"/>
                <a:ea typeface="华文中宋" panose="02010600040101010101" pitchFamily="2" charset="-122"/>
              </a:rPr>
              <a:t>,  65,  97,  76,  13,  27,  49</a:t>
            </a:r>
            <a:endParaRPr lang="zh-CN" altLang="en-US" sz="2000" dirty="0">
              <a:latin typeface="华文中宋" panose="02010600040101010101" pitchFamily="2" charset="-122"/>
              <a:ea typeface="华文中宋" panose="02010600040101010101" pitchFamily="2" charset="-122"/>
            </a:endParaRPr>
          </a:p>
        </p:txBody>
      </p:sp>
      <p:sp>
        <p:nvSpPr>
          <p:cNvPr id="28" name="文本框 27"/>
          <p:cNvSpPr txBox="1"/>
          <p:nvPr/>
        </p:nvSpPr>
        <p:spPr>
          <a:xfrm>
            <a:off x="653681" y="2135541"/>
            <a:ext cx="877163" cy="369332"/>
          </a:xfrm>
          <a:prstGeom prst="rect">
            <a:avLst/>
          </a:prstGeom>
          <a:solidFill>
            <a:srgbClr val="FFC000"/>
          </a:solidFill>
        </p:spPr>
        <p:txBody>
          <a:bodyPr wrap="none" rtlCol="0">
            <a:spAutoFit/>
          </a:bodyPr>
          <a:lstStyle/>
          <a:p>
            <a:r>
              <a:rPr lang="zh-CN" altLang="en-US" dirty="0">
                <a:latin typeface="华文中宋" panose="02010600040101010101" pitchFamily="2" charset="-122"/>
                <a:ea typeface="华文中宋" panose="02010600040101010101" pitchFamily="2" charset="-122"/>
              </a:rPr>
              <a:t>初始化</a:t>
            </a:r>
          </a:p>
        </p:txBody>
      </p:sp>
      <p:sp>
        <p:nvSpPr>
          <p:cNvPr id="29" name="文本框 28"/>
          <p:cNvSpPr txBox="1"/>
          <p:nvPr/>
        </p:nvSpPr>
        <p:spPr>
          <a:xfrm>
            <a:off x="609600" y="2766831"/>
            <a:ext cx="788999" cy="369332"/>
          </a:xfrm>
          <a:prstGeom prst="rect">
            <a:avLst/>
          </a:prstGeom>
          <a:solidFill>
            <a:srgbClr val="FFC000"/>
          </a:solidFill>
        </p:spPr>
        <p:txBody>
          <a:bodyPr wrap="none" rtlCol="0">
            <a:spAutoFit/>
          </a:bodyPr>
          <a:lstStyle/>
          <a:p>
            <a:r>
              <a:rPr lang="zh-CN" altLang="en-US" dirty="0">
                <a:latin typeface="华文中宋" panose="02010600040101010101" pitchFamily="2" charset="-122"/>
                <a:ea typeface="华文中宋" panose="02010600040101010101" pitchFamily="2" charset="-122"/>
              </a:rPr>
              <a:t>第</a:t>
            </a: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步</a:t>
            </a:r>
          </a:p>
        </p:txBody>
      </p:sp>
      <p:sp>
        <p:nvSpPr>
          <p:cNvPr id="30" name="文本框 29"/>
          <p:cNvSpPr txBox="1"/>
          <p:nvPr/>
        </p:nvSpPr>
        <p:spPr>
          <a:xfrm>
            <a:off x="609600" y="3474427"/>
            <a:ext cx="788999" cy="369332"/>
          </a:xfrm>
          <a:prstGeom prst="rect">
            <a:avLst/>
          </a:prstGeom>
          <a:solidFill>
            <a:srgbClr val="FFC000"/>
          </a:solidFill>
        </p:spPr>
        <p:txBody>
          <a:bodyPr wrap="none" rtlCol="0">
            <a:spAutoFit/>
          </a:bodyPr>
          <a:lstStyle/>
          <a:p>
            <a:r>
              <a:rPr lang="zh-CN" altLang="en-US" dirty="0">
                <a:latin typeface="华文中宋" panose="02010600040101010101" pitchFamily="2" charset="-122"/>
                <a:ea typeface="华文中宋" panose="02010600040101010101" pitchFamily="2" charset="-122"/>
              </a:rPr>
              <a:t>第</a:t>
            </a:r>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步</a:t>
            </a:r>
          </a:p>
        </p:txBody>
      </p:sp>
      <p:sp>
        <p:nvSpPr>
          <p:cNvPr id="31" name="文本框 30"/>
          <p:cNvSpPr txBox="1"/>
          <p:nvPr/>
        </p:nvSpPr>
        <p:spPr>
          <a:xfrm>
            <a:off x="609599" y="4201033"/>
            <a:ext cx="788999" cy="369332"/>
          </a:xfrm>
          <a:prstGeom prst="rect">
            <a:avLst/>
          </a:prstGeom>
          <a:solidFill>
            <a:srgbClr val="FFC000"/>
          </a:solidFill>
        </p:spPr>
        <p:txBody>
          <a:bodyPr wrap="none" rtlCol="0">
            <a:spAutoFit/>
          </a:bodyPr>
          <a:lstStyle/>
          <a:p>
            <a:r>
              <a:rPr lang="zh-CN" altLang="en-US" dirty="0">
                <a:latin typeface="华文中宋" panose="02010600040101010101" pitchFamily="2" charset="-122"/>
                <a:ea typeface="华文中宋" panose="02010600040101010101" pitchFamily="2" charset="-122"/>
              </a:rPr>
              <a:t>第</a:t>
            </a:r>
            <a:r>
              <a:rPr lang="en-US" altLang="zh-CN" dirty="0">
                <a:latin typeface="华文中宋" panose="02010600040101010101" pitchFamily="2" charset="-122"/>
                <a:ea typeface="华文中宋" panose="02010600040101010101" pitchFamily="2" charset="-122"/>
              </a:rPr>
              <a:t>3</a:t>
            </a:r>
            <a:r>
              <a:rPr lang="zh-CN" altLang="en-US" dirty="0">
                <a:latin typeface="华文中宋" panose="02010600040101010101" pitchFamily="2" charset="-122"/>
                <a:ea typeface="华文中宋" panose="02010600040101010101" pitchFamily="2" charset="-122"/>
              </a:rPr>
              <a:t>步</a:t>
            </a:r>
          </a:p>
        </p:txBody>
      </p:sp>
      <p:sp>
        <p:nvSpPr>
          <p:cNvPr id="9" name="文本框 8"/>
          <p:cNvSpPr txBox="1"/>
          <p:nvPr/>
        </p:nvSpPr>
        <p:spPr>
          <a:xfrm>
            <a:off x="1968220" y="2712095"/>
            <a:ext cx="4358886" cy="400110"/>
          </a:xfrm>
          <a:prstGeom prst="rect">
            <a:avLst/>
          </a:prstGeom>
          <a:noFill/>
        </p:spPr>
        <p:txBody>
          <a:bodyPr wrap="none" rtlCol="0" anchor="ctr" anchorCtr="1">
            <a:spAutoFit/>
          </a:bodyPr>
          <a:lstStyle/>
          <a:p>
            <a:r>
              <a:rPr lang="en-US" altLang="zh-CN" sz="2000" dirty="0">
                <a:solidFill>
                  <a:srgbClr val="0033CC"/>
                </a:solidFill>
                <a:latin typeface="华文中宋" panose="02010600040101010101" pitchFamily="2" charset="-122"/>
                <a:ea typeface="华文中宋" panose="02010600040101010101" pitchFamily="2" charset="-122"/>
              </a:rPr>
              <a:t>38</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0033CC"/>
                </a:solidFill>
                <a:latin typeface="华文中宋" panose="02010600040101010101" pitchFamily="2" charset="-122"/>
                <a:ea typeface="华文中宋" panose="02010600040101010101" pitchFamily="2" charset="-122"/>
              </a:rPr>
              <a:t>49</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FF0000"/>
                </a:solidFill>
                <a:latin typeface="华文中宋" panose="02010600040101010101" pitchFamily="2" charset="-122"/>
                <a:ea typeface="华文中宋" panose="02010600040101010101" pitchFamily="2" charset="-122"/>
              </a:rPr>
              <a:t>65</a:t>
            </a:r>
            <a:r>
              <a:rPr lang="en-US" altLang="zh-CN" sz="2000" dirty="0">
                <a:latin typeface="华文中宋" panose="02010600040101010101" pitchFamily="2" charset="-122"/>
                <a:ea typeface="华文中宋" panose="02010600040101010101" pitchFamily="2" charset="-122"/>
              </a:rPr>
              <a:t>,  97,  76,  13,  27,  49</a:t>
            </a:r>
            <a:endParaRPr lang="zh-CN" altLang="en-US" sz="2000" dirty="0">
              <a:latin typeface="华文中宋" panose="02010600040101010101" pitchFamily="2" charset="-122"/>
              <a:ea typeface="华文中宋" panose="02010600040101010101" pitchFamily="2" charset="-122"/>
            </a:endParaRPr>
          </a:p>
        </p:txBody>
      </p:sp>
      <p:sp>
        <p:nvSpPr>
          <p:cNvPr id="10" name="文本框 9"/>
          <p:cNvSpPr txBox="1"/>
          <p:nvPr/>
        </p:nvSpPr>
        <p:spPr>
          <a:xfrm>
            <a:off x="1968220" y="3443649"/>
            <a:ext cx="4358886" cy="400110"/>
          </a:xfrm>
          <a:prstGeom prst="rect">
            <a:avLst/>
          </a:prstGeom>
          <a:noFill/>
        </p:spPr>
        <p:txBody>
          <a:bodyPr wrap="none" rtlCol="0" anchor="ctr" anchorCtr="1">
            <a:spAutoFit/>
          </a:bodyPr>
          <a:lstStyle/>
          <a:p>
            <a:r>
              <a:rPr lang="en-US" altLang="zh-CN" sz="2000" dirty="0">
                <a:solidFill>
                  <a:srgbClr val="0033CC"/>
                </a:solidFill>
                <a:latin typeface="华文中宋" panose="02010600040101010101" pitchFamily="2" charset="-122"/>
                <a:ea typeface="华文中宋" panose="02010600040101010101" pitchFamily="2" charset="-122"/>
              </a:rPr>
              <a:t>38</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0033CC"/>
                </a:solidFill>
                <a:latin typeface="华文中宋" panose="02010600040101010101" pitchFamily="2" charset="-122"/>
                <a:ea typeface="华文中宋" panose="02010600040101010101" pitchFamily="2" charset="-122"/>
              </a:rPr>
              <a:t>49</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0033CC"/>
                </a:solidFill>
                <a:latin typeface="华文中宋" panose="02010600040101010101" pitchFamily="2" charset="-122"/>
                <a:ea typeface="华文中宋" panose="02010600040101010101" pitchFamily="2" charset="-122"/>
              </a:rPr>
              <a:t>65</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FF0000"/>
                </a:solidFill>
                <a:latin typeface="华文中宋" panose="02010600040101010101" pitchFamily="2" charset="-122"/>
                <a:ea typeface="华文中宋" panose="02010600040101010101" pitchFamily="2" charset="-122"/>
              </a:rPr>
              <a:t>97</a:t>
            </a:r>
            <a:r>
              <a:rPr lang="en-US" altLang="zh-CN" sz="2000" dirty="0">
                <a:latin typeface="华文中宋" panose="02010600040101010101" pitchFamily="2" charset="-122"/>
                <a:ea typeface="华文中宋" panose="02010600040101010101" pitchFamily="2" charset="-122"/>
              </a:rPr>
              <a:t>,  76,  13,  27,  49</a:t>
            </a:r>
            <a:endParaRPr lang="zh-CN" altLang="en-US" sz="2000" dirty="0">
              <a:latin typeface="华文中宋" panose="02010600040101010101" pitchFamily="2" charset="-122"/>
              <a:ea typeface="华文中宋" panose="02010600040101010101" pitchFamily="2" charset="-122"/>
            </a:endParaRPr>
          </a:p>
        </p:txBody>
      </p:sp>
      <p:sp>
        <p:nvSpPr>
          <p:cNvPr id="11" name="文本框 10"/>
          <p:cNvSpPr txBox="1"/>
          <p:nvPr/>
        </p:nvSpPr>
        <p:spPr>
          <a:xfrm>
            <a:off x="1968220" y="4170255"/>
            <a:ext cx="4358886" cy="400110"/>
          </a:xfrm>
          <a:prstGeom prst="rect">
            <a:avLst/>
          </a:prstGeom>
          <a:noFill/>
        </p:spPr>
        <p:txBody>
          <a:bodyPr wrap="none" rtlCol="0" anchor="ctr" anchorCtr="1">
            <a:spAutoFit/>
          </a:bodyPr>
          <a:lstStyle/>
          <a:p>
            <a:r>
              <a:rPr lang="en-US" altLang="zh-CN" sz="2000" dirty="0">
                <a:solidFill>
                  <a:srgbClr val="0033CC"/>
                </a:solidFill>
                <a:latin typeface="华文中宋" panose="02010600040101010101" pitchFamily="2" charset="-122"/>
                <a:ea typeface="华文中宋" panose="02010600040101010101" pitchFamily="2" charset="-122"/>
              </a:rPr>
              <a:t>38</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0033CC"/>
                </a:solidFill>
                <a:latin typeface="华文中宋" panose="02010600040101010101" pitchFamily="2" charset="-122"/>
                <a:ea typeface="华文中宋" panose="02010600040101010101" pitchFamily="2" charset="-122"/>
              </a:rPr>
              <a:t>49</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0033CC"/>
                </a:solidFill>
                <a:latin typeface="华文中宋" panose="02010600040101010101" pitchFamily="2" charset="-122"/>
                <a:ea typeface="华文中宋" panose="02010600040101010101" pitchFamily="2" charset="-122"/>
              </a:rPr>
              <a:t>65</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0033CC"/>
                </a:solidFill>
                <a:latin typeface="华文中宋" panose="02010600040101010101" pitchFamily="2" charset="-122"/>
                <a:ea typeface="华文中宋" panose="02010600040101010101" pitchFamily="2" charset="-122"/>
              </a:rPr>
              <a:t>97</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FF0000"/>
                </a:solidFill>
                <a:latin typeface="华文中宋" panose="02010600040101010101" pitchFamily="2" charset="-122"/>
                <a:ea typeface="华文中宋" panose="02010600040101010101" pitchFamily="2" charset="-122"/>
              </a:rPr>
              <a:t>76</a:t>
            </a:r>
            <a:r>
              <a:rPr lang="en-US" altLang="zh-CN" sz="2000" dirty="0">
                <a:latin typeface="华文中宋" panose="02010600040101010101" pitchFamily="2" charset="-122"/>
                <a:ea typeface="华文中宋" panose="02010600040101010101" pitchFamily="2" charset="-122"/>
              </a:rPr>
              <a:t>,  13,  27,  49</a:t>
            </a:r>
            <a:endParaRPr lang="zh-CN" altLang="en-US" sz="2000" dirty="0">
              <a:latin typeface="华文中宋" panose="02010600040101010101" pitchFamily="2" charset="-122"/>
              <a:ea typeface="华文中宋" panose="02010600040101010101" pitchFamily="2" charset="-122"/>
            </a:endParaRPr>
          </a:p>
        </p:txBody>
      </p:sp>
      <p:cxnSp>
        <p:nvCxnSpPr>
          <p:cNvPr id="5" name="直接连接符 4"/>
          <p:cNvCxnSpPr>
            <a:endCxn id="11" idx="2"/>
          </p:cNvCxnSpPr>
          <p:nvPr/>
        </p:nvCxnSpPr>
        <p:spPr bwMode="auto">
          <a:xfrm>
            <a:off x="2012302" y="4570365"/>
            <a:ext cx="2135361"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文本框 14"/>
          <p:cNvSpPr txBox="1"/>
          <p:nvPr/>
        </p:nvSpPr>
        <p:spPr>
          <a:xfrm>
            <a:off x="653681" y="4908629"/>
            <a:ext cx="788999" cy="369332"/>
          </a:xfrm>
          <a:prstGeom prst="rect">
            <a:avLst/>
          </a:prstGeom>
          <a:solidFill>
            <a:srgbClr val="FFC000"/>
          </a:solidFill>
        </p:spPr>
        <p:txBody>
          <a:bodyPr wrap="none" rtlCol="0">
            <a:spAutoFit/>
          </a:bodyPr>
          <a:lstStyle/>
          <a:p>
            <a:r>
              <a:rPr lang="zh-CN" altLang="en-US" dirty="0">
                <a:latin typeface="华文中宋" panose="02010600040101010101" pitchFamily="2" charset="-122"/>
                <a:ea typeface="华文中宋" panose="02010600040101010101" pitchFamily="2" charset="-122"/>
              </a:rPr>
              <a:t>第</a:t>
            </a:r>
            <a:r>
              <a:rPr lang="en-US" altLang="zh-CN" dirty="0">
                <a:latin typeface="华文中宋" panose="02010600040101010101" pitchFamily="2" charset="-122"/>
                <a:ea typeface="华文中宋" panose="02010600040101010101" pitchFamily="2" charset="-122"/>
              </a:rPr>
              <a:t>4</a:t>
            </a:r>
            <a:r>
              <a:rPr lang="zh-CN" altLang="en-US" dirty="0">
                <a:latin typeface="华文中宋" panose="02010600040101010101" pitchFamily="2" charset="-122"/>
                <a:ea typeface="华文中宋" panose="02010600040101010101" pitchFamily="2" charset="-122"/>
              </a:rPr>
              <a:t>步</a:t>
            </a:r>
          </a:p>
        </p:txBody>
      </p:sp>
      <p:sp>
        <p:nvSpPr>
          <p:cNvPr id="16" name="文本框 15"/>
          <p:cNvSpPr txBox="1"/>
          <p:nvPr/>
        </p:nvSpPr>
        <p:spPr>
          <a:xfrm>
            <a:off x="2012302" y="4877851"/>
            <a:ext cx="4113627" cy="400110"/>
          </a:xfrm>
          <a:prstGeom prst="rect">
            <a:avLst/>
          </a:prstGeom>
          <a:noFill/>
        </p:spPr>
        <p:txBody>
          <a:bodyPr wrap="none" rtlCol="0" anchor="ctr" anchorCtr="1">
            <a:spAutoFit/>
          </a:bodyPr>
          <a:lstStyle/>
          <a:p>
            <a:r>
              <a:rPr lang="en-US" altLang="zh-CN" sz="2000" dirty="0">
                <a:solidFill>
                  <a:srgbClr val="0033CC"/>
                </a:solidFill>
                <a:latin typeface="华文中宋" panose="02010600040101010101" pitchFamily="2" charset="-122"/>
                <a:ea typeface="华文中宋" panose="02010600040101010101" pitchFamily="2" charset="-122"/>
              </a:rPr>
              <a:t>38</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0033CC"/>
                </a:solidFill>
                <a:latin typeface="华文中宋" panose="02010600040101010101" pitchFamily="2" charset="-122"/>
                <a:ea typeface="华文中宋" panose="02010600040101010101" pitchFamily="2" charset="-122"/>
              </a:rPr>
              <a:t>49</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0033CC"/>
                </a:solidFill>
                <a:latin typeface="华文中宋" panose="02010600040101010101" pitchFamily="2" charset="-122"/>
                <a:ea typeface="华文中宋" panose="02010600040101010101" pitchFamily="2" charset="-122"/>
              </a:rPr>
              <a:t>65</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0033CC"/>
                </a:solidFill>
                <a:latin typeface="华文中宋" panose="02010600040101010101" pitchFamily="2" charset="-122"/>
                <a:ea typeface="华文中宋" panose="02010600040101010101" pitchFamily="2" charset="-122"/>
              </a:rPr>
              <a:t>76</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0033CC"/>
                </a:solidFill>
                <a:latin typeface="华文中宋" panose="02010600040101010101" pitchFamily="2" charset="-122"/>
                <a:ea typeface="华文中宋" panose="02010600040101010101" pitchFamily="2" charset="-122"/>
              </a:rPr>
              <a:t>97</a:t>
            </a:r>
            <a:r>
              <a:rPr lang="en-US" altLang="zh-CN" sz="2000" dirty="0">
                <a:latin typeface="华文中宋" panose="02010600040101010101" pitchFamily="2" charset="-122"/>
                <a:ea typeface="华文中宋" panose="02010600040101010101" pitchFamily="2" charset="-122"/>
              </a:rPr>
              <a:t>, 13,  27,  49</a:t>
            </a:r>
            <a:endParaRPr lang="zh-CN" altLang="en-US" sz="2000" dirty="0">
              <a:latin typeface="华文中宋" panose="02010600040101010101" pitchFamily="2" charset="-122"/>
              <a:ea typeface="华文中宋" panose="02010600040101010101" pitchFamily="2" charset="-122"/>
            </a:endParaRPr>
          </a:p>
        </p:txBody>
      </p:sp>
      <p:sp>
        <p:nvSpPr>
          <p:cNvPr id="17" name="圆角矩形标注 16"/>
          <p:cNvSpPr/>
          <p:nvPr/>
        </p:nvSpPr>
        <p:spPr bwMode="auto">
          <a:xfrm>
            <a:off x="6885065" y="5383161"/>
            <a:ext cx="2241756" cy="928823"/>
          </a:xfrm>
          <a:prstGeom prst="wedgeRoundRectCallout">
            <a:avLst>
              <a:gd name="adj1" fmla="val -90205"/>
              <a:gd name="adj2" fmla="val -70091"/>
              <a:gd name="adj3" fmla="val 16667"/>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6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采用二分法插入排序，若当前排排序元素是</a:t>
            </a:r>
            <a:r>
              <a:rPr kumimoji="0" lang="en-US" altLang="zh-CN" sz="16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49</a:t>
            </a:r>
            <a:r>
              <a:rPr kumimoji="0" lang="zh-CN" altLang="en-US" sz="16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时，如何处理？</a:t>
            </a:r>
          </a:p>
        </p:txBody>
      </p:sp>
    </p:spTree>
    <p:extLst>
      <p:ext uri="{BB962C8B-B14F-4D97-AF65-F5344CB8AC3E}">
        <p14:creationId xmlns:p14="http://schemas.microsoft.com/office/powerpoint/2010/main" val="2585181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二分法插入排序</a:t>
            </a:r>
          </a:p>
        </p:txBody>
      </p:sp>
      <p:sp>
        <p:nvSpPr>
          <p:cNvPr id="4" name="矩形 3"/>
          <p:cNvSpPr/>
          <p:nvPr/>
        </p:nvSpPr>
        <p:spPr>
          <a:xfrm>
            <a:off x="811161" y="1177362"/>
            <a:ext cx="8229600" cy="5324535"/>
          </a:xfrm>
          <a:prstGeom prst="rect">
            <a:avLst/>
          </a:prstGeom>
          <a:solidFill>
            <a:schemeClr val="bg1">
              <a:lumMod val="90000"/>
            </a:schemeClr>
          </a:solidFill>
        </p:spPr>
        <p:txBody>
          <a:bodyPr wrap="square">
            <a:spAutoFit/>
          </a:bodyPr>
          <a:lstStyle/>
          <a:p>
            <a:pPr>
              <a:lnSpc>
                <a:spcPts val="2400"/>
              </a:lnSpc>
            </a:pPr>
            <a:r>
              <a:rPr lang="en-US" altLang="zh-CN" sz="2400" b="1" dirty="0">
                <a:latin typeface="华文中宋" panose="02010600040101010101" pitchFamily="2" charset="-122"/>
                <a:ea typeface="华文中宋" panose="02010600040101010101" pitchFamily="2" charset="-122"/>
              </a:rPr>
              <a:t>void </a:t>
            </a:r>
            <a:r>
              <a:rPr lang="en-US" altLang="zh-CN" sz="2400" b="1" dirty="0" err="1">
                <a:latin typeface="华文中宋" panose="02010600040101010101" pitchFamily="2" charset="-122"/>
                <a:ea typeface="华文中宋" panose="02010600040101010101" pitchFamily="2" charset="-122"/>
              </a:rPr>
              <a:t>binSort</a:t>
            </a:r>
            <a:r>
              <a:rPr lang="en-US" altLang="zh-CN" sz="2400" b="1" dirty="0">
                <a:latin typeface="华文中宋" panose="02010600040101010101" pitchFamily="2" charset="-122"/>
                <a:ea typeface="华文中宋" panose="02010600040101010101" pitchFamily="2" charset="-122"/>
              </a:rPr>
              <a:t> ( </a:t>
            </a:r>
            <a:r>
              <a:rPr lang="en-US" altLang="zh-CN" sz="2400" b="1" dirty="0" err="1">
                <a:latin typeface="华文中宋" panose="02010600040101010101" pitchFamily="2" charset="-122"/>
                <a:ea typeface="华文中宋" panose="02010600040101010101" pitchFamily="2" charset="-122"/>
              </a:rPr>
              <a:t>SortObject</a:t>
            </a:r>
            <a:r>
              <a:rPr lang="en-US" altLang="zh-CN" sz="2400" b="1" dirty="0">
                <a:latin typeface="华文中宋" panose="02010600040101010101" pitchFamily="2" charset="-122"/>
                <a:ea typeface="华文中宋" panose="02010600040101010101" pitchFamily="2" charset="-122"/>
              </a:rPr>
              <a:t> * </a:t>
            </a:r>
            <a:r>
              <a:rPr lang="en-US" altLang="zh-CN" sz="2400" b="1" dirty="0" err="1">
                <a:latin typeface="华文中宋" panose="02010600040101010101" pitchFamily="2" charset="-122"/>
                <a:ea typeface="华文中宋" panose="02010600040101010101" pitchFamily="2" charset="-122"/>
              </a:rPr>
              <a:t>pvector</a:t>
            </a:r>
            <a:r>
              <a:rPr lang="en-US" altLang="zh-CN" sz="2400" b="1" dirty="0">
                <a:latin typeface="华文中宋" panose="02010600040101010101" pitchFamily="2" charset="-122"/>
                <a:ea typeface="华文中宋" panose="02010600040101010101" pitchFamily="2" charset="-122"/>
              </a:rPr>
              <a:t> )</a:t>
            </a:r>
          </a:p>
          <a:p>
            <a:pPr>
              <a:lnSpc>
                <a:spcPts val="2400"/>
              </a:lnSpc>
            </a:pPr>
            <a:r>
              <a:rPr lang="en-US" altLang="zh-CN" sz="2400" b="1" dirty="0">
                <a:latin typeface="华文中宋" panose="02010600040101010101" pitchFamily="2" charset="-122"/>
                <a:ea typeface="华文中宋" panose="02010600040101010101" pitchFamily="2" charset="-122"/>
              </a:rPr>
              <a:t> {</a:t>
            </a:r>
          </a:p>
          <a:p>
            <a:pPr>
              <a:lnSpc>
                <a:spcPts val="2400"/>
              </a:lnSpc>
            </a:pPr>
            <a:r>
              <a:rPr lang="en-US" altLang="zh-CN" sz="2400" b="1" dirty="0">
                <a:latin typeface="华文中宋" panose="02010600040101010101" pitchFamily="2" charset="-122"/>
                <a:ea typeface="华文中宋" panose="02010600040101010101" pitchFamily="2" charset="-122"/>
              </a:rPr>
              <a:t>    </a:t>
            </a:r>
            <a:r>
              <a:rPr lang="en-US" altLang="zh-CN" sz="2400" b="1" dirty="0" err="1">
                <a:latin typeface="华文中宋" panose="02010600040101010101" pitchFamily="2" charset="-122"/>
                <a:ea typeface="华文中宋" panose="02010600040101010101" pitchFamily="2" charset="-122"/>
              </a:rPr>
              <a:t>int</a:t>
            </a:r>
            <a:r>
              <a:rPr lang="en-US" altLang="zh-CN" sz="2400" b="1" dirty="0">
                <a:latin typeface="华文中宋" panose="02010600040101010101" pitchFamily="2" charset="-122"/>
                <a:ea typeface="华文中宋" panose="02010600040101010101" pitchFamily="2" charset="-122"/>
              </a:rPr>
              <a:t> </a:t>
            </a:r>
            <a:r>
              <a:rPr lang="en-US" altLang="zh-CN" sz="2400" b="1" dirty="0" err="1">
                <a:latin typeface="华文中宋" panose="02010600040101010101" pitchFamily="2" charset="-122"/>
                <a:ea typeface="华文中宋" panose="02010600040101010101" pitchFamily="2" charset="-122"/>
              </a:rPr>
              <a:t>i</a:t>
            </a:r>
            <a:r>
              <a:rPr lang="en-US" altLang="zh-CN" sz="2400" b="1" dirty="0">
                <a:latin typeface="华文中宋" panose="02010600040101010101" pitchFamily="2" charset="-122"/>
                <a:ea typeface="华文中宋" panose="02010600040101010101" pitchFamily="2" charset="-122"/>
              </a:rPr>
              <a:t>, j, left, mid, right; </a:t>
            </a:r>
          </a:p>
          <a:p>
            <a:pPr>
              <a:lnSpc>
                <a:spcPts val="2400"/>
              </a:lnSpc>
            </a:pPr>
            <a:r>
              <a:rPr lang="en-US" altLang="zh-CN" sz="2400" b="1" dirty="0">
                <a:latin typeface="华文中宋" panose="02010600040101010101" pitchFamily="2" charset="-122"/>
                <a:ea typeface="华文中宋" panose="02010600040101010101" pitchFamily="2" charset="-122"/>
              </a:rPr>
              <a:t>    </a:t>
            </a:r>
            <a:r>
              <a:rPr lang="en-US" altLang="zh-CN" sz="2400" b="1" dirty="0" err="1">
                <a:latin typeface="华文中宋" panose="02010600040101010101" pitchFamily="2" charset="-122"/>
                <a:ea typeface="华文中宋" panose="02010600040101010101" pitchFamily="2" charset="-122"/>
              </a:rPr>
              <a:t>RecordNode</a:t>
            </a:r>
            <a:r>
              <a:rPr lang="en-US" altLang="zh-CN" sz="2400" b="1" dirty="0">
                <a:latin typeface="华文中宋" panose="02010600040101010101" pitchFamily="2" charset="-122"/>
                <a:ea typeface="华文中宋" panose="02010600040101010101" pitchFamily="2" charset="-122"/>
              </a:rPr>
              <a:t> temp;</a:t>
            </a:r>
          </a:p>
          <a:p>
            <a:pPr>
              <a:lnSpc>
                <a:spcPts val="2400"/>
              </a:lnSpc>
            </a:pPr>
            <a:r>
              <a:rPr lang="en-US" altLang="zh-CN" sz="2400" b="1" dirty="0">
                <a:latin typeface="华文中宋" panose="02010600040101010101" pitchFamily="2" charset="-122"/>
                <a:ea typeface="华文中宋" panose="02010600040101010101" pitchFamily="2" charset="-122"/>
              </a:rPr>
              <a:t>    </a:t>
            </a:r>
            <a:r>
              <a:rPr lang="en-US" altLang="zh-CN" sz="2400" b="1" dirty="0" err="1">
                <a:latin typeface="华文中宋" panose="02010600040101010101" pitchFamily="2" charset="-122"/>
                <a:ea typeface="华文中宋" panose="02010600040101010101" pitchFamily="2" charset="-122"/>
              </a:rPr>
              <a:t>RecordNode</a:t>
            </a:r>
            <a:r>
              <a:rPr lang="en-US" altLang="zh-CN" sz="2400" b="1" dirty="0">
                <a:latin typeface="华文中宋" panose="02010600040101010101" pitchFamily="2" charset="-122"/>
                <a:ea typeface="华文中宋" panose="02010600040101010101" pitchFamily="2" charset="-122"/>
              </a:rPr>
              <a:t> *data = </a:t>
            </a:r>
            <a:r>
              <a:rPr lang="en-US" altLang="zh-CN" sz="2400" b="1" dirty="0" err="1">
                <a:latin typeface="华文中宋" panose="02010600040101010101" pitchFamily="2" charset="-122"/>
                <a:ea typeface="华文中宋" panose="02010600040101010101" pitchFamily="2" charset="-122"/>
              </a:rPr>
              <a:t>pvector</a:t>
            </a:r>
            <a:r>
              <a:rPr lang="en-US" altLang="zh-CN" sz="2400" b="1" dirty="0">
                <a:latin typeface="华文中宋" panose="02010600040101010101" pitchFamily="2" charset="-122"/>
                <a:ea typeface="华文中宋" panose="02010600040101010101" pitchFamily="2" charset="-122"/>
              </a:rPr>
              <a:t>-&gt;record; </a:t>
            </a:r>
          </a:p>
          <a:p>
            <a:pPr>
              <a:lnSpc>
                <a:spcPts val="2400"/>
              </a:lnSpc>
            </a:pPr>
            <a:r>
              <a:rPr lang="en-US" altLang="zh-CN" sz="2400" b="1" dirty="0">
                <a:latin typeface="华文中宋" panose="02010600040101010101" pitchFamily="2" charset="-122"/>
                <a:ea typeface="华文中宋" panose="02010600040101010101" pitchFamily="2" charset="-122"/>
              </a:rPr>
              <a:t>    for( </a:t>
            </a:r>
            <a:r>
              <a:rPr lang="en-US" altLang="zh-CN" sz="2400" b="1" dirty="0" err="1">
                <a:latin typeface="华文中宋" panose="02010600040101010101" pitchFamily="2" charset="-122"/>
                <a:ea typeface="华文中宋" panose="02010600040101010101" pitchFamily="2" charset="-122"/>
              </a:rPr>
              <a:t>i</a:t>
            </a:r>
            <a:r>
              <a:rPr lang="en-US" altLang="zh-CN" sz="2400" b="1" dirty="0">
                <a:latin typeface="华文中宋" panose="02010600040101010101" pitchFamily="2" charset="-122"/>
                <a:ea typeface="华文中宋" panose="02010600040101010101" pitchFamily="2" charset="-122"/>
              </a:rPr>
              <a:t> = 1; </a:t>
            </a:r>
            <a:r>
              <a:rPr lang="en-US" altLang="zh-CN" sz="2400" b="1" dirty="0" err="1">
                <a:latin typeface="华文中宋" panose="02010600040101010101" pitchFamily="2" charset="-122"/>
                <a:ea typeface="华文中宋" panose="02010600040101010101" pitchFamily="2" charset="-122"/>
              </a:rPr>
              <a:t>i</a:t>
            </a:r>
            <a:r>
              <a:rPr lang="en-US" altLang="zh-CN" sz="2400" b="1" dirty="0">
                <a:latin typeface="华文中宋" panose="02010600040101010101" pitchFamily="2" charset="-122"/>
                <a:ea typeface="华文中宋" panose="02010600040101010101" pitchFamily="2" charset="-122"/>
              </a:rPr>
              <a:t> &lt; </a:t>
            </a:r>
            <a:r>
              <a:rPr lang="en-US" altLang="zh-CN" sz="2400" b="1" dirty="0" err="1">
                <a:latin typeface="华文中宋" panose="02010600040101010101" pitchFamily="2" charset="-122"/>
                <a:ea typeface="华文中宋" panose="02010600040101010101" pitchFamily="2" charset="-122"/>
              </a:rPr>
              <a:t>pvector</a:t>
            </a:r>
            <a:r>
              <a:rPr lang="en-US" altLang="zh-CN" sz="2400" b="1" dirty="0">
                <a:latin typeface="华文中宋" panose="02010600040101010101" pitchFamily="2" charset="-122"/>
                <a:ea typeface="华文中宋" panose="02010600040101010101" pitchFamily="2" charset="-122"/>
              </a:rPr>
              <a:t>-&gt;n; </a:t>
            </a:r>
            <a:r>
              <a:rPr lang="en-US" altLang="zh-CN" sz="2400" b="1" dirty="0" err="1">
                <a:latin typeface="华文中宋" panose="02010600040101010101" pitchFamily="2" charset="-122"/>
                <a:ea typeface="华文中宋" panose="02010600040101010101" pitchFamily="2" charset="-122"/>
              </a:rPr>
              <a:t>i</a:t>
            </a:r>
            <a:r>
              <a:rPr lang="en-US" altLang="zh-CN" sz="2400" b="1" dirty="0">
                <a:latin typeface="华文中宋" panose="02010600040101010101" pitchFamily="2" charset="-122"/>
                <a:ea typeface="华文中宋" panose="02010600040101010101" pitchFamily="2" charset="-122"/>
              </a:rPr>
              <a:t>++ )</a:t>
            </a:r>
          </a:p>
          <a:p>
            <a:pPr>
              <a:lnSpc>
                <a:spcPts val="2400"/>
              </a:lnSpc>
            </a:pPr>
            <a:r>
              <a:rPr lang="en-US" altLang="zh-CN" sz="2400" b="1" dirty="0">
                <a:latin typeface="华文中宋" panose="02010600040101010101" pitchFamily="2" charset="-122"/>
                <a:ea typeface="华文中宋" panose="02010600040101010101" pitchFamily="2" charset="-122"/>
              </a:rPr>
              <a:t>    {   temp = data[</a:t>
            </a:r>
            <a:r>
              <a:rPr lang="en-US" altLang="zh-CN" sz="2400" b="1" dirty="0" err="1">
                <a:latin typeface="华文中宋" panose="02010600040101010101" pitchFamily="2" charset="-122"/>
                <a:ea typeface="华文中宋" panose="02010600040101010101" pitchFamily="2" charset="-122"/>
              </a:rPr>
              <a:t>i</a:t>
            </a:r>
            <a:r>
              <a:rPr lang="en-US" altLang="zh-CN" sz="2400" b="1" dirty="0">
                <a:latin typeface="华文中宋" panose="02010600040101010101" pitchFamily="2" charset="-122"/>
                <a:ea typeface="华文中宋" panose="02010600040101010101" pitchFamily="2" charset="-122"/>
              </a:rPr>
              <a:t>];   left = 0;    right = </a:t>
            </a:r>
            <a:r>
              <a:rPr lang="en-US" altLang="zh-CN" sz="2400" b="1" dirty="0" err="1">
                <a:latin typeface="华文中宋" panose="02010600040101010101" pitchFamily="2" charset="-122"/>
                <a:ea typeface="华文中宋" panose="02010600040101010101" pitchFamily="2" charset="-122"/>
              </a:rPr>
              <a:t>i</a:t>
            </a:r>
            <a:r>
              <a:rPr lang="en-US" altLang="zh-CN" sz="2400" b="1" dirty="0">
                <a:latin typeface="华文中宋" panose="02010600040101010101" pitchFamily="2" charset="-122"/>
                <a:ea typeface="华文中宋" panose="02010600040101010101" pitchFamily="2" charset="-122"/>
              </a:rPr>
              <a:t> –1;</a:t>
            </a:r>
          </a:p>
          <a:p>
            <a:pPr>
              <a:lnSpc>
                <a:spcPts val="2400"/>
              </a:lnSpc>
            </a:pPr>
            <a:r>
              <a:rPr lang="en-US" altLang="zh-CN" sz="2400" b="1" dirty="0">
                <a:latin typeface="华文中宋" panose="02010600040101010101" pitchFamily="2" charset="-122"/>
                <a:ea typeface="华文中宋" panose="02010600040101010101" pitchFamily="2" charset="-122"/>
              </a:rPr>
              <a:t>        while (left &lt;= right)</a:t>
            </a:r>
          </a:p>
          <a:p>
            <a:pPr>
              <a:lnSpc>
                <a:spcPts val="2400"/>
              </a:lnSpc>
            </a:pPr>
            <a:r>
              <a:rPr lang="en-US" altLang="zh-CN" sz="2400" b="1" dirty="0">
                <a:latin typeface="华文中宋" panose="02010600040101010101" pitchFamily="2" charset="-122"/>
                <a:ea typeface="华文中宋" panose="02010600040101010101" pitchFamily="2" charset="-122"/>
              </a:rPr>
              <a:t>        {   </a:t>
            </a:r>
          </a:p>
          <a:p>
            <a:pPr>
              <a:lnSpc>
                <a:spcPts val="2400"/>
              </a:lnSpc>
            </a:pPr>
            <a:r>
              <a:rPr lang="en-US" altLang="zh-CN" sz="2400" b="1" dirty="0">
                <a:latin typeface="华文中宋" panose="02010600040101010101" pitchFamily="2" charset="-122"/>
                <a:ea typeface="华文中宋" panose="02010600040101010101" pitchFamily="2" charset="-122"/>
              </a:rPr>
              <a:t>           </a:t>
            </a:r>
            <a:r>
              <a:rPr lang="en-US" altLang="zh-CN" sz="2400" b="1" dirty="0">
                <a:solidFill>
                  <a:srgbClr val="0033CC"/>
                </a:solidFill>
                <a:latin typeface="华文中宋" panose="02010600040101010101" pitchFamily="2" charset="-122"/>
                <a:ea typeface="华文中宋" panose="02010600040101010101" pitchFamily="2" charset="-122"/>
              </a:rPr>
              <a:t>mid=(</a:t>
            </a:r>
            <a:r>
              <a:rPr lang="en-US" altLang="zh-CN" sz="2400" b="1" dirty="0" err="1">
                <a:solidFill>
                  <a:srgbClr val="0033CC"/>
                </a:solidFill>
                <a:latin typeface="华文中宋" panose="02010600040101010101" pitchFamily="2" charset="-122"/>
                <a:ea typeface="华文中宋" panose="02010600040101010101" pitchFamily="2" charset="-122"/>
              </a:rPr>
              <a:t>left+right</a:t>
            </a:r>
            <a:r>
              <a:rPr lang="en-US" altLang="zh-CN" sz="2400" b="1" dirty="0">
                <a:solidFill>
                  <a:srgbClr val="0033CC"/>
                </a:solidFill>
                <a:latin typeface="华文中宋" panose="02010600040101010101" pitchFamily="2" charset="-122"/>
                <a:ea typeface="华文中宋" panose="02010600040101010101" pitchFamily="2" charset="-122"/>
              </a:rPr>
              <a:t>)/2;  </a:t>
            </a:r>
          </a:p>
          <a:p>
            <a:pPr>
              <a:lnSpc>
                <a:spcPts val="2400"/>
              </a:lnSpc>
            </a:pPr>
            <a:r>
              <a:rPr lang="en-US" altLang="zh-CN" sz="2400" b="1" dirty="0">
                <a:solidFill>
                  <a:srgbClr val="0033CC"/>
                </a:solidFill>
                <a:latin typeface="华文中宋" panose="02010600040101010101" pitchFamily="2" charset="-122"/>
                <a:ea typeface="华文中宋" panose="02010600040101010101" pitchFamily="2" charset="-122"/>
              </a:rPr>
              <a:t>           if (</a:t>
            </a:r>
            <a:r>
              <a:rPr lang="en-US" altLang="zh-CN" sz="2400" b="1" dirty="0" err="1">
                <a:solidFill>
                  <a:srgbClr val="0033CC"/>
                </a:solidFill>
                <a:latin typeface="华文中宋" panose="02010600040101010101" pitchFamily="2" charset="-122"/>
                <a:ea typeface="华文中宋" panose="02010600040101010101" pitchFamily="2" charset="-122"/>
              </a:rPr>
              <a:t>temp.key</a:t>
            </a:r>
            <a:r>
              <a:rPr lang="en-US" altLang="zh-CN" sz="2400" b="1" dirty="0">
                <a:solidFill>
                  <a:srgbClr val="0033CC"/>
                </a:solidFill>
                <a:latin typeface="华文中宋" panose="02010600040101010101" pitchFamily="2" charset="-122"/>
                <a:ea typeface="华文中宋" panose="02010600040101010101" pitchFamily="2" charset="-122"/>
              </a:rPr>
              <a:t>&lt;data[mid].key) right=mid-1;</a:t>
            </a:r>
          </a:p>
          <a:p>
            <a:pPr>
              <a:lnSpc>
                <a:spcPts val="2400"/>
              </a:lnSpc>
            </a:pPr>
            <a:r>
              <a:rPr lang="en-US" altLang="zh-CN" sz="2400" b="1" dirty="0">
                <a:solidFill>
                  <a:srgbClr val="0033CC"/>
                </a:solidFill>
                <a:latin typeface="华文中宋" panose="02010600040101010101" pitchFamily="2" charset="-122"/>
                <a:ea typeface="华文中宋" panose="02010600040101010101" pitchFamily="2" charset="-122"/>
              </a:rPr>
              <a:t>           else  left=mid+1;</a:t>
            </a:r>
          </a:p>
          <a:p>
            <a:pPr>
              <a:lnSpc>
                <a:spcPts val="2400"/>
              </a:lnSpc>
            </a:pPr>
            <a:r>
              <a:rPr lang="en-US" altLang="zh-CN" sz="2400" b="1" dirty="0">
                <a:latin typeface="华文中宋" panose="02010600040101010101" pitchFamily="2" charset="-122"/>
                <a:ea typeface="华文中宋" panose="02010600040101010101" pitchFamily="2" charset="-122"/>
              </a:rPr>
              <a:t>       }</a:t>
            </a:r>
          </a:p>
          <a:p>
            <a:pPr>
              <a:lnSpc>
                <a:spcPts val="2400"/>
              </a:lnSpc>
            </a:pPr>
            <a:r>
              <a:rPr lang="en-US" altLang="zh-CN" sz="2400" b="1" dirty="0">
                <a:latin typeface="华文中宋" panose="02010600040101010101" pitchFamily="2" charset="-122"/>
                <a:ea typeface="华文中宋" panose="02010600040101010101" pitchFamily="2" charset="-122"/>
              </a:rPr>
              <a:t>      </a:t>
            </a:r>
            <a:r>
              <a:rPr lang="en-US" altLang="zh-CN" sz="2400" b="1" dirty="0">
                <a:solidFill>
                  <a:srgbClr val="FF0000"/>
                </a:solidFill>
                <a:latin typeface="华文中宋" panose="02010600040101010101" pitchFamily="2" charset="-122"/>
                <a:ea typeface="华文中宋" panose="02010600040101010101" pitchFamily="2" charset="-122"/>
              </a:rPr>
              <a:t>for( j=i-1; j&gt;=left; j-- )  data[j+1] = data[j];</a:t>
            </a:r>
          </a:p>
          <a:p>
            <a:pPr>
              <a:lnSpc>
                <a:spcPts val="2400"/>
              </a:lnSpc>
            </a:pPr>
            <a:r>
              <a:rPr lang="en-US" altLang="zh-CN" sz="2400" b="1" dirty="0">
                <a:solidFill>
                  <a:srgbClr val="FF0000"/>
                </a:solidFill>
                <a:latin typeface="华文中宋" panose="02010600040101010101" pitchFamily="2" charset="-122"/>
                <a:ea typeface="华文中宋" panose="02010600040101010101" pitchFamily="2" charset="-122"/>
              </a:rPr>
              <a:t>      if ( left != </a:t>
            </a:r>
            <a:r>
              <a:rPr lang="en-US" altLang="zh-CN" sz="2400" b="1" dirty="0" err="1">
                <a:solidFill>
                  <a:srgbClr val="FF0000"/>
                </a:solidFill>
                <a:latin typeface="华文中宋" panose="02010600040101010101" pitchFamily="2" charset="-122"/>
                <a:ea typeface="华文中宋" panose="02010600040101010101" pitchFamily="2" charset="-122"/>
              </a:rPr>
              <a:t>i</a:t>
            </a:r>
            <a:r>
              <a:rPr lang="en-US" altLang="zh-CN" sz="2400" b="1" dirty="0">
                <a:solidFill>
                  <a:srgbClr val="FF0000"/>
                </a:solidFill>
                <a:latin typeface="华文中宋" panose="02010600040101010101" pitchFamily="2" charset="-122"/>
                <a:ea typeface="华文中宋" panose="02010600040101010101" pitchFamily="2" charset="-122"/>
              </a:rPr>
              <a:t> )  data[left] = temp;</a:t>
            </a:r>
          </a:p>
          <a:p>
            <a:pPr>
              <a:lnSpc>
                <a:spcPts val="2400"/>
              </a:lnSpc>
            </a:pPr>
            <a:r>
              <a:rPr lang="en-US" altLang="zh-CN" sz="2400" b="1" dirty="0">
                <a:latin typeface="华文中宋" panose="02010600040101010101" pitchFamily="2" charset="-122"/>
                <a:ea typeface="华文中宋" panose="02010600040101010101" pitchFamily="2" charset="-122"/>
              </a:rPr>
              <a:t>  }</a:t>
            </a:r>
          </a:p>
          <a:p>
            <a:pPr>
              <a:lnSpc>
                <a:spcPts val="2400"/>
              </a:lnSpc>
            </a:pPr>
            <a:r>
              <a:rPr lang="en-US" altLang="zh-CN" sz="2400" b="1" dirty="0">
                <a:latin typeface="华文中宋" panose="02010600040101010101" pitchFamily="2" charset="-122"/>
                <a:ea typeface="华文中宋" panose="02010600040101010101" pitchFamily="2" charset="-122"/>
              </a:rPr>
              <a:t>} </a:t>
            </a:r>
            <a:endParaRPr lang="zh-CN" altLang="en-US" sz="2400"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287243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二分法插入排序：算法分析</a:t>
            </a:r>
          </a:p>
        </p:txBody>
      </p:sp>
      <p:sp>
        <p:nvSpPr>
          <p:cNvPr id="3" name="内容占位符 2"/>
          <p:cNvSpPr>
            <a:spLocks noGrp="1"/>
          </p:cNvSpPr>
          <p:nvPr>
            <p:ph idx="1"/>
          </p:nvPr>
        </p:nvSpPr>
        <p:spPr>
          <a:xfrm>
            <a:off x="452354" y="1341438"/>
            <a:ext cx="8544162" cy="4784725"/>
          </a:xfrm>
        </p:spPr>
        <p:txBody>
          <a:bodyPr/>
          <a:lstStyle/>
          <a:p>
            <a:pPr>
              <a:lnSpc>
                <a:spcPts val="2600"/>
              </a:lnSpc>
            </a:pPr>
            <a:r>
              <a:rPr lang="zh-CN" altLang="en-US" b="1" dirty="0"/>
              <a:t>元素移动次数：</a:t>
            </a:r>
            <a:r>
              <a:rPr lang="en-US" altLang="zh-CN" b="1" dirty="0"/>
              <a:t>O(n</a:t>
            </a:r>
            <a:r>
              <a:rPr lang="en-US" altLang="zh-CN" b="1" baseline="30000" dirty="0"/>
              <a:t>2</a:t>
            </a:r>
            <a:r>
              <a:rPr lang="en-US" altLang="zh-CN" b="1" dirty="0"/>
              <a:t>)</a:t>
            </a:r>
            <a:endParaRPr lang="zh-CN" altLang="en-US" b="1" dirty="0"/>
          </a:p>
          <a:p>
            <a:pPr>
              <a:lnSpc>
                <a:spcPts val="2600"/>
              </a:lnSpc>
            </a:pPr>
            <a:r>
              <a:rPr lang="zh-CN" altLang="en-US" b="1" dirty="0"/>
              <a:t>平均时间复杂度：</a:t>
            </a:r>
            <a:r>
              <a:rPr lang="en-US" altLang="zh-CN" b="1" dirty="0"/>
              <a:t>T(n)=O(n</a:t>
            </a:r>
            <a:r>
              <a:rPr lang="en-US" altLang="zh-CN" b="1" baseline="30000" dirty="0"/>
              <a:t>2</a:t>
            </a:r>
            <a:r>
              <a:rPr lang="en-US" altLang="zh-CN" b="1" dirty="0"/>
              <a:t>)</a:t>
            </a:r>
            <a:endParaRPr lang="zh-CN" altLang="en-US" b="1" dirty="0"/>
          </a:p>
          <a:p>
            <a:pPr>
              <a:lnSpc>
                <a:spcPts val="2600"/>
              </a:lnSpc>
            </a:pPr>
            <a:r>
              <a:rPr lang="zh-CN" altLang="en-US" b="1" dirty="0"/>
              <a:t>空间复杂度为</a:t>
            </a:r>
            <a:r>
              <a:rPr lang="en-US" altLang="zh-CN" b="1" dirty="0"/>
              <a:t>S(n)=O(1) ( </a:t>
            </a:r>
            <a:r>
              <a:rPr lang="zh-CN" altLang="en-US" b="1" dirty="0"/>
              <a:t>附加的记录空间</a:t>
            </a:r>
            <a:r>
              <a:rPr lang="en-US" altLang="zh-CN" b="1" dirty="0"/>
              <a:t>temp )</a:t>
            </a:r>
            <a:r>
              <a:rPr lang="zh-CN" altLang="en-US" b="1" dirty="0"/>
              <a:t> </a:t>
            </a:r>
          </a:p>
          <a:p>
            <a:pPr>
              <a:lnSpc>
                <a:spcPts val="2600"/>
              </a:lnSpc>
            </a:pPr>
            <a:endParaRPr lang="en-US" altLang="zh-CN" sz="2000" dirty="0"/>
          </a:p>
        </p:txBody>
      </p:sp>
    </p:spTree>
    <p:extLst>
      <p:ext uri="{BB962C8B-B14F-4D97-AF65-F5344CB8AC3E}">
        <p14:creationId xmlns:p14="http://schemas.microsoft.com/office/powerpoint/2010/main" val="3241648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引子：排序应用与基本概念</a:t>
            </a:r>
          </a:p>
        </p:txBody>
      </p:sp>
      <p:sp>
        <p:nvSpPr>
          <p:cNvPr id="3" name="内容占位符 2"/>
          <p:cNvSpPr>
            <a:spLocks noGrp="1"/>
          </p:cNvSpPr>
          <p:nvPr>
            <p:ph idx="1"/>
          </p:nvPr>
        </p:nvSpPr>
        <p:spPr>
          <a:xfrm>
            <a:off x="250722" y="1341438"/>
            <a:ext cx="8893277" cy="4784725"/>
          </a:xfrm>
        </p:spPr>
        <p:txBody>
          <a:bodyPr/>
          <a:lstStyle/>
          <a:p>
            <a:r>
              <a:rPr lang="zh-CN" altLang="en-US" b="1" dirty="0">
                <a:solidFill>
                  <a:srgbClr val="C00000"/>
                </a:solidFill>
              </a:rPr>
              <a:t>排序</a:t>
            </a:r>
            <a:endParaRPr lang="en-US" altLang="zh-CN" b="1" dirty="0">
              <a:solidFill>
                <a:srgbClr val="C00000"/>
              </a:solidFill>
            </a:endParaRPr>
          </a:p>
          <a:p>
            <a:pPr lvl="1"/>
            <a:r>
              <a:rPr lang="zh-CN" altLang="en-US" sz="2800" b="1" dirty="0"/>
              <a:t>作用对象：一个有待排序的记录集合 </a:t>
            </a:r>
            <a:r>
              <a:rPr lang="en-US" altLang="zh-CN" sz="2800" b="1" dirty="0"/>
              <a:t>{ R</a:t>
            </a:r>
            <a:r>
              <a:rPr lang="en-US" altLang="zh-CN" sz="2800" b="1" baseline="-25000" dirty="0"/>
              <a:t>0</a:t>
            </a:r>
            <a:r>
              <a:rPr lang="en-US" altLang="zh-CN" sz="2800" b="1" dirty="0"/>
              <a:t>, R</a:t>
            </a:r>
            <a:r>
              <a:rPr lang="en-US" altLang="zh-CN" sz="2800" b="1" baseline="-25000" dirty="0"/>
              <a:t>1</a:t>
            </a:r>
            <a:r>
              <a:rPr lang="en-US" altLang="zh-CN" sz="2800" b="1" dirty="0"/>
              <a:t>, … , R</a:t>
            </a:r>
            <a:r>
              <a:rPr lang="en-US" altLang="zh-CN" sz="2800" b="1" baseline="-25000" dirty="0"/>
              <a:t>n-1</a:t>
            </a:r>
            <a:r>
              <a:rPr lang="en-US" altLang="zh-CN" sz="2800" b="1" dirty="0"/>
              <a:t>}</a:t>
            </a:r>
            <a:r>
              <a:rPr lang="zh-CN" altLang="en-US" sz="2800" b="1" dirty="0"/>
              <a:t>，且任一记录</a:t>
            </a:r>
            <a:r>
              <a:rPr lang="en-US" altLang="zh-CN" sz="2800" b="1" dirty="0" err="1"/>
              <a:t>R</a:t>
            </a:r>
            <a:r>
              <a:rPr lang="en-US" altLang="zh-CN" sz="2800" b="1" baseline="-25000" dirty="0" err="1"/>
              <a:t>i</a:t>
            </a:r>
            <a:r>
              <a:rPr lang="zh-CN" altLang="en-US" sz="2800" b="1" dirty="0"/>
              <a:t>有一个由一个或多个字段组成的排序码，记为</a:t>
            </a:r>
            <a:r>
              <a:rPr lang="en-US" altLang="zh-CN" sz="2800" b="1" dirty="0" err="1"/>
              <a:t>K</a:t>
            </a:r>
            <a:r>
              <a:rPr lang="en-US" altLang="zh-CN" sz="2800" b="1" baseline="-25000" dirty="0" err="1"/>
              <a:t>i</a:t>
            </a:r>
            <a:endParaRPr lang="en-US" altLang="zh-CN" sz="2800" b="1" baseline="-25000" dirty="0"/>
          </a:p>
          <a:p>
            <a:pPr lvl="1"/>
            <a:endParaRPr lang="zh-CN" altLang="en-US" sz="2800" b="1" baseline="-25000" dirty="0"/>
          </a:p>
          <a:p>
            <a:pPr lvl="1"/>
            <a:r>
              <a:rPr lang="zh-CN" altLang="en-US" sz="2800" b="1" dirty="0">
                <a:solidFill>
                  <a:srgbClr val="C00000"/>
                </a:solidFill>
              </a:rPr>
              <a:t>目标：为所有记录的排序码确定一个全序关系”</a:t>
            </a:r>
            <a:r>
              <a:rPr lang="en-US" altLang="zh-CN" sz="2800" b="1" dirty="0">
                <a:solidFill>
                  <a:srgbClr val="C00000"/>
                </a:solidFill>
              </a:rPr>
              <a:t>&lt;</a:t>
            </a:r>
            <a:r>
              <a:rPr lang="zh-CN" altLang="en-US" sz="2800" b="1" dirty="0">
                <a:solidFill>
                  <a:srgbClr val="C00000"/>
                </a:solidFill>
              </a:rPr>
              <a:t>”</a:t>
            </a:r>
            <a:r>
              <a:rPr lang="en-US" altLang="zh-CN" sz="2800" b="1" dirty="0">
                <a:solidFill>
                  <a:srgbClr val="C00000"/>
                </a:solidFill>
              </a:rPr>
              <a:t>, </a:t>
            </a:r>
            <a:r>
              <a:rPr lang="zh-CN" altLang="en-US" sz="2800" b="1" dirty="0">
                <a:solidFill>
                  <a:srgbClr val="C00000"/>
                </a:solidFill>
              </a:rPr>
              <a:t>使得对任意的三个排序码值</a:t>
            </a:r>
            <a:r>
              <a:rPr lang="en-US" altLang="zh-CN" sz="2800" b="1" dirty="0" err="1">
                <a:solidFill>
                  <a:srgbClr val="C00000"/>
                </a:solidFill>
              </a:rPr>
              <a:t>a,b,c</a:t>
            </a:r>
            <a:r>
              <a:rPr lang="en-US" altLang="zh-CN" sz="2800" b="1" dirty="0">
                <a:solidFill>
                  <a:srgbClr val="C00000"/>
                </a:solidFill>
              </a:rPr>
              <a:t>, </a:t>
            </a:r>
            <a:r>
              <a:rPr lang="zh-CN" altLang="en-US" sz="2800" b="1" dirty="0">
                <a:solidFill>
                  <a:srgbClr val="C00000"/>
                </a:solidFill>
              </a:rPr>
              <a:t>下列条件成立</a:t>
            </a:r>
            <a:r>
              <a:rPr lang="en-US" altLang="zh-CN" sz="2800" b="1" dirty="0">
                <a:solidFill>
                  <a:srgbClr val="C00000"/>
                </a:solidFill>
              </a:rPr>
              <a:t>:</a:t>
            </a:r>
          </a:p>
          <a:p>
            <a:pPr lvl="2"/>
            <a:r>
              <a:rPr lang="en-US" altLang="zh-CN" sz="2800" b="1" dirty="0">
                <a:solidFill>
                  <a:srgbClr val="C00000"/>
                </a:solidFill>
              </a:rPr>
              <a:t>a&lt;b, a=b, a&gt;b </a:t>
            </a:r>
            <a:r>
              <a:rPr lang="zh-CN" altLang="en-US" sz="2800" b="1" dirty="0">
                <a:solidFill>
                  <a:srgbClr val="C00000"/>
                </a:solidFill>
              </a:rPr>
              <a:t>三个可能性中有且仅有一个为真</a:t>
            </a:r>
            <a:endParaRPr lang="en-US" altLang="zh-CN" sz="2800" b="1" dirty="0">
              <a:solidFill>
                <a:srgbClr val="C00000"/>
              </a:solidFill>
            </a:endParaRPr>
          </a:p>
          <a:p>
            <a:pPr lvl="2"/>
            <a:r>
              <a:rPr lang="zh-CN" altLang="en-US" sz="2800" b="1" dirty="0">
                <a:solidFill>
                  <a:srgbClr val="C00000"/>
                </a:solidFill>
              </a:rPr>
              <a:t>若</a:t>
            </a:r>
            <a:r>
              <a:rPr lang="en-US" altLang="zh-CN" sz="2800" b="1" dirty="0">
                <a:solidFill>
                  <a:srgbClr val="C00000"/>
                </a:solidFill>
              </a:rPr>
              <a:t>a&lt;b </a:t>
            </a:r>
            <a:r>
              <a:rPr lang="zh-CN" altLang="en-US" sz="2800" b="1" dirty="0">
                <a:solidFill>
                  <a:srgbClr val="C00000"/>
                </a:solidFill>
              </a:rPr>
              <a:t>且</a:t>
            </a:r>
            <a:r>
              <a:rPr lang="en-US" altLang="zh-CN" sz="2800" b="1" dirty="0">
                <a:solidFill>
                  <a:srgbClr val="C00000"/>
                </a:solidFill>
              </a:rPr>
              <a:t>b&lt;c, </a:t>
            </a:r>
            <a:r>
              <a:rPr lang="zh-CN" altLang="en-US" sz="2800" b="1" dirty="0">
                <a:solidFill>
                  <a:srgbClr val="C00000"/>
                </a:solidFill>
              </a:rPr>
              <a:t>则</a:t>
            </a:r>
            <a:r>
              <a:rPr lang="en-US" altLang="zh-CN" sz="2800" b="1" dirty="0">
                <a:solidFill>
                  <a:srgbClr val="C00000"/>
                </a:solidFill>
              </a:rPr>
              <a:t>a&lt;c</a:t>
            </a:r>
            <a:endParaRPr lang="zh-CN" altLang="en-US" sz="2800" b="1" dirty="0">
              <a:solidFill>
                <a:srgbClr val="C00000"/>
              </a:solidFill>
            </a:endParaRPr>
          </a:p>
        </p:txBody>
      </p:sp>
    </p:spTree>
    <p:extLst>
      <p:ext uri="{BB962C8B-B14F-4D97-AF65-F5344CB8AC3E}">
        <p14:creationId xmlns:p14="http://schemas.microsoft.com/office/powerpoint/2010/main" val="365206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checkerboard(across)">
                                      <p:cBhvr>
                                        <p:cTn id="10" dur="500"/>
                                        <p:tgtEl>
                                          <p:spTgt spid="3">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checkerboard(across)">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思考题</a:t>
            </a:r>
          </a:p>
        </p:txBody>
      </p:sp>
      <p:sp>
        <p:nvSpPr>
          <p:cNvPr id="3" name="内容占位符 2"/>
          <p:cNvSpPr>
            <a:spLocks noGrp="1"/>
          </p:cNvSpPr>
          <p:nvPr>
            <p:ph idx="1"/>
          </p:nvPr>
        </p:nvSpPr>
        <p:spPr/>
        <p:txBody>
          <a:bodyPr/>
          <a:lstStyle/>
          <a:p>
            <a:r>
              <a:rPr lang="zh-CN" altLang="en-US" dirty="0"/>
              <a:t>若长度为</a:t>
            </a:r>
            <a:r>
              <a:rPr lang="en-US" altLang="zh-CN" dirty="0"/>
              <a:t>n</a:t>
            </a:r>
            <a:r>
              <a:rPr lang="zh-CN" altLang="en-US" dirty="0"/>
              <a:t>（设约为</a:t>
            </a:r>
            <a:r>
              <a:rPr lang="en-US" altLang="zh-CN" dirty="0"/>
              <a:t>10</a:t>
            </a:r>
            <a:r>
              <a:rPr lang="en-US" altLang="zh-CN" baseline="30000" dirty="0"/>
              <a:t>5</a:t>
            </a:r>
            <a:r>
              <a:rPr lang="zh-CN" altLang="en-US" dirty="0"/>
              <a:t>）的待排序序列基本有序（设仅有约</a:t>
            </a:r>
            <a:r>
              <a:rPr lang="en-US" altLang="zh-CN" dirty="0"/>
              <a:t>1‰</a:t>
            </a:r>
            <a:r>
              <a:rPr lang="zh-CN" altLang="en-US" dirty="0"/>
              <a:t>的数据没在应该在的位置上），请问此时哪种排序方法比较适合？</a:t>
            </a:r>
            <a:endParaRPr lang="en-US" altLang="zh-CN" dirty="0"/>
          </a:p>
          <a:p>
            <a:pPr lvl="1"/>
            <a:r>
              <a:rPr lang="zh-CN" altLang="en-US" dirty="0"/>
              <a:t>直接插入排序</a:t>
            </a:r>
            <a:endParaRPr lang="en-US" altLang="zh-CN" dirty="0"/>
          </a:p>
          <a:p>
            <a:pPr lvl="1"/>
            <a:r>
              <a:rPr lang="zh-CN" altLang="en-US" dirty="0"/>
              <a:t>二分法插入排序</a:t>
            </a:r>
          </a:p>
        </p:txBody>
      </p:sp>
    </p:spTree>
    <p:extLst>
      <p:ext uri="{BB962C8B-B14F-4D97-AF65-F5344CB8AC3E}">
        <p14:creationId xmlns:p14="http://schemas.microsoft.com/office/powerpoint/2010/main" val="3597840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表插入排序</a:t>
            </a:r>
          </a:p>
        </p:txBody>
      </p:sp>
      <p:sp>
        <p:nvSpPr>
          <p:cNvPr id="3" name="内容占位符 2"/>
          <p:cNvSpPr>
            <a:spLocks noGrp="1"/>
          </p:cNvSpPr>
          <p:nvPr>
            <p:ph idx="1"/>
          </p:nvPr>
        </p:nvSpPr>
        <p:spPr>
          <a:xfrm>
            <a:off x="452354" y="1341438"/>
            <a:ext cx="8153400" cy="4784725"/>
          </a:xfrm>
        </p:spPr>
        <p:txBody>
          <a:bodyPr/>
          <a:lstStyle/>
          <a:p>
            <a:r>
              <a:rPr lang="zh-CN" altLang="en-US" dirty="0"/>
              <a:t>问题：记录的大量移动使得插入排序效率不高</a:t>
            </a:r>
            <a:endParaRPr lang="en-US" altLang="zh-CN" dirty="0"/>
          </a:p>
          <a:p>
            <a:endParaRPr lang="en-US" altLang="zh-CN" dirty="0"/>
          </a:p>
          <a:p>
            <a:r>
              <a:rPr lang="zh-CN" altLang="en-US" dirty="0"/>
              <a:t>表插入排序的目标：在直接插入排序的基础上减少记录移动的次数</a:t>
            </a:r>
          </a:p>
          <a:p>
            <a:endParaRPr lang="zh-CN" altLang="en-US" dirty="0"/>
          </a:p>
          <a:p>
            <a:r>
              <a:rPr lang="zh-CN" altLang="en-US" dirty="0"/>
              <a:t>基本思想：采用单链表代替顺序表来存储排序记录</a:t>
            </a:r>
          </a:p>
          <a:p>
            <a:pPr lvl="1"/>
            <a:r>
              <a:rPr lang="zh-CN" altLang="en-US" dirty="0"/>
              <a:t>插入记录</a:t>
            </a:r>
            <a:r>
              <a:rPr lang="en-US" altLang="zh-CN" dirty="0" err="1"/>
              <a:t>R</a:t>
            </a:r>
            <a:r>
              <a:rPr lang="en-US" altLang="zh-CN" baseline="-25000" dirty="0" err="1"/>
              <a:t>i</a:t>
            </a:r>
            <a:r>
              <a:rPr lang="zh-CN" altLang="en-US" dirty="0"/>
              <a:t>时，</a:t>
            </a:r>
            <a:r>
              <a:rPr lang="en-US" altLang="zh-CN" dirty="0"/>
              <a:t>R</a:t>
            </a:r>
            <a:r>
              <a:rPr lang="en-US" altLang="zh-CN" baseline="-25000" dirty="0"/>
              <a:t>0</a:t>
            </a:r>
            <a:r>
              <a:rPr lang="zh-CN" altLang="en-US" dirty="0"/>
              <a:t>至</a:t>
            </a:r>
            <a:r>
              <a:rPr lang="en-US" altLang="zh-CN" dirty="0"/>
              <a:t>R</a:t>
            </a:r>
            <a:r>
              <a:rPr lang="en-US" altLang="zh-CN" baseline="-25000" dirty="0"/>
              <a:t>i-1</a:t>
            </a:r>
            <a:r>
              <a:rPr lang="zh-CN" altLang="en-US" dirty="0"/>
              <a:t>已排好序</a:t>
            </a:r>
            <a:r>
              <a:rPr lang="en-US" altLang="zh-CN" dirty="0"/>
              <a:t>, </a:t>
            </a:r>
            <a:r>
              <a:rPr lang="zh-CN" altLang="en-US" dirty="0"/>
              <a:t>先将</a:t>
            </a:r>
            <a:r>
              <a:rPr lang="en-US" altLang="zh-CN" dirty="0" err="1"/>
              <a:t>R</a:t>
            </a:r>
            <a:r>
              <a:rPr lang="en-US" altLang="zh-CN" baseline="-25000" dirty="0" err="1"/>
              <a:t>i</a:t>
            </a:r>
            <a:r>
              <a:rPr lang="zh-CN" altLang="en-US" dirty="0"/>
              <a:t>脱链</a:t>
            </a:r>
            <a:r>
              <a:rPr lang="en-US" altLang="zh-CN" dirty="0"/>
              <a:t>, </a:t>
            </a:r>
            <a:r>
              <a:rPr lang="zh-CN" altLang="en-US" dirty="0"/>
              <a:t>采用顺序比较的方法找到</a:t>
            </a:r>
            <a:r>
              <a:rPr lang="en-US" altLang="zh-CN" dirty="0" err="1"/>
              <a:t>R</a:t>
            </a:r>
            <a:r>
              <a:rPr lang="en-US" altLang="zh-CN" baseline="-25000" dirty="0" err="1"/>
              <a:t>i</a:t>
            </a:r>
            <a:r>
              <a:rPr lang="zh-CN" altLang="en-US" dirty="0"/>
              <a:t>应插入的位置，将</a:t>
            </a:r>
            <a:r>
              <a:rPr lang="en-US" altLang="zh-CN" dirty="0" err="1"/>
              <a:t>R</a:t>
            </a:r>
            <a:r>
              <a:rPr lang="en-US" altLang="zh-CN" baseline="-25000" dirty="0" err="1"/>
              <a:t>i</a:t>
            </a:r>
            <a:r>
              <a:rPr lang="zh-CN" altLang="en-US" dirty="0"/>
              <a:t>插入链表</a:t>
            </a:r>
          </a:p>
          <a:p>
            <a:endParaRPr lang="zh-CN" altLang="en-US" dirty="0"/>
          </a:p>
          <a:p>
            <a:endParaRPr lang="en-US" altLang="zh-CN" dirty="0"/>
          </a:p>
        </p:txBody>
      </p:sp>
    </p:spTree>
    <p:extLst>
      <p:ext uri="{BB962C8B-B14F-4D97-AF65-F5344CB8AC3E}">
        <p14:creationId xmlns:p14="http://schemas.microsoft.com/office/powerpoint/2010/main" val="2380190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表插入排序</a:t>
            </a:r>
          </a:p>
        </p:txBody>
      </p:sp>
      <p:sp>
        <p:nvSpPr>
          <p:cNvPr id="3" name="内容占位符 2"/>
          <p:cNvSpPr>
            <a:spLocks noGrp="1"/>
          </p:cNvSpPr>
          <p:nvPr>
            <p:ph idx="1"/>
          </p:nvPr>
        </p:nvSpPr>
        <p:spPr>
          <a:xfrm>
            <a:off x="452354" y="1341438"/>
            <a:ext cx="8153400" cy="664343"/>
          </a:xfrm>
        </p:spPr>
        <p:txBody>
          <a:bodyPr/>
          <a:lstStyle/>
          <a:p>
            <a:r>
              <a:rPr lang="zh-CN" altLang="en-US" dirty="0"/>
              <a:t>表插入排序示意</a:t>
            </a:r>
            <a:endParaRPr lang="en-US" altLang="zh-CN" dirty="0"/>
          </a:p>
        </p:txBody>
      </p:sp>
      <p:sp>
        <p:nvSpPr>
          <p:cNvPr id="5" name="矩形 4"/>
          <p:cNvSpPr/>
          <p:nvPr/>
        </p:nvSpPr>
        <p:spPr bwMode="auto">
          <a:xfrm>
            <a:off x="495702" y="2308877"/>
            <a:ext cx="567859"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矩形 5"/>
          <p:cNvSpPr/>
          <p:nvPr/>
        </p:nvSpPr>
        <p:spPr bwMode="auto">
          <a:xfrm>
            <a:off x="1068063" y="4028066"/>
            <a:ext cx="606359" cy="501445"/>
          </a:xfrm>
          <a:prstGeom prst="rect">
            <a:avLst/>
          </a:prstGeom>
          <a:solidFill>
            <a:srgbClr val="D5EEF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R</a:t>
            </a:r>
            <a:r>
              <a:rPr kumimoji="0" lang="en-US" altLang="zh-CN" sz="18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8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矩形 6"/>
          <p:cNvSpPr/>
          <p:nvPr/>
        </p:nvSpPr>
        <p:spPr bwMode="auto">
          <a:xfrm>
            <a:off x="1674423" y="4028065"/>
            <a:ext cx="567859"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椭圆 7"/>
          <p:cNvSpPr/>
          <p:nvPr/>
        </p:nvSpPr>
        <p:spPr bwMode="auto">
          <a:xfrm>
            <a:off x="1887370" y="4182922"/>
            <a:ext cx="198750"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0" name="直接箭头连接符 9"/>
          <p:cNvCxnSpPr/>
          <p:nvPr/>
        </p:nvCxnSpPr>
        <p:spPr bwMode="auto">
          <a:xfrm>
            <a:off x="1972227" y="4300911"/>
            <a:ext cx="65744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矩形 10"/>
          <p:cNvSpPr/>
          <p:nvPr/>
        </p:nvSpPr>
        <p:spPr bwMode="auto">
          <a:xfrm>
            <a:off x="2624784" y="4011191"/>
            <a:ext cx="606359" cy="501445"/>
          </a:xfrm>
          <a:prstGeom prst="rect">
            <a:avLst/>
          </a:prstGeom>
          <a:solidFill>
            <a:srgbClr val="D5EEF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ctr" eaLnBrk="1" hangingPunct="1"/>
            <a:r>
              <a:rPr lang="en-US" altLang="zh-CN" dirty="0">
                <a:latin typeface="华文中宋" panose="02010600040101010101" pitchFamily="2" charset="-122"/>
                <a:ea typeface="华文中宋" panose="02010600040101010101" pitchFamily="2" charset="-122"/>
              </a:rPr>
              <a:t>R</a:t>
            </a:r>
            <a:r>
              <a:rPr lang="en-US" altLang="zh-CN" baseline="-25000" dirty="0">
                <a:latin typeface="华文中宋" panose="02010600040101010101" pitchFamily="2" charset="-122"/>
                <a:ea typeface="华文中宋" panose="02010600040101010101" pitchFamily="2" charset="-122"/>
              </a:rPr>
              <a:t>1</a:t>
            </a:r>
            <a:endParaRPr lang="zh-CN" altLang="en-US" baseline="-25000" dirty="0">
              <a:latin typeface="华文中宋" panose="02010600040101010101" pitchFamily="2" charset="-122"/>
              <a:ea typeface="华文中宋" panose="02010600040101010101" pitchFamily="2" charset="-122"/>
            </a:endParaRPr>
          </a:p>
        </p:txBody>
      </p:sp>
      <p:sp>
        <p:nvSpPr>
          <p:cNvPr id="12" name="矩形 11"/>
          <p:cNvSpPr/>
          <p:nvPr/>
        </p:nvSpPr>
        <p:spPr bwMode="auto">
          <a:xfrm>
            <a:off x="3231144" y="4011190"/>
            <a:ext cx="567859"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 name="椭圆 12"/>
          <p:cNvSpPr/>
          <p:nvPr/>
        </p:nvSpPr>
        <p:spPr bwMode="auto">
          <a:xfrm>
            <a:off x="3444091" y="4166047"/>
            <a:ext cx="198750"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4" name="直接箭头连接符 13"/>
          <p:cNvCxnSpPr/>
          <p:nvPr/>
        </p:nvCxnSpPr>
        <p:spPr bwMode="auto">
          <a:xfrm>
            <a:off x="4663767" y="4295359"/>
            <a:ext cx="65744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矩形 14"/>
          <p:cNvSpPr/>
          <p:nvPr/>
        </p:nvSpPr>
        <p:spPr bwMode="auto">
          <a:xfrm>
            <a:off x="5316324" y="4022514"/>
            <a:ext cx="606359" cy="501445"/>
          </a:xfrm>
          <a:prstGeom prst="rect">
            <a:avLst/>
          </a:prstGeom>
          <a:solidFill>
            <a:srgbClr val="D5EEF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ctr" eaLnBrk="1" hangingPunct="1"/>
            <a:r>
              <a:rPr lang="en-US" altLang="zh-CN" dirty="0">
                <a:latin typeface="华文中宋" panose="02010600040101010101" pitchFamily="2" charset="-122"/>
                <a:ea typeface="华文中宋" panose="02010600040101010101" pitchFamily="2" charset="-122"/>
              </a:rPr>
              <a:t>R</a:t>
            </a:r>
            <a:r>
              <a:rPr lang="en-US" altLang="zh-CN" baseline="-25000" dirty="0">
                <a:latin typeface="华文中宋" panose="02010600040101010101" pitchFamily="2" charset="-122"/>
                <a:ea typeface="华文中宋" panose="02010600040101010101" pitchFamily="2" charset="-122"/>
              </a:rPr>
              <a:t>i-1</a:t>
            </a:r>
            <a:endParaRPr lang="zh-CN" altLang="en-US" baseline="-25000" dirty="0">
              <a:latin typeface="华文中宋" panose="02010600040101010101" pitchFamily="2" charset="-122"/>
              <a:ea typeface="华文中宋" panose="02010600040101010101" pitchFamily="2" charset="-122"/>
            </a:endParaRPr>
          </a:p>
        </p:txBody>
      </p:sp>
      <p:sp>
        <p:nvSpPr>
          <p:cNvPr id="16" name="矩形 15"/>
          <p:cNvSpPr/>
          <p:nvPr/>
        </p:nvSpPr>
        <p:spPr bwMode="auto">
          <a:xfrm>
            <a:off x="5922684" y="4022513"/>
            <a:ext cx="567859"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7" name="椭圆 16"/>
          <p:cNvSpPr/>
          <p:nvPr/>
        </p:nvSpPr>
        <p:spPr bwMode="auto">
          <a:xfrm>
            <a:off x="6135631" y="4177370"/>
            <a:ext cx="198750"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矩形 22"/>
          <p:cNvSpPr/>
          <p:nvPr/>
        </p:nvSpPr>
        <p:spPr bwMode="auto">
          <a:xfrm>
            <a:off x="2683009" y="5404007"/>
            <a:ext cx="606359" cy="501445"/>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ctr" eaLnBrk="1" hangingPunct="1"/>
            <a:r>
              <a:rPr lang="en-US" altLang="zh-CN" dirty="0">
                <a:latin typeface="华文中宋" panose="02010600040101010101" pitchFamily="2" charset="-122"/>
                <a:ea typeface="华文中宋" panose="02010600040101010101" pitchFamily="2" charset="-122"/>
              </a:rPr>
              <a:t>R</a:t>
            </a:r>
            <a:r>
              <a:rPr lang="en-US" altLang="zh-CN" baseline="-25000" dirty="0">
                <a:latin typeface="华文中宋" panose="02010600040101010101" pitchFamily="2" charset="-122"/>
                <a:ea typeface="华文中宋" panose="02010600040101010101" pitchFamily="2" charset="-122"/>
              </a:rPr>
              <a:t>i+1</a:t>
            </a:r>
            <a:endParaRPr lang="zh-CN" altLang="en-US" baseline="-25000" dirty="0">
              <a:latin typeface="华文中宋" panose="02010600040101010101" pitchFamily="2" charset="-122"/>
              <a:ea typeface="华文中宋" panose="02010600040101010101" pitchFamily="2" charset="-122"/>
            </a:endParaRPr>
          </a:p>
        </p:txBody>
      </p:sp>
      <p:sp>
        <p:nvSpPr>
          <p:cNvPr id="24" name="矩形 23"/>
          <p:cNvSpPr/>
          <p:nvPr/>
        </p:nvSpPr>
        <p:spPr bwMode="auto">
          <a:xfrm>
            <a:off x="3289370" y="5404006"/>
            <a:ext cx="567859"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5" name="椭圆 24"/>
          <p:cNvSpPr/>
          <p:nvPr/>
        </p:nvSpPr>
        <p:spPr bwMode="auto">
          <a:xfrm>
            <a:off x="3502316" y="5558863"/>
            <a:ext cx="198750"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26" name="直接箭头连接符 25"/>
          <p:cNvCxnSpPr>
            <a:stCxn id="25" idx="6"/>
          </p:cNvCxnSpPr>
          <p:nvPr/>
        </p:nvCxnSpPr>
        <p:spPr bwMode="auto">
          <a:xfrm>
            <a:off x="3701066" y="5669476"/>
            <a:ext cx="606643" cy="4853"/>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矩形 26"/>
          <p:cNvSpPr/>
          <p:nvPr/>
        </p:nvSpPr>
        <p:spPr bwMode="auto">
          <a:xfrm>
            <a:off x="5306992" y="5404007"/>
            <a:ext cx="606359" cy="501445"/>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R</a:t>
            </a:r>
            <a:r>
              <a:rPr kumimoji="0" lang="en-US" altLang="zh-CN" sz="18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n-1</a:t>
            </a:r>
            <a:endParaRPr kumimoji="0" lang="zh-CN" altLang="en-US" sz="18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8" name="矩形 27"/>
          <p:cNvSpPr/>
          <p:nvPr/>
        </p:nvSpPr>
        <p:spPr bwMode="auto">
          <a:xfrm>
            <a:off x="5913352" y="5404006"/>
            <a:ext cx="567859"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100" b="1"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rPr>
              <a:t>NULL</a:t>
            </a:r>
            <a:endParaRPr kumimoji="0" lang="zh-CN" altLang="en-US" sz="1100" b="1"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p:txBody>
      </p:sp>
      <p:sp>
        <p:nvSpPr>
          <p:cNvPr id="32" name="椭圆 31"/>
          <p:cNvSpPr/>
          <p:nvPr/>
        </p:nvSpPr>
        <p:spPr bwMode="auto">
          <a:xfrm>
            <a:off x="653002" y="2491734"/>
            <a:ext cx="237026"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cxnSp>
        <p:nvCxnSpPr>
          <p:cNvPr id="33" name="直接箭头连接符 32"/>
          <p:cNvCxnSpPr/>
          <p:nvPr/>
        </p:nvCxnSpPr>
        <p:spPr bwMode="auto">
          <a:xfrm>
            <a:off x="764884" y="2676328"/>
            <a:ext cx="0" cy="494746"/>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文本框 33"/>
          <p:cNvSpPr txBox="1"/>
          <p:nvPr/>
        </p:nvSpPr>
        <p:spPr>
          <a:xfrm>
            <a:off x="315237" y="1877326"/>
            <a:ext cx="963869" cy="400110"/>
          </a:xfrm>
          <a:prstGeom prst="rect">
            <a:avLst/>
          </a:prstGeom>
          <a:solidFill>
            <a:srgbClr val="FFC000"/>
          </a:solidFill>
        </p:spPr>
        <p:txBody>
          <a:bodyPr wrap="square" rtlCol="0">
            <a:spAutoFit/>
          </a:bodyPr>
          <a:lstStyle/>
          <a:p>
            <a:r>
              <a:rPr lang="zh-CN" altLang="en-US" sz="2000" dirty="0">
                <a:latin typeface="华文中宋" panose="02010600040101010101" pitchFamily="2" charset="-122"/>
                <a:ea typeface="华文中宋" panose="02010600040101010101" pitchFamily="2" charset="-122"/>
              </a:rPr>
              <a:t>头指针</a:t>
            </a:r>
          </a:p>
        </p:txBody>
      </p:sp>
      <p:cxnSp>
        <p:nvCxnSpPr>
          <p:cNvPr id="35" name="直接箭头连接符 34"/>
          <p:cNvCxnSpPr/>
          <p:nvPr/>
        </p:nvCxnSpPr>
        <p:spPr bwMode="auto">
          <a:xfrm>
            <a:off x="3536504" y="4290960"/>
            <a:ext cx="65744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矩形 35"/>
          <p:cNvSpPr/>
          <p:nvPr/>
        </p:nvSpPr>
        <p:spPr bwMode="auto">
          <a:xfrm>
            <a:off x="447483" y="3152752"/>
            <a:ext cx="606359" cy="50144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7" name="矩形 36"/>
          <p:cNvSpPr/>
          <p:nvPr/>
        </p:nvSpPr>
        <p:spPr bwMode="auto">
          <a:xfrm>
            <a:off x="1053843" y="3152751"/>
            <a:ext cx="567859"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8" name="椭圆 37"/>
          <p:cNvSpPr/>
          <p:nvPr/>
        </p:nvSpPr>
        <p:spPr bwMode="auto">
          <a:xfrm>
            <a:off x="1266790" y="3307608"/>
            <a:ext cx="198750"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39" name="直接箭头连接符 38"/>
          <p:cNvCxnSpPr>
            <a:endCxn id="6" idx="0"/>
          </p:cNvCxnSpPr>
          <p:nvPr/>
        </p:nvCxnSpPr>
        <p:spPr bwMode="auto">
          <a:xfrm>
            <a:off x="1365868" y="3465816"/>
            <a:ext cx="5375" cy="56225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文本框 40"/>
          <p:cNvSpPr txBox="1"/>
          <p:nvPr/>
        </p:nvSpPr>
        <p:spPr>
          <a:xfrm>
            <a:off x="4203285" y="4013233"/>
            <a:ext cx="429926" cy="400110"/>
          </a:xfrm>
          <a:prstGeom prst="rect">
            <a:avLst/>
          </a:prstGeom>
          <a:noFill/>
        </p:spPr>
        <p:txBody>
          <a:bodyPr wrap="none" rtlCol="0">
            <a:spAutoFit/>
          </a:bodyPr>
          <a:lstStyle/>
          <a:p>
            <a:r>
              <a:rPr lang="en-US" altLang="zh-CN" sz="2000" b="1" dirty="0">
                <a:latin typeface="华文中宋" panose="02010600040101010101" pitchFamily="2" charset="-122"/>
                <a:ea typeface="华文中宋" panose="02010600040101010101" pitchFamily="2" charset="-122"/>
              </a:rPr>
              <a:t>...</a:t>
            </a:r>
            <a:endParaRPr lang="zh-CN" altLang="en-US" sz="2000" b="1" dirty="0">
              <a:latin typeface="华文中宋" panose="02010600040101010101" pitchFamily="2" charset="-122"/>
              <a:ea typeface="华文中宋" panose="02010600040101010101" pitchFamily="2" charset="-122"/>
            </a:endParaRPr>
          </a:p>
        </p:txBody>
      </p:sp>
      <p:cxnSp>
        <p:nvCxnSpPr>
          <p:cNvPr id="42" name="直接箭头连接符 41"/>
          <p:cNvCxnSpPr/>
          <p:nvPr/>
        </p:nvCxnSpPr>
        <p:spPr bwMode="auto">
          <a:xfrm>
            <a:off x="423386" y="5681703"/>
            <a:ext cx="635346"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矩形 42"/>
          <p:cNvSpPr/>
          <p:nvPr/>
        </p:nvSpPr>
        <p:spPr bwMode="auto">
          <a:xfrm>
            <a:off x="1053842" y="5408858"/>
            <a:ext cx="606359" cy="501445"/>
          </a:xfrm>
          <a:prstGeom prst="rect">
            <a:avLst/>
          </a:prstGeom>
          <a:solidFill>
            <a:srgbClr val="FF99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ctr" eaLnBrk="1" hangingPunct="1"/>
            <a:r>
              <a:rPr lang="en-US" altLang="zh-CN" dirty="0" err="1">
                <a:latin typeface="华文中宋" panose="02010600040101010101" pitchFamily="2" charset="-122"/>
                <a:ea typeface="华文中宋" panose="02010600040101010101" pitchFamily="2" charset="-122"/>
              </a:rPr>
              <a:t>R</a:t>
            </a:r>
            <a:r>
              <a:rPr lang="en-US" altLang="zh-CN" baseline="-25000" dirty="0" err="1">
                <a:latin typeface="华文中宋" panose="02010600040101010101" pitchFamily="2" charset="-122"/>
                <a:ea typeface="华文中宋" panose="02010600040101010101" pitchFamily="2" charset="-122"/>
              </a:rPr>
              <a:t>i</a:t>
            </a:r>
            <a:endParaRPr lang="zh-CN" altLang="en-US" baseline="-25000" dirty="0">
              <a:latin typeface="华文中宋" panose="02010600040101010101" pitchFamily="2" charset="-122"/>
              <a:ea typeface="华文中宋" panose="02010600040101010101" pitchFamily="2" charset="-122"/>
            </a:endParaRPr>
          </a:p>
        </p:txBody>
      </p:sp>
      <p:sp>
        <p:nvSpPr>
          <p:cNvPr id="44" name="矩形 43"/>
          <p:cNvSpPr/>
          <p:nvPr/>
        </p:nvSpPr>
        <p:spPr bwMode="auto">
          <a:xfrm>
            <a:off x="1660202" y="5408857"/>
            <a:ext cx="567859" cy="5014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5" name="椭圆 44"/>
          <p:cNvSpPr/>
          <p:nvPr/>
        </p:nvSpPr>
        <p:spPr bwMode="auto">
          <a:xfrm>
            <a:off x="1873149" y="5563714"/>
            <a:ext cx="198750" cy="22122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22" name="直接箭头连接符 21"/>
          <p:cNvCxnSpPr>
            <a:stCxn id="45" idx="6"/>
          </p:cNvCxnSpPr>
          <p:nvPr/>
        </p:nvCxnSpPr>
        <p:spPr bwMode="auto">
          <a:xfrm>
            <a:off x="2071899" y="5674327"/>
            <a:ext cx="624446"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箭头连接符 53"/>
          <p:cNvCxnSpPr/>
          <p:nvPr/>
        </p:nvCxnSpPr>
        <p:spPr bwMode="auto">
          <a:xfrm>
            <a:off x="4670327" y="5681703"/>
            <a:ext cx="65744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文本框 54"/>
          <p:cNvSpPr txBox="1"/>
          <p:nvPr/>
        </p:nvSpPr>
        <p:spPr>
          <a:xfrm>
            <a:off x="4270423" y="5399577"/>
            <a:ext cx="429926" cy="400110"/>
          </a:xfrm>
          <a:prstGeom prst="rect">
            <a:avLst/>
          </a:prstGeom>
          <a:noFill/>
        </p:spPr>
        <p:txBody>
          <a:bodyPr wrap="none" rtlCol="0">
            <a:spAutoFit/>
          </a:bodyPr>
          <a:lstStyle/>
          <a:p>
            <a:r>
              <a:rPr lang="en-US" altLang="zh-CN" sz="2000" b="1" dirty="0">
                <a:latin typeface="华文中宋" panose="02010600040101010101" pitchFamily="2" charset="-122"/>
                <a:ea typeface="华文中宋" panose="02010600040101010101" pitchFamily="2" charset="-122"/>
              </a:rPr>
              <a:t>...</a:t>
            </a:r>
            <a:endParaRPr lang="zh-CN" altLang="en-US" sz="2000" b="1" dirty="0">
              <a:latin typeface="华文中宋" panose="02010600040101010101" pitchFamily="2" charset="-122"/>
              <a:ea typeface="华文中宋" panose="02010600040101010101" pitchFamily="2" charset="-122"/>
            </a:endParaRPr>
          </a:p>
        </p:txBody>
      </p:sp>
      <p:cxnSp>
        <p:nvCxnSpPr>
          <p:cNvPr id="57" name="直接连接符 56"/>
          <p:cNvCxnSpPr>
            <a:stCxn id="16" idx="3"/>
          </p:cNvCxnSpPr>
          <p:nvPr/>
        </p:nvCxnSpPr>
        <p:spPr bwMode="auto">
          <a:xfrm>
            <a:off x="6490543" y="4273236"/>
            <a:ext cx="500192"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58"/>
          <p:cNvCxnSpPr/>
          <p:nvPr/>
        </p:nvCxnSpPr>
        <p:spPr bwMode="auto">
          <a:xfrm>
            <a:off x="6990735" y="4273236"/>
            <a:ext cx="0" cy="65272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连接符 60"/>
          <p:cNvCxnSpPr/>
          <p:nvPr/>
        </p:nvCxnSpPr>
        <p:spPr bwMode="auto">
          <a:xfrm>
            <a:off x="423386" y="4925960"/>
            <a:ext cx="6543252"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接连接符 62"/>
          <p:cNvCxnSpPr/>
          <p:nvPr/>
        </p:nvCxnSpPr>
        <p:spPr bwMode="auto">
          <a:xfrm flipV="1">
            <a:off x="423386" y="4925960"/>
            <a:ext cx="0" cy="75574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 name="文本框 70"/>
          <p:cNvSpPr txBox="1"/>
          <p:nvPr/>
        </p:nvSpPr>
        <p:spPr>
          <a:xfrm>
            <a:off x="7485331" y="4084151"/>
            <a:ext cx="1338828" cy="369332"/>
          </a:xfrm>
          <a:prstGeom prst="rect">
            <a:avLst/>
          </a:prstGeom>
          <a:solidFill>
            <a:srgbClr val="FFE697"/>
          </a:solidFill>
        </p:spPr>
        <p:txBody>
          <a:bodyPr wrap="none" rtlCol="0">
            <a:spAutoFit/>
          </a:bodyPr>
          <a:lstStyle/>
          <a:p>
            <a:r>
              <a:rPr lang="zh-CN" altLang="en-US" dirty="0">
                <a:latin typeface="华文中宋" panose="02010600040101010101" pitchFamily="2" charset="-122"/>
                <a:ea typeface="华文中宋" panose="02010600040101010101" pitchFamily="2" charset="-122"/>
              </a:rPr>
              <a:t>已排序序列</a:t>
            </a:r>
          </a:p>
        </p:txBody>
      </p:sp>
      <p:sp>
        <p:nvSpPr>
          <p:cNvPr id="72" name="文本框 71"/>
          <p:cNvSpPr txBox="1"/>
          <p:nvPr/>
        </p:nvSpPr>
        <p:spPr>
          <a:xfrm>
            <a:off x="7485331" y="5428767"/>
            <a:ext cx="1338828" cy="369332"/>
          </a:xfrm>
          <a:prstGeom prst="rect">
            <a:avLst/>
          </a:prstGeom>
          <a:solidFill>
            <a:srgbClr val="FFE697"/>
          </a:solidFill>
        </p:spPr>
        <p:txBody>
          <a:bodyPr wrap="none" rtlCol="0">
            <a:spAutoFit/>
          </a:bodyPr>
          <a:lstStyle/>
          <a:p>
            <a:r>
              <a:rPr lang="zh-CN" altLang="en-US" dirty="0">
                <a:latin typeface="华文中宋" panose="02010600040101010101" pitchFamily="2" charset="-122"/>
                <a:ea typeface="华文中宋" panose="02010600040101010101" pitchFamily="2" charset="-122"/>
              </a:rPr>
              <a:t>待排序序列</a:t>
            </a:r>
          </a:p>
        </p:txBody>
      </p:sp>
    </p:spTree>
    <p:extLst>
      <p:ext uri="{BB962C8B-B14F-4D97-AF65-F5344CB8AC3E}">
        <p14:creationId xmlns:p14="http://schemas.microsoft.com/office/powerpoint/2010/main" val="25356608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表插入排序</a:t>
            </a:r>
          </a:p>
        </p:txBody>
      </p:sp>
      <p:sp>
        <p:nvSpPr>
          <p:cNvPr id="5" name="文本框 4"/>
          <p:cNvSpPr txBox="1"/>
          <p:nvPr/>
        </p:nvSpPr>
        <p:spPr>
          <a:xfrm>
            <a:off x="2159473" y="5790587"/>
            <a:ext cx="4544834" cy="400110"/>
          </a:xfrm>
          <a:prstGeom prst="rect">
            <a:avLst/>
          </a:prstGeom>
          <a:solidFill>
            <a:srgbClr val="FFE697"/>
          </a:solid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备注：表插入排序只适合链接存储方式</a:t>
            </a:r>
          </a:p>
        </p:txBody>
      </p:sp>
      <p:sp>
        <p:nvSpPr>
          <p:cNvPr id="4" name="矩形 3"/>
          <p:cNvSpPr/>
          <p:nvPr/>
        </p:nvSpPr>
        <p:spPr>
          <a:xfrm>
            <a:off x="1755058" y="1496245"/>
            <a:ext cx="5353665" cy="3939540"/>
          </a:xfrm>
          <a:prstGeom prst="rect">
            <a:avLst/>
          </a:prstGeom>
          <a:solidFill>
            <a:schemeClr val="bg1">
              <a:lumMod val="90000"/>
            </a:schemeClr>
          </a:solidFill>
        </p:spPr>
        <p:txBody>
          <a:bodyPr wrap="square">
            <a:spAutoFit/>
          </a:bodyPr>
          <a:lstStyle/>
          <a:p>
            <a:pPr>
              <a:lnSpc>
                <a:spcPts val="3000"/>
              </a:lnSpc>
            </a:pPr>
            <a:r>
              <a:rPr lang="en-US" altLang="zh-CN" sz="2000" dirty="0" err="1">
                <a:latin typeface="华文中宋" panose="02010600040101010101" pitchFamily="2" charset="-122"/>
                <a:ea typeface="华文中宋" panose="02010600040101010101" pitchFamily="2" charset="-122"/>
              </a:rPr>
              <a:t>struct</a:t>
            </a:r>
            <a:r>
              <a:rPr lang="en-US" altLang="zh-CN" sz="2000" dirty="0">
                <a:latin typeface="华文中宋" panose="02010600040101010101" pitchFamily="2" charset="-122"/>
                <a:ea typeface="华文中宋" panose="02010600040101010101" pitchFamily="2" charset="-122"/>
              </a:rPr>
              <a:t> Node;</a:t>
            </a:r>
          </a:p>
          <a:p>
            <a:pPr>
              <a:lnSpc>
                <a:spcPts val="3000"/>
              </a:lnSpc>
            </a:pPr>
            <a:r>
              <a:rPr lang="en-US" altLang="zh-CN" sz="2000" dirty="0" err="1">
                <a:latin typeface="华文中宋" panose="02010600040101010101" pitchFamily="2" charset="-122"/>
                <a:ea typeface="华文中宋" panose="02010600040101010101" pitchFamily="2" charset="-122"/>
              </a:rPr>
              <a:t>typedef</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struct</a:t>
            </a:r>
            <a:r>
              <a:rPr lang="en-US" altLang="zh-CN" sz="2000" dirty="0">
                <a:latin typeface="华文中宋" panose="02010600040101010101" pitchFamily="2" charset="-122"/>
                <a:ea typeface="华文中宋" panose="02010600040101010101" pitchFamily="2" charset="-122"/>
              </a:rPr>
              <a:t> Node </a:t>
            </a:r>
            <a:r>
              <a:rPr lang="en-US" altLang="zh-CN" sz="2000" dirty="0" err="1">
                <a:latin typeface="华文中宋" panose="02010600040101010101" pitchFamily="2" charset="-122"/>
                <a:ea typeface="华文中宋" panose="02010600040101010101" pitchFamily="2" charset="-122"/>
              </a:rPr>
              <a:t>ListNode</a:t>
            </a:r>
            <a:r>
              <a:rPr lang="en-US" altLang="zh-CN" sz="2000" dirty="0">
                <a:latin typeface="华文中宋" panose="02010600040101010101" pitchFamily="2" charset="-122"/>
                <a:ea typeface="华文中宋" panose="02010600040101010101" pitchFamily="2" charset="-122"/>
              </a:rPr>
              <a:t>;</a:t>
            </a:r>
          </a:p>
          <a:p>
            <a:pPr>
              <a:lnSpc>
                <a:spcPts val="3000"/>
              </a:lnSpc>
            </a:pPr>
            <a:endParaRPr lang="en-US" altLang="zh-CN" sz="2000" dirty="0">
              <a:latin typeface="华文中宋" panose="02010600040101010101" pitchFamily="2" charset="-122"/>
              <a:ea typeface="华文中宋" panose="02010600040101010101" pitchFamily="2" charset="-122"/>
            </a:endParaRPr>
          </a:p>
          <a:p>
            <a:pPr>
              <a:lnSpc>
                <a:spcPts val="3000"/>
              </a:lnSpc>
            </a:pPr>
            <a:r>
              <a:rPr lang="en-US" altLang="zh-CN" sz="2000" dirty="0" err="1">
                <a:latin typeface="华文中宋" panose="02010600040101010101" pitchFamily="2" charset="-122"/>
                <a:ea typeface="华文中宋" panose="02010600040101010101" pitchFamily="2" charset="-122"/>
              </a:rPr>
              <a:t>struct</a:t>
            </a:r>
            <a:r>
              <a:rPr lang="en-US" altLang="zh-CN" sz="2000" dirty="0">
                <a:latin typeface="华文中宋" panose="02010600040101010101" pitchFamily="2" charset="-122"/>
                <a:ea typeface="华文中宋" panose="02010600040101010101" pitchFamily="2" charset="-122"/>
              </a:rPr>
              <a:t> Node {</a:t>
            </a:r>
          </a:p>
          <a:p>
            <a:pPr>
              <a:lnSpc>
                <a:spcPts val="3000"/>
              </a:lnSpc>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KeyType</a:t>
            </a:r>
            <a:r>
              <a:rPr lang="en-US" altLang="zh-CN" sz="2000" dirty="0">
                <a:latin typeface="华文中宋" panose="02010600040101010101" pitchFamily="2" charset="-122"/>
                <a:ea typeface="华文中宋" panose="02010600040101010101" pitchFamily="2" charset="-122"/>
              </a:rPr>
              <a:t> key; //</a:t>
            </a:r>
            <a:r>
              <a:rPr lang="zh-CN" altLang="en-US" sz="2000" dirty="0">
                <a:latin typeface="华文中宋" panose="02010600040101010101" pitchFamily="2" charset="-122"/>
                <a:ea typeface="华文中宋" panose="02010600040101010101" pitchFamily="2" charset="-122"/>
              </a:rPr>
              <a:t>记录的排序码字段</a:t>
            </a:r>
          </a:p>
          <a:p>
            <a:pPr>
              <a:lnSpc>
                <a:spcPts val="3000"/>
              </a:lnSpc>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DataType</a:t>
            </a:r>
            <a:r>
              <a:rPr lang="en-US" altLang="zh-CN" sz="2000" dirty="0">
                <a:latin typeface="华文中宋" panose="02010600040101010101" pitchFamily="2" charset="-122"/>
                <a:ea typeface="华文中宋" panose="02010600040101010101" pitchFamily="2" charset="-122"/>
              </a:rPr>
              <a:t> info; //</a:t>
            </a:r>
            <a:r>
              <a:rPr lang="zh-CN" altLang="en-US" sz="2000" dirty="0">
                <a:latin typeface="华文中宋" panose="02010600040101010101" pitchFamily="2" charset="-122"/>
                <a:ea typeface="华文中宋" panose="02010600040101010101" pitchFamily="2" charset="-122"/>
              </a:rPr>
              <a:t>记录的其他字段</a:t>
            </a:r>
          </a:p>
          <a:p>
            <a:pPr>
              <a:lnSpc>
                <a:spcPts val="3000"/>
              </a:lnSpc>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ListNode</a:t>
            </a:r>
            <a:r>
              <a:rPr lang="en-US" altLang="zh-CN" sz="2000" dirty="0">
                <a:latin typeface="华文中宋" panose="02010600040101010101" pitchFamily="2" charset="-122"/>
                <a:ea typeface="华文中宋" panose="02010600040101010101" pitchFamily="2" charset="-122"/>
              </a:rPr>
              <a:t> *next; //</a:t>
            </a:r>
            <a:r>
              <a:rPr lang="zh-CN" altLang="en-US" sz="2000" dirty="0">
                <a:latin typeface="华文中宋" panose="02010600040101010101" pitchFamily="2" charset="-122"/>
                <a:ea typeface="华文中宋" panose="02010600040101010101" pitchFamily="2" charset="-122"/>
              </a:rPr>
              <a:t>记录的指针字段</a:t>
            </a:r>
          </a:p>
          <a:p>
            <a:pPr>
              <a:lnSpc>
                <a:spcPts val="3000"/>
              </a:lnSpc>
            </a:pPr>
            <a:r>
              <a:rPr lang="en-US" altLang="zh-CN" sz="2000" dirty="0">
                <a:latin typeface="华文中宋" panose="02010600040101010101" pitchFamily="2" charset="-122"/>
                <a:ea typeface="华文中宋" panose="02010600040101010101" pitchFamily="2" charset="-122"/>
              </a:rPr>
              <a:t>};</a:t>
            </a:r>
          </a:p>
          <a:p>
            <a:pPr>
              <a:lnSpc>
                <a:spcPts val="3000"/>
              </a:lnSpc>
            </a:pPr>
            <a:endParaRPr lang="zh-CN" altLang="en-US" sz="2000" dirty="0">
              <a:latin typeface="华文中宋" panose="02010600040101010101" pitchFamily="2" charset="-122"/>
              <a:ea typeface="华文中宋" panose="02010600040101010101" pitchFamily="2" charset="-122"/>
            </a:endParaRPr>
          </a:p>
          <a:p>
            <a:pPr>
              <a:lnSpc>
                <a:spcPts val="3000"/>
              </a:lnSpc>
            </a:pPr>
            <a:r>
              <a:rPr lang="en-US" altLang="zh-CN" sz="2000" dirty="0" err="1">
                <a:latin typeface="华文中宋" panose="02010600040101010101" pitchFamily="2" charset="-122"/>
                <a:ea typeface="华文中宋" panose="02010600040101010101" pitchFamily="2" charset="-122"/>
              </a:rPr>
              <a:t>typedef</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ListNode</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LinkList</a:t>
            </a:r>
            <a:r>
              <a:rPr lang="en-US" altLang="zh-CN" sz="2000"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1638051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表插入排序</a:t>
            </a:r>
          </a:p>
        </p:txBody>
      </p:sp>
      <p:sp>
        <p:nvSpPr>
          <p:cNvPr id="4" name="矩形 3"/>
          <p:cNvSpPr/>
          <p:nvPr/>
        </p:nvSpPr>
        <p:spPr>
          <a:xfrm>
            <a:off x="766917" y="1356037"/>
            <a:ext cx="7742902" cy="5324535"/>
          </a:xfrm>
          <a:prstGeom prst="rect">
            <a:avLst/>
          </a:prstGeom>
          <a:solidFill>
            <a:schemeClr val="bg1">
              <a:lumMod val="90000"/>
            </a:schemeClr>
          </a:solidFill>
        </p:spPr>
        <p:txBody>
          <a:bodyPr wrap="square">
            <a:spAutoFit/>
          </a:bodyPr>
          <a:lstStyle/>
          <a:p>
            <a:pPr>
              <a:lnSpc>
                <a:spcPts val="2400"/>
              </a:lnSpc>
            </a:pPr>
            <a:r>
              <a:rPr lang="en-US" altLang="zh-CN" sz="2400" b="1" dirty="0">
                <a:latin typeface="华文中宋" panose="02010600040101010101" pitchFamily="2" charset="-122"/>
                <a:ea typeface="华文中宋" panose="02010600040101010101" pitchFamily="2" charset="-122"/>
              </a:rPr>
              <a:t>void </a:t>
            </a:r>
            <a:r>
              <a:rPr lang="en-US" altLang="zh-CN" sz="2400" b="1" dirty="0" err="1">
                <a:latin typeface="华文中宋" panose="02010600040101010101" pitchFamily="2" charset="-122"/>
                <a:ea typeface="华文中宋" panose="02010600040101010101" pitchFamily="2" charset="-122"/>
              </a:rPr>
              <a:t>listSort</a:t>
            </a:r>
            <a:r>
              <a:rPr lang="en-US" altLang="zh-CN" sz="2400" b="1" dirty="0">
                <a:latin typeface="华文中宋" panose="02010600040101010101" pitchFamily="2" charset="-122"/>
                <a:ea typeface="华文中宋" panose="02010600040101010101" pitchFamily="2" charset="-122"/>
              </a:rPr>
              <a:t> ( </a:t>
            </a:r>
            <a:r>
              <a:rPr lang="en-US" altLang="zh-CN" sz="2400" b="1" dirty="0" err="1">
                <a:latin typeface="华文中宋" panose="02010600040101010101" pitchFamily="2" charset="-122"/>
                <a:ea typeface="华文中宋" panose="02010600040101010101" pitchFamily="2" charset="-122"/>
              </a:rPr>
              <a:t>LinkList</a:t>
            </a:r>
            <a:r>
              <a:rPr lang="en-US" altLang="zh-CN" sz="2400" b="1" dirty="0">
                <a:latin typeface="华文中宋" panose="02010600040101010101" pitchFamily="2" charset="-122"/>
                <a:ea typeface="华文中宋" panose="02010600040101010101" pitchFamily="2" charset="-122"/>
              </a:rPr>
              <a:t> * </a:t>
            </a:r>
            <a:r>
              <a:rPr lang="en-US" altLang="zh-CN" sz="2400" b="1" dirty="0" err="1">
                <a:latin typeface="华文中宋" panose="02010600040101010101" pitchFamily="2" charset="-122"/>
                <a:ea typeface="华文中宋" panose="02010600040101010101" pitchFamily="2" charset="-122"/>
              </a:rPr>
              <a:t>plist</a:t>
            </a:r>
            <a:r>
              <a:rPr lang="en-US" altLang="zh-CN" sz="2400" b="1" dirty="0">
                <a:latin typeface="华文中宋" panose="02010600040101010101" pitchFamily="2" charset="-122"/>
                <a:ea typeface="华文中宋" panose="02010600040101010101" pitchFamily="2" charset="-122"/>
              </a:rPr>
              <a:t> ) </a:t>
            </a:r>
          </a:p>
          <a:p>
            <a:pPr>
              <a:lnSpc>
                <a:spcPts val="2400"/>
              </a:lnSpc>
            </a:pPr>
            <a:r>
              <a:rPr lang="en-US" altLang="zh-CN" sz="2400" b="1" dirty="0">
                <a:latin typeface="华文中宋" panose="02010600040101010101" pitchFamily="2" charset="-122"/>
                <a:ea typeface="华文中宋" panose="02010600040101010101" pitchFamily="2" charset="-122"/>
              </a:rPr>
              <a:t>{</a:t>
            </a:r>
          </a:p>
          <a:p>
            <a:pPr>
              <a:lnSpc>
                <a:spcPts val="2400"/>
              </a:lnSpc>
            </a:pPr>
            <a:r>
              <a:rPr lang="en-US" altLang="zh-CN" sz="2400" b="1" dirty="0">
                <a:latin typeface="华文中宋" panose="02010600040101010101" pitchFamily="2" charset="-122"/>
                <a:ea typeface="华文中宋" panose="02010600040101010101" pitchFamily="2" charset="-122"/>
              </a:rPr>
              <a:t>    </a:t>
            </a:r>
            <a:r>
              <a:rPr lang="en-US" altLang="zh-CN" sz="2400" b="1" dirty="0" err="1">
                <a:latin typeface="华文中宋" panose="02010600040101010101" pitchFamily="2" charset="-122"/>
                <a:ea typeface="华文中宋" panose="02010600040101010101" pitchFamily="2" charset="-122"/>
              </a:rPr>
              <a:t>ListNode</a:t>
            </a:r>
            <a:r>
              <a:rPr lang="en-US" altLang="zh-CN" sz="2400" b="1" dirty="0">
                <a:latin typeface="华文中宋" panose="02010600040101010101" pitchFamily="2" charset="-122"/>
                <a:ea typeface="华文中宋" panose="02010600040101010101" pitchFamily="2" charset="-122"/>
              </a:rPr>
              <a:t> *now, *pre, *p, *q, *head;</a:t>
            </a:r>
          </a:p>
          <a:p>
            <a:pPr>
              <a:lnSpc>
                <a:spcPts val="2400"/>
              </a:lnSpc>
            </a:pPr>
            <a:r>
              <a:rPr lang="en-US" altLang="zh-CN" sz="2400" b="1" dirty="0">
                <a:latin typeface="华文中宋" panose="02010600040101010101" pitchFamily="2" charset="-122"/>
                <a:ea typeface="华文中宋" panose="02010600040101010101" pitchFamily="2" charset="-122"/>
              </a:rPr>
              <a:t>    head=*</a:t>
            </a:r>
            <a:r>
              <a:rPr lang="en-US" altLang="zh-CN" sz="2400" b="1" dirty="0" err="1">
                <a:latin typeface="华文中宋" panose="02010600040101010101" pitchFamily="2" charset="-122"/>
                <a:ea typeface="华文中宋" panose="02010600040101010101" pitchFamily="2" charset="-122"/>
              </a:rPr>
              <a:t>plist</a:t>
            </a:r>
            <a:r>
              <a:rPr lang="en-US" altLang="zh-CN" sz="2400" b="1" dirty="0">
                <a:latin typeface="华文中宋" panose="02010600040101010101" pitchFamily="2" charset="-122"/>
                <a:ea typeface="华文中宋" panose="02010600040101010101" pitchFamily="2" charset="-122"/>
              </a:rPr>
              <a:t>;   </a:t>
            </a:r>
          </a:p>
          <a:p>
            <a:pPr>
              <a:lnSpc>
                <a:spcPts val="2400"/>
              </a:lnSpc>
            </a:pPr>
            <a:r>
              <a:rPr lang="en-US" altLang="zh-CN" sz="2400" b="1" dirty="0">
                <a:latin typeface="华文中宋" panose="02010600040101010101" pitchFamily="2" charset="-122"/>
                <a:ea typeface="华文中宋" panose="02010600040101010101" pitchFamily="2" charset="-122"/>
              </a:rPr>
              <a:t>    pre=head-&gt;next;     if (pre==NULL) return;</a:t>
            </a:r>
          </a:p>
          <a:p>
            <a:pPr>
              <a:lnSpc>
                <a:spcPts val="2400"/>
              </a:lnSpc>
            </a:pPr>
            <a:r>
              <a:rPr lang="en-US" altLang="zh-CN" sz="2400" b="1" dirty="0">
                <a:latin typeface="华文中宋" panose="02010600040101010101" pitchFamily="2" charset="-122"/>
                <a:ea typeface="华文中宋" panose="02010600040101010101" pitchFamily="2" charset="-122"/>
              </a:rPr>
              <a:t>    now=pre-&gt;next;      if (now==NULL) return;</a:t>
            </a:r>
          </a:p>
          <a:p>
            <a:pPr>
              <a:lnSpc>
                <a:spcPts val="2400"/>
              </a:lnSpc>
            </a:pPr>
            <a:r>
              <a:rPr lang="en-US" altLang="zh-CN" sz="2400" b="1" dirty="0">
                <a:latin typeface="华文中宋" panose="02010600040101010101" pitchFamily="2" charset="-122"/>
                <a:ea typeface="华文中宋" panose="02010600040101010101" pitchFamily="2" charset="-122"/>
              </a:rPr>
              <a:t>   while ( now!=NULL ) {</a:t>
            </a:r>
          </a:p>
          <a:p>
            <a:pPr>
              <a:lnSpc>
                <a:spcPts val="2400"/>
              </a:lnSpc>
            </a:pPr>
            <a:r>
              <a:rPr lang="en-US" altLang="zh-CN" sz="2400" b="1" dirty="0">
                <a:latin typeface="华文中宋" panose="02010600040101010101" pitchFamily="2" charset="-122"/>
                <a:ea typeface="华文中宋" panose="02010600040101010101" pitchFamily="2" charset="-122"/>
              </a:rPr>
              <a:t>      q=head;    p=head-&gt;next;</a:t>
            </a:r>
          </a:p>
          <a:p>
            <a:pPr>
              <a:lnSpc>
                <a:spcPts val="2400"/>
              </a:lnSpc>
            </a:pPr>
            <a:r>
              <a:rPr lang="en-US" altLang="zh-CN" sz="2400" b="1" dirty="0">
                <a:latin typeface="华文中宋" panose="02010600040101010101" pitchFamily="2" charset="-122"/>
                <a:ea typeface="华文中宋" panose="02010600040101010101" pitchFamily="2" charset="-122"/>
              </a:rPr>
              <a:t>      while ( p!=now &amp;&amp; p-&gt;key&lt;=now-&gt;key )</a:t>
            </a:r>
          </a:p>
          <a:p>
            <a:pPr>
              <a:lnSpc>
                <a:spcPts val="2400"/>
              </a:lnSpc>
            </a:pPr>
            <a:r>
              <a:rPr lang="en-US" altLang="zh-CN" sz="2400" b="1" dirty="0">
                <a:latin typeface="华文中宋" panose="02010600040101010101" pitchFamily="2" charset="-122"/>
                <a:ea typeface="华文中宋" panose="02010600040101010101" pitchFamily="2" charset="-122"/>
              </a:rPr>
              <a:t>      {  q=p;  p=p-&gt;next;  }</a:t>
            </a:r>
            <a:endParaRPr lang="zh-CN" altLang="en-US" sz="2400" b="1" dirty="0">
              <a:latin typeface="华文中宋" panose="02010600040101010101" pitchFamily="2" charset="-122"/>
              <a:ea typeface="华文中宋" panose="02010600040101010101" pitchFamily="2" charset="-122"/>
            </a:endParaRPr>
          </a:p>
          <a:p>
            <a:pPr>
              <a:lnSpc>
                <a:spcPts val="2400"/>
              </a:lnSpc>
            </a:pPr>
            <a:r>
              <a:rPr lang="en-US" altLang="zh-CN" sz="2400" b="1" dirty="0">
                <a:latin typeface="华文中宋" panose="02010600040101010101" pitchFamily="2" charset="-122"/>
                <a:ea typeface="华文中宋" panose="02010600040101010101" pitchFamily="2" charset="-122"/>
              </a:rPr>
              <a:t>     if ( p==now ) { pre=pre-&gt;next;  now=pre-&gt;next;  continue ;  } </a:t>
            </a:r>
          </a:p>
          <a:p>
            <a:pPr>
              <a:lnSpc>
                <a:spcPts val="2400"/>
              </a:lnSpc>
            </a:pPr>
            <a:r>
              <a:rPr lang="en-US" altLang="zh-CN" sz="2400" b="1" dirty="0">
                <a:latin typeface="华文中宋" panose="02010600040101010101" pitchFamily="2" charset="-122"/>
                <a:ea typeface="华文中宋" panose="02010600040101010101" pitchFamily="2" charset="-122"/>
              </a:rPr>
              <a:t>     </a:t>
            </a:r>
            <a:r>
              <a:rPr lang="en-US" altLang="zh-CN" sz="2400" b="1" dirty="0">
                <a:solidFill>
                  <a:srgbClr val="0033CC"/>
                </a:solidFill>
                <a:latin typeface="华文中宋" panose="02010600040101010101" pitchFamily="2" charset="-122"/>
                <a:ea typeface="华文中宋" panose="02010600040101010101" pitchFamily="2" charset="-122"/>
              </a:rPr>
              <a:t>pre-&gt;next=now-&gt;next;</a:t>
            </a:r>
            <a:endParaRPr lang="zh-CN" altLang="en-US" sz="2400" b="1" dirty="0">
              <a:solidFill>
                <a:srgbClr val="0033CC"/>
              </a:solidFill>
              <a:latin typeface="华文中宋" panose="02010600040101010101" pitchFamily="2" charset="-122"/>
              <a:ea typeface="华文中宋" panose="02010600040101010101" pitchFamily="2" charset="-122"/>
            </a:endParaRPr>
          </a:p>
          <a:p>
            <a:pPr>
              <a:lnSpc>
                <a:spcPts val="2400"/>
              </a:lnSpc>
            </a:pPr>
            <a:r>
              <a:rPr lang="en-US" altLang="zh-CN" sz="2400" b="1" dirty="0">
                <a:solidFill>
                  <a:srgbClr val="0033CC"/>
                </a:solidFill>
                <a:latin typeface="华文中宋" panose="02010600040101010101" pitchFamily="2" charset="-122"/>
                <a:ea typeface="华文中宋" panose="02010600040101010101" pitchFamily="2" charset="-122"/>
              </a:rPr>
              <a:t>     q-&gt;next=now;   now-&gt;next=p;</a:t>
            </a:r>
          </a:p>
          <a:p>
            <a:pPr>
              <a:lnSpc>
                <a:spcPts val="2400"/>
              </a:lnSpc>
            </a:pPr>
            <a:r>
              <a:rPr lang="en-US" altLang="zh-CN" sz="2400" b="1" dirty="0">
                <a:solidFill>
                  <a:srgbClr val="0033CC"/>
                </a:solidFill>
                <a:latin typeface="华文中宋" panose="02010600040101010101" pitchFamily="2" charset="-122"/>
                <a:ea typeface="华文中宋" panose="02010600040101010101" pitchFamily="2" charset="-122"/>
              </a:rPr>
              <a:t>     now=pre-&gt;next;</a:t>
            </a:r>
          </a:p>
          <a:p>
            <a:pPr>
              <a:lnSpc>
                <a:spcPts val="2400"/>
              </a:lnSpc>
            </a:pPr>
            <a:r>
              <a:rPr lang="en-US" altLang="zh-CN" sz="2400" b="1" dirty="0">
                <a:latin typeface="华文中宋" panose="02010600040101010101" pitchFamily="2" charset="-122"/>
                <a:ea typeface="华文中宋" panose="02010600040101010101" pitchFamily="2" charset="-122"/>
              </a:rPr>
              <a:t>  }</a:t>
            </a:r>
          </a:p>
          <a:p>
            <a:pPr>
              <a:lnSpc>
                <a:spcPts val="2400"/>
              </a:lnSpc>
            </a:pPr>
            <a:r>
              <a:rPr lang="en-US" altLang="zh-CN" sz="2400" b="1" dirty="0">
                <a:latin typeface="华文中宋" panose="02010600040101010101" pitchFamily="2" charset="-122"/>
                <a:ea typeface="华文中宋" panose="02010600040101010101" pitchFamily="2" charset="-122"/>
              </a:rPr>
              <a:t>} </a:t>
            </a:r>
            <a:endParaRPr lang="zh-CN" altLang="en-US" sz="2400"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858276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表插入排序</a:t>
            </a:r>
          </a:p>
        </p:txBody>
      </p:sp>
      <p:sp>
        <p:nvSpPr>
          <p:cNvPr id="3" name="内容占位符 2"/>
          <p:cNvSpPr>
            <a:spLocks noGrp="1"/>
          </p:cNvSpPr>
          <p:nvPr>
            <p:ph idx="1"/>
          </p:nvPr>
        </p:nvSpPr>
        <p:spPr>
          <a:xfrm>
            <a:off x="280218" y="1341438"/>
            <a:ext cx="8701549" cy="4784725"/>
          </a:xfrm>
        </p:spPr>
        <p:txBody>
          <a:bodyPr/>
          <a:lstStyle/>
          <a:p>
            <a:r>
              <a:rPr lang="zh-CN" altLang="en-US" dirty="0"/>
              <a:t>表插入排序的性能分析</a:t>
            </a:r>
          </a:p>
          <a:p>
            <a:pPr lvl="1"/>
            <a:r>
              <a:rPr lang="zh-CN" altLang="en-US" dirty="0"/>
              <a:t>空间效率：临时空间是常量</a:t>
            </a:r>
            <a:r>
              <a:rPr lang="en-US" altLang="zh-CN" dirty="0"/>
              <a:t>O(1)</a:t>
            </a:r>
            <a:endParaRPr lang="zh-CN" altLang="en-US" dirty="0"/>
          </a:p>
          <a:p>
            <a:pPr lvl="1"/>
            <a:r>
              <a:rPr lang="zh-CN" altLang="en-US" dirty="0"/>
              <a:t>时间效率：用链表方式不需要记录移动，摘除结点和链入结点的次数为</a:t>
            </a:r>
            <a:r>
              <a:rPr lang="en-US" altLang="zh-CN" dirty="0"/>
              <a:t>O(n)</a:t>
            </a:r>
            <a:r>
              <a:rPr lang="zh-CN" altLang="en-US" dirty="0"/>
              <a:t>，但关键码比较次数仍是</a:t>
            </a:r>
            <a:r>
              <a:rPr lang="en-US" altLang="zh-CN" dirty="0"/>
              <a:t>O(n</a:t>
            </a:r>
            <a:r>
              <a:rPr lang="en-US" altLang="zh-CN" baseline="30000" dirty="0"/>
              <a:t>2</a:t>
            </a:r>
            <a:r>
              <a:rPr lang="en-US" altLang="zh-CN" dirty="0"/>
              <a:t>)</a:t>
            </a:r>
            <a:r>
              <a:rPr lang="zh-CN" altLang="en-US" dirty="0"/>
              <a:t>；因此算法的时间复杂度仍为</a:t>
            </a:r>
            <a:r>
              <a:rPr lang="en-US" altLang="zh-CN" dirty="0"/>
              <a:t>O(n</a:t>
            </a:r>
            <a:r>
              <a:rPr lang="en-US" altLang="zh-CN" baseline="30000" dirty="0"/>
              <a:t>2</a:t>
            </a:r>
            <a:r>
              <a:rPr lang="en-US" altLang="zh-CN" dirty="0"/>
              <a:t>)</a:t>
            </a:r>
            <a:endParaRPr lang="zh-CN" altLang="en-US" dirty="0"/>
          </a:p>
          <a:p>
            <a:endParaRPr lang="zh-CN" altLang="en-US" dirty="0"/>
          </a:p>
          <a:p>
            <a:pPr lvl="1"/>
            <a:r>
              <a:rPr lang="zh-CN" altLang="en-US" dirty="0"/>
              <a:t>稳定性：在找插入位置的循环里，条件用的是</a:t>
            </a:r>
            <a:r>
              <a:rPr lang="en-US" altLang="zh-CN" dirty="0"/>
              <a:t>p-&gt;key &lt;= now-&gt;key </a:t>
            </a:r>
            <a:r>
              <a:rPr lang="zh-CN" altLang="en-US" dirty="0"/>
              <a:t>，直至找到大于</a:t>
            </a:r>
            <a:r>
              <a:rPr lang="en-US" altLang="zh-CN" dirty="0"/>
              <a:t>now </a:t>
            </a:r>
            <a:r>
              <a:rPr lang="zh-CN" altLang="en-US" dirty="0"/>
              <a:t>的关键码的结点为止。这样就保证了这个表插入排序是稳定的 </a:t>
            </a:r>
          </a:p>
          <a:p>
            <a:endParaRPr lang="zh-CN" altLang="en-US" dirty="0"/>
          </a:p>
          <a:p>
            <a:endParaRPr lang="zh-CN" altLang="en-US" dirty="0"/>
          </a:p>
        </p:txBody>
      </p:sp>
    </p:spTree>
    <p:extLst>
      <p:ext uri="{BB962C8B-B14F-4D97-AF65-F5344CB8AC3E}">
        <p14:creationId xmlns:p14="http://schemas.microsoft.com/office/powerpoint/2010/main" val="39542892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Shell</a:t>
            </a:r>
            <a:r>
              <a:rPr lang="zh-CN" altLang="en-US" dirty="0"/>
              <a:t>排序</a:t>
            </a:r>
          </a:p>
        </p:txBody>
      </p:sp>
      <p:sp>
        <p:nvSpPr>
          <p:cNvPr id="3" name="内容占位符 2"/>
          <p:cNvSpPr>
            <a:spLocks noGrp="1"/>
          </p:cNvSpPr>
          <p:nvPr>
            <p:ph idx="1"/>
          </p:nvPr>
        </p:nvSpPr>
        <p:spPr>
          <a:xfrm>
            <a:off x="452354" y="1341438"/>
            <a:ext cx="8153400" cy="4784725"/>
          </a:xfrm>
        </p:spPr>
        <p:txBody>
          <a:bodyPr/>
          <a:lstStyle/>
          <a:p>
            <a:r>
              <a:rPr lang="zh-CN" altLang="en-US" dirty="0"/>
              <a:t>又称缩小增量排序</a:t>
            </a:r>
            <a:r>
              <a:rPr lang="en-US" altLang="zh-CN" b="1" dirty="0"/>
              <a:t>(Diminishing Increment Sort)</a:t>
            </a:r>
            <a:r>
              <a:rPr lang="zh-CN" altLang="en-US" dirty="0"/>
              <a:t>。</a:t>
            </a:r>
          </a:p>
          <a:p>
            <a:pPr lvl="1"/>
            <a:r>
              <a:rPr lang="en-US" altLang="zh-CN" b="1" dirty="0"/>
              <a:t>Shell (1959) </a:t>
            </a:r>
            <a:r>
              <a:rPr lang="zh-CN" altLang="en-US" dirty="0"/>
              <a:t>认为</a:t>
            </a:r>
            <a:r>
              <a:rPr lang="zh-CN" altLang="en-US" b="1" dirty="0"/>
              <a:t>：</a:t>
            </a:r>
            <a:r>
              <a:rPr lang="zh-CN" altLang="en-US" dirty="0"/>
              <a:t>排序较慢的原因是元素移动太慢</a:t>
            </a:r>
            <a:r>
              <a:rPr lang="en-US" altLang="zh-CN" b="1" dirty="0"/>
              <a:t>, </a:t>
            </a:r>
            <a:r>
              <a:rPr lang="zh-CN" altLang="en-US" dirty="0"/>
              <a:t>可能经过许多步才能到达最终位置</a:t>
            </a:r>
            <a:r>
              <a:rPr lang="zh-CN" altLang="en-US" b="1" dirty="0"/>
              <a:t>（</a:t>
            </a:r>
            <a:r>
              <a:rPr lang="zh-CN" altLang="en-US" dirty="0"/>
              <a:t>如插入排序中位于前面的大关键码记录</a:t>
            </a:r>
            <a:r>
              <a:rPr lang="zh-CN" altLang="en-US" b="1" dirty="0"/>
              <a:t>）；</a:t>
            </a:r>
            <a:r>
              <a:rPr lang="zh-CN" altLang="en-US" dirty="0"/>
              <a:t>若能加大元素的移动步伐</a:t>
            </a:r>
            <a:r>
              <a:rPr lang="en-US" altLang="zh-CN" b="1" dirty="0"/>
              <a:t>, </a:t>
            </a:r>
            <a:r>
              <a:rPr lang="zh-CN" altLang="en-US" dirty="0"/>
              <a:t>就可能加快排序</a:t>
            </a:r>
          </a:p>
          <a:p>
            <a:r>
              <a:rPr lang="en-US" altLang="zh-CN" b="1" dirty="0"/>
              <a:t>Shell </a:t>
            </a:r>
            <a:r>
              <a:rPr lang="zh-CN" altLang="en-US" dirty="0"/>
              <a:t>提出的策略：</a:t>
            </a:r>
            <a:r>
              <a:rPr lang="en-US" altLang="zh-CN" b="1" dirty="0"/>
              <a:t> </a:t>
            </a:r>
            <a:r>
              <a:rPr lang="zh-CN" altLang="en-US" dirty="0"/>
              <a:t>把一个序列看成由间距</a:t>
            </a:r>
            <a:r>
              <a:rPr lang="en-US" altLang="zh-CN" b="1" dirty="0"/>
              <a:t>d</a:t>
            </a:r>
            <a:r>
              <a:rPr lang="zh-CN" altLang="en-US" dirty="0"/>
              <a:t>的元素构成的</a:t>
            </a:r>
            <a:r>
              <a:rPr lang="en-US" altLang="zh-CN" b="1" dirty="0"/>
              <a:t>d </a:t>
            </a:r>
            <a:r>
              <a:rPr lang="zh-CN" altLang="en-US" dirty="0"/>
              <a:t>个“子序列”。反复做：</a:t>
            </a:r>
          </a:p>
          <a:p>
            <a:pPr lvl="1"/>
            <a:r>
              <a:rPr lang="zh-CN" altLang="en-US" dirty="0"/>
              <a:t>在每个子序列内部分别排序</a:t>
            </a:r>
          </a:p>
          <a:p>
            <a:pPr lvl="1"/>
            <a:r>
              <a:rPr lang="zh-CN" altLang="en-US" dirty="0"/>
              <a:t>缩小</a:t>
            </a:r>
            <a:r>
              <a:rPr lang="en-US" altLang="zh-CN" b="1" dirty="0"/>
              <a:t>d</a:t>
            </a:r>
            <a:r>
              <a:rPr lang="zh-CN" altLang="en-US" dirty="0"/>
              <a:t>之后重复第</a:t>
            </a:r>
            <a:r>
              <a:rPr lang="en-US" altLang="zh-CN" b="1" dirty="0"/>
              <a:t>1</a:t>
            </a:r>
            <a:r>
              <a:rPr lang="zh-CN" altLang="en-US" dirty="0"/>
              <a:t>步</a:t>
            </a:r>
            <a:r>
              <a:rPr lang="zh-CN" altLang="en-US" b="1" dirty="0"/>
              <a:t>，</a:t>
            </a:r>
            <a:r>
              <a:rPr lang="zh-CN" altLang="en-US" dirty="0"/>
              <a:t>直到</a:t>
            </a:r>
            <a:r>
              <a:rPr lang="en-US" altLang="zh-CN" b="1" dirty="0"/>
              <a:t>d</a:t>
            </a:r>
            <a:r>
              <a:rPr lang="zh-CN" altLang="en-US" dirty="0"/>
              <a:t>缩小为</a:t>
            </a:r>
            <a:r>
              <a:rPr lang="en-US" altLang="zh-CN" b="1" dirty="0"/>
              <a:t>1 </a:t>
            </a:r>
            <a:r>
              <a:rPr lang="zh-CN" altLang="en-US" dirty="0"/>
              <a:t>时再做一次排序</a:t>
            </a:r>
            <a:r>
              <a:rPr lang="en-US" altLang="zh-CN" b="1" dirty="0"/>
              <a:t>(</a:t>
            </a:r>
            <a:r>
              <a:rPr lang="zh-CN" altLang="en-US" dirty="0"/>
              <a:t>即对整个序列排序</a:t>
            </a:r>
            <a:r>
              <a:rPr lang="en-US" altLang="zh-CN" b="1" dirty="0"/>
              <a:t>)</a:t>
            </a:r>
            <a:r>
              <a:rPr lang="zh-CN" altLang="en-US" dirty="0"/>
              <a:t> </a:t>
            </a:r>
            <a:endParaRPr lang="en-US" altLang="zh-CN" dirty="0"/>
          </a:p>
        </p:txBody>
      </p:sp>
    </p:spTree>
    <p:extLst>
      <p:ext uri="{BB962C8B-B14F-4D97-AF65-F5344CB8AC3E}">
        <p14:creationId xmlns:p14="http://schemas.microsoft.com/office/powerpoint/2010/main" val="28876966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Shell</a:t>
            </a:r>
            <a:r>
              <a:rPr lang="zh-CN" altLang="en-US" dirty="0"/>
              <a:t>排序</a:t>
            </a:r>
          </a:p>
        </p:txBody>
      </p:sp>
      <p:sp>
        <p:nvSpPr>
          <p:cNvPr id="3" name="内容占位符 2"/>
          <p:cNvSpPr>
            <a:spLocks noGrp="1"/>
          </p:cNvSpPr>
          <p:nvPr>
            <p:ph idx="1"/>
          </p:nvPr>
        </p:nvSpPr>
        <p:spPr>
          <a:xfrm>
            <a:off x="452354" y="1341438"/>
            <a:ext cx="8153400" cy="4784725"/>
          </a:xfrm>
        </p:spPr>
        <p:txBody>
          <a:bodyPr/>
          <a:lstStyle/>
          <a:p>
            <a:r>
              <a:rPr lang="en-US" altLang="zh-CN" dirty="0"/>
              <a:t>Shell </a:t>
            </a:r>
            <a:r>
              <a:rPr lang="zh-CN" altLang="en-US" dirty="0"/>
              <a:t>排序的基本假设</a:t>
            </a:r>
            <a:endParaRPr lang="en-US" altLang="zh-CN" dirty="0"/>
          </a:p>
          <a:p>
            <a:pPr lvl="1"/>
            <a:r>
              <a:rPr lang="zh-CN" altLang="en-US" dirty="0"/>
              <a:t>前面各遍排序可以使距离目标位置很远的元素大步迁移到目标位置的附近，后续排序主要是局部调整，希望局部调整可以用较少时间完成</a:t>
            </a:r>
            <a:endParaRPr lang="en-US" altLang="zh-CN" dirty="0"/>
          </a:p>
          <a:p>
            <a:endParaRPr lang="en-US" altLang="zh-CN" dirty="0"/>
          </a:p>
        </p:txBody>
      </p:sp>
      <p:sp>
        <p:nvSpPr>
          <p:cNvPr id="4" name="矩形 3"/>
          <p:cNvSpPr/>
          <p:nvPr/>
        </p:nvSpPr>
        <p:spPr>
          <a:xfrm>
            <a:off x="2243054" y="3610519"/>
            <a:ext cx="4572000" cy="1938992"/>
          </a:xfrm>
          <a:prstGeom prst="rect">
            <a:avLst/>
          </a:prstGeom>
          <a:solidFill>
            <a:schemeClr val="bg1">
              <a:lumMod val="90000"/>
            </a:schemeClr>
          </a:solidFill>
        </p:spPr>
        <p:txBody>
          <a:bodyPr>
            <a:spAutoFit/>
          </a:bodyPr>
          <a:lstStyle/>
          <a:p>
            <a:pPr marR="24530"/>
            <a:r>
              <a:rPr lang="en-US" altLang="zh-CN" sz="2000" dirty="0" err="1">
                <a:latin typeface="华文中宋" panose="02010600040101010101" pitchFamily="2" charset="-122"/>
                <a:ea typeface="华文中宋" panose="02010600040101010101" pitchFamily="2" charset="-122"/>
              </a:rPr>
              <a:t>inc</a:t>
            </a:r>
            <a:r>
              <a:rPr lang="en-US" altLang="zh-CN" sz="2000" dirty="0">
                <a:latin typeface="华文中宋" panose="02010600040101010101" pitchFamily="2" charset="-122"/>
                <a:ea typeface="华文中宋" panose="02010600040101010101" pitchFamily="2" charset="-122"/>
              </a:rPr>
              <a:t> = d; </a:t>
            </a:r>
          </a:p>
          <a:p>
            <a:pPr marR="58970"/>
            <a:r>
              <a:rPr lang="en-US" altLang="zh-CN" sz="2000" dirty="0">
                <a:latin typeface="华文中宋" panose="02010600040101010101" pitchFamily="2" charset="-122"/>
                <a:ea typeface="华文中宋" panose="02010600040101010101" pitchFamily="2" charset="-122"/>
              </a:rPr>
              <a:t>while ( </a:t>
            </a:r>
            <a:r>
              <a:rPr lang="en-US" altLang="zh-CN" sz="2000" dirty="0" err="1">
                <a:latin typeface="华文中宋" panose="02010600040101010101" pitchFamily="2" charset="-122"/>
                <a:ea typeface="华文中宋" panose="02010600040101010101" pitchFamily="2" charset="-122"/>
              </a:rPr>
              <a:t>inc</a:t>
            </a:r>
            <a:r>
              <a:rPr lang="en-US" altLang="zh-CN" sz="2000" dirty="0">
                <a:latin typeface="华文中宋" panose="02010600040101010101" pitchFamily="2" charset="-122"/>
                <a:ea typeface="华文中宋" panose="02010600040101010101" pitchFamily="2" charset="-122"/>
              </a:rPr>
              <a:t> &gt; 0 )</a:t>
            </a:r>
          </a:p>
          <a:p>
            <a:pPr marR="58970"/>
            <a:r>
              <a:rPr lang="en-US" altLang="zh-CN" sz="2000" dirty="0">
                <a:latin typeface="华文中宋" panose="02010600040101010101" pitchFamily="2" charset="-122"/>
                <a:ea typeface="华文中宋" panose="02010600040101010101" pitchFamily="2" charset="-122"/>
              </a:rPr>
              <a:t>{ </a:t>
            </a:r>
          </a:p>
          <a:p>
            <a:pPr marR="30230"/>
            <a:r>
              <a:rPr lang="zh-CN" altLang="en-US" sz="2000" dirty="0">
                <a:latin typeface="华文中宋" panose="02010600040101010101" pitchFamily="2" charset="-122"/>
                <a:ea typeface="华文中宋" panose="02010600040101010101" pitchFamily="2" charset="-122"/>
              </a:rPr>
              <a:t>   对相距</a:t>
            </a:r>
            <a:r>
              <a:rPr lang="en-US" altLang="zh-CN" sz="2000" dirty="0" err="1">
                <a:latin typeface="华文中宋" panose="02010600040101010101" pitchFamily="2" charset="-122"/>
                <a:ea typeface="华文中宋" panose="02010600040101010101" pitchFamily="2" charset="-122"/>
              </a:rPr>
              <a:t>inc</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的各组排序；</a:t>
            </a:r>
          </a:p>
          <a:p>
            <a:pPr marR="36080"/>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inc</a:t>
            </a:r>
            <a:r>
              <a:rPr lang="en-US" altLang="zh-CN" sz="2000" dirty="0">
                <a:latin typeface="华文中宋" panose="02010600040101010101" pitchFamily="2" charset="-122"/>
                <a:ea typeface="华文中宋" panose="02010600040101010101" pitchFamily="2" charset="-122"/>
              </a:rPr>
              <a:t> = decrease (</a:t>
            </a:r>
            <a:r>
              <a:rPr lang="en-US" altLang="zh-CN" sz="2000" dirty="0" err="1">
                <a:latin typeface="华文中宋" panose="02010600040101010101" pitchFamily="2" charset="-122"/>
                <a:ea typeface="华文中宋" panose="02010600040101010101" pitchFamily="2" charset="-122"/>
              </a:rPr>
              <a:t>inc</a:t>
            </a:r>
            <a:r>
              <a:rPr lang="en-US" altLang="zh-CN" sz="2000" dirty="0">
                <a:latin typeface="华文中宋" panose="02010600040101010101" pitchFamily="2" charset="-122"/>
                <a:ea typeface="华文中宋" panose="02010600040101010101" pitchFamily="2" charset="-122"/>
              </a:rPr>
              <a:t>) ;</a:t>
            </a:r>
          </a:p>
          <a:p>
            <a:pPr marR="100430"/>
            <a:r>
              <a:rPr lang="en-US" altLang="zh-CN" sz="2000" dirty="0">
                <a:latin typeface="华文中宋" panose="02010600040101010101" pitchFamily="2" charset="-122"/>
                <a:ea typeface="华文中宋" panose="02010600040101010101" pitchFamily="2" charset="-122"/>
              </a:rPr>
              <a:t>}; </a:t>
            </a:r>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7825794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Shell</a:t>
            </a:r>
            <a:r>
              <a:rPr lang="zh-CN" altLang="en-US" dirty="0"/>
              <a:t>排序</a:t>
            </a:r>
          </a:p>
        </p:txBody>
      </p:sp>
      <p:sp>
        <p:nvSpPr>
          <p:cNvPr id="3" name="内容占位符 2"/>
          <p:cNvSpPr>
            <a:spLocks noGrp="1"/>
          </p:cNvSpPr>
          <p:nvPr>
            <p:ph idx="1"/>
          </p:nvPr>
        </p:nvSpPr>
        <p:spPr>
          <a:xfrm>
            <a:off x="452354" y="1341438"/>
            <a:ext cx="8153400" cy="4784725"/>
          </a:xfrm>
        </p:spPr>
        <p:txBody>
          <a:bodyPr/>
          <a:lstStyle/>
          <a:p>
            <a:r>
              <a:rPr lang="en-US" altLang="zh-CN" dirty="0"/>
              <a:t>shell</a:t>
            </a:r>
            <a:r>
              <a:rPr lang="zh-CN" altLang="en-US" dirty="0"/>
              <a:t>排序可以看作一种排序模式</a:t>
            </a:r>
            <a:endParaRPr lang="en-US" altLang="zh-CN" dirty="0"/>
          </a:p>
          <a:p>
            <a:pPr lvl="1"/>
            <a:r>
              <a:rPr lang="zh-CN" altLang="en-US" dirty="0"/>
              <a:t>选择一种基本的排序算法作分组排序：选择的排序算法应具有适应性，因前面排序已把大元素移向右，小元素移向左，后面遇到的是接近有序的序列（例如采用直接插入排序）</a:t>
            </a:r>
          </a:p>
          <a:p>
            <a:pPr lvl="1"/>
            <a:r>
              <a:rPr lang="zh-CN" altLang="en-US" dirty="0"/>
              <a:t>确定一种减小间距值</a:t>
            </a:r>
            <a:r>
              <a:rPr lang="en-US" altLang="zh-CN" dirty="0"/>
              <a:t>d </a:t>
            </a:r>
            <a:r>
              <a:rPr lang="zh-CN" altLang="en-US" dirty="0"/>
              <a:t>的模式：常用每次间距</a:t>
            </a:r>
            <a:r>
              <a:rPr lang="en-US" altLang="zh-CN" dirty="0"/>
              <a:t>d </a:t>
            </a:r>
            <a:r>
              <a:rPr lang="zh-CN" altLang="en-US" dirty="0"/>
              <a:t>减小一半，即</a:t>
            </a:r>
            <a:r>
              <a:rPr lang="en-US" altLang="zh-CN" dirty="0"/>
              <a:t>d</a:t>
            </a:r>
            <a:r>
              <a:rPr lang="en-US" altLang="zh-CN" baseline="-25000" dirty="0"/>
              <a:t>1</a:t>
            </a:r>
            <a:r>
              <a:rPr lang="en-US" altLang="zh-CN" dirty="0"/>
              <a:t>=n/2</a:t>
            </a:r>
            <a:r>
              <a:rPr lang="zh-CN" altLang="en-US" dirty="0"/>
              <a:t>；</a:t>
            </a:r>
            <a:r>
              <a:rPr lang="en-US" altLang="zh-CN" dirty="0"/>
              <a:t> d</a:t>
            </a:r>
            <a:r>
              <a:rPr lang="en-US" altLang="zh-CN" baseline="-25000" dirty="0"/>
              <a:t>i+1</a:t>
            </a:r>
            <a:r>
              <a:rPr lang="en-US" altLang="zh-CN" dirty="0"/>
              <a:t>=d</a:t>
            </a:r>
            <a:r>
              <a:rPr lang="en-US" altLang="zh-CN" baseline="-25000" dirty="0"/>
              <a:t>i</a:t>
            </a:r>
            <a:r>
              <a:rPr lang="en-US" altLang="zh-CN" dirty="0"/>
              <a:t>/2</a:t>
            </a:r>
            <a:endParaRPr lang="zh-CN" altLang="en-US" dirty="0"/>
          </a:p>
          <a:p>
            <a:endParaRPr lang="en-US" altLang="zh-CN" dirty="0"/>
          </a:p>
        </p:txBody>
      </p:sp>
    </p:spTree>
    <p:extLst>
      <p:ext uri="{BB962C8B-B14F-4D97-AF65-F5344CB8AC3E}">
        <p14:creationId xmlns:p14="http://schemas.microsoft.com/office/powerpoint/2010/main" val="2825249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Shell</a:t>
            </a:r>
            <a:r>
              <a:rPr lang="zh-CN" altLang="en-US" dirty="0"/>
              <a:t>排序示例</a:t>
            </a:r>
          </a:p>
        </p:txBody>
      </p:sp>
      <p:sp>
        <p:nvSpPr>
          <p:cNvPr id="4" name="文本框 3"/>
          <p:cNvSpPr txBox="1"/>
          <p:nvPr/>
        </p:nvSpPr>
        <p:spPr>
          <a:xfrm>
            <a:off x="1938724" y="2636628"/>
            <a:ext cx="5585183" cy="400110"/>
          </a:xfrm>
          <a:prstGeom prst="rect">
            <a:avLst/>
          </a:prstGeom>
          <a:noFill/>
        </p:spPr>
        <p:txBody>
          <a:bodyPr wrap="none" rtlCol="0" anchor="ctr" anchorCtr="1">
            <a:spAutoFit/>
          </a:bodyPr>
          <a:lstStyle/>
          <a:p>
            <a:r>
              <a:rPr lang="en-US" altLang="zh-CN" sz="2000" dirty="0">
                <a:solidFill>
                  <a:srgbClr val="0033CC"/>
                </a:solidFill>
                <a:latin typeface="华文中宋" panose="02010600040101010101" pitchFamily="2" charset="-122"/>
                <a:ea typeface="华文中宋" panose="02010600040101010101" pitchFamily="2" charset="-122"/>
              </a:rPr>
              <a:t>49</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C00000"/>
                </a:solidFill>
                <a:latin typeface="华文中宋" panose="02010600040101010101" pitchFamily="2" charset="-122"/>
                <a:ea typeface="华文中宋" panose="02010600040101010101" pitchFamily="2" charset="-122"/>
              </a:rPr>
              <a:t>38</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00B050"/>
                </a:solidFill>
                <a:latin typeface="华文中宋" panose="02010600040101010101" pitchFamily="2" charset="-122"/>
                <a:ea typeface="华文中宋" panose="02010600040101010101" pitchFamily="2" charset="-122"/>
              </a:rPr>
              <a:t>65</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CC00FF"/>
                </a:solidFill>
                <a:latin typeface="华文中宋" panose="02010600040101010101" pitchFamily="2" charset="-122"/>
                <a:ea typeface="华文中宋" panose="02010600040101010101" pitchFamily="2" charset="-122"/>
              </a:rPr>
              <a:t>97</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0033CC"/>
                </a:solidFill>
                <a:latin typeface="华文中宋" panose="02010600040101010101" pitchFamily="2" charset="-122"/>
                <a:ea typeface="华文中宋" panose="02010600040101010101" pitchFamily="2" charset="-122"/>
              </a:rPr>
              <a:t>76</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C00000"/>
                </a:solidFill>
                <a:latin typeface="华文中宋" panose="02010600040101010101" pitchFamily="2" charset="-122"/>
                <a:ea typeface="华文中宋" panose="02010600040101010101" pitchFamily="2" charset="-122"/>
              </a:rPr>
              <a:t>13</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00B050"/>
                </a:solidFill>
                <a:latin typeface="华文中宋" panose="02010600040101010101" pitchFamily="2" charset="-122"/>
                <a:ea typeface="华文中宋" panose="02010600040101010101" pitchFamily="2" charset="-122"/>
              </a:rPr>
              <a:t>27</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CC00FF"/>
                </a:solidFill>
                <a:latin typeface="华文中宋" panose="02010600040101010101" pitchFamily="2" charset="-122"/>
                <a:ea typeface="华文中宋" panose="02010600040101010101" pitchFamily="2" charset="-122"/>
              </a:rPr>
              <a:t>49</a:t>
            </a:r>
            <a:endParaRPr lang="zh-CN" altLang="en-US" sz="2000" dirty="0">
              <a:solidFill>
                <a:srgbClr val="CC00FF"/>
              </a:solidFill>
              <a:latin typeface="华文中宋" panose="02010600040101010101" pitchFamily="2" charset="-122"/>
              <a:ea typeface="华文中宋" panose="02010600040101010101" pitchFamily="2" charset="-122"/>
            </a:endParaRPr>
          </a:p>
        </p:txBody>
      </p:sp>
      <p:sp>
        <p:nvSpPr>
          <p:cNvPr id="5" name="文本框 4"/>
          <p:cNvSpPr txBox="1"/>
          <p:nvPr/>
        </p:nvSpPr>
        <p:spPr>
          <a:xfrm>
            <a:off x="747233" y="2688671"/>
            <a:ext cx="994183"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d</a:t>
            </a:r>
            <a:r>
              <a:rPr lang="en-US" altLang="zh-CN" baseline="-25000" dirty="0">
                <a:latin typeface="华文中宋" panose="02010600040101010101" pitchFamily="2" charset="-122"/>
                <a:ea typeface="华文中宋" panose="02010600040101010101" pitchFamily="2" charset="-122"/>
              </a:rPr>
              <a:t>1</a:t>
            </a:r>
            <a:r>
              <a:rPr lang="en-US" altLang="zh-CN" dirty="0">
                <a:latin typeface="华文中宋" panose="02010600040101010101" pitchFamily="2" charset="-122"/>
                <a:ea typeface="华文中宋" panose="02010600040101010101" pitchFamily="2" charset="-122"/>
              </a:rPr>
              <a:t>=n/2</a:t>
            </a:r>
            <a:endParaRPr lang="zh-CN" altLang="en-US" dirty="0">
              <a:latin typeface="华文中宋" panose="02010600040101010101" pitchFamily="2" charset="-122"/>
              <a:ea typeface="华文中宋" panose="02010600040101010101" pitchFamily="2" charset="-122"/>
            </a:endParaRPr>
          </a:p>
        </p:txBody>
      </p:sp>
      <p:grpSp>
        <p:nvGrpSpPr>
          <p:cNvPr id="15" name="组合 14"/>
          <p:cNvGrpSpPr/>
          <p:nvPr/>
        </p:nvGrpSpPr>
        <p:grpSpPr>
          <a:xfrm>
            <a:off x="2286164" y="3127279"/>
            <a:ext cx="2890684" cy="149837"/>
            <a:chOff x="2138516" y="1959182"/>
            <a:chExt cx="2890684" cy="297321"/>
          </a:xfrm>
        </p:grpSpPr>
        <p:cxnSp>
          <p:nvCxnSpPr>
            <p:cNvPr id="7" name="直接连接符 6"/>
            <p:cNvCxnSpPr/>
            <p:nvPr/>
          </p:nvCxnSpPr>
          <p:spPr bwMode="auto">
            <a:xfrm>
              <a:off x="2138516" y="1959182"/>
              <a:ext cx="0" cy="297321"/>
            </a:xfrm>
            <a:prstGeom prst="line">
              <a:avLst/>
            </a:prstGeom>
            <a:solidFill>
              <a:schemeClr val="accent1"/>
            </a:solidFill>
            <a:ln w="38100"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p:nvCxnSpPr>
          <p:spPr bwMode="auto">
            <a:xfrm>
              <a:off x="2138516" y="2256503"/>
              <a:ext cx="2890684" cy="0"/>
            </a:xfrm>
            <a:prstGeom prst="line">
              <a:avLst/>
            </a:prstGeom>
            <a:solidFill>
              <a:schemeClr val="accent1"/>
            </a:solidFill>
            <a:ln w="38100"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flipV="1">
              <a:off x="5029200" y="1959182"/>
              <a:ext cx="0" cy="297321"/>
            </a:xfrm>
            <a:prstGeom prst="line">
              <a:avLst/>
            </a:prstGeom>
            <a:solidFill>
              <a:schemeClr val="accent1"/>
            </a:solidFill>
            <a:ln w="38100"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6" name="组合 15"/>
          <p:cNvGrpSpPr/>
          <p:nvPr/>
        </p:nvGrpSpPr>
        <p:grpSpPr>
          <a:xfrm>
            <a:off x="2968546" y="3127278"/>
            <a:ext cx="2890684" cy="400111"/>
            <a:chOff x="2138516" y="1959182"/>
            <a:chExt cx="2890684" cy="297321"/>
          </a:xfrm>
        </p:grpSpPr>
        <p:cxnSp>
          <p:nvCxnSpPr>
            <p:cNvPr id="17" name="直接连接符 16"/>
            <p:cNvCxnSpPr/>
            <p:nvPr/>
          </p:nvCxnSpPr>
          <p:spPr bwMode="auto">
            <a:xfrm>
              <a:off x="2138516" y="1959182"/>
              <a:ext cx="0" cy="297321"/>
            </a:xfrm>
            <a:prstGeom prst="line">
              <a:avLst/>
            </a:prstGeom>
            <a:solidFill>
              <a:schemeClr val="accent1"/>
            </a:solidFill>
            <a:ln w="381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a:off x="2138516" y="2256503"/>
              <a:ext cx="2890684" cy="0"/>
            </a:xfrm>
            <a:prstGeom prst="line">
              <a:avLst/>
            </a:prstGeom>
            <a:solidFill>
              <a:schemeClr val="accent1"/>
            </a:solidFill>
            <a:ln w="381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p:nvPr/>
          </p:nvCxnSpPr>
          <p:spPr bwMode="auto">
            <a:xfrm flipV="1">
              <a:off x="5029200" y="1959182"/>
              <a:ext cx="0" cy="297321"/>
            </a:xfrm>
            <a:prstGeom prst="line">
              <a:avLst/>
            </a:prstGeom>
            <a:solidFill>
              <a:schemeClr val="accent1"/>
            </a:solidFill>
            <a:ln w="381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0" name="组合 19"/>
          <p:cNvGrpSpPr/>
          <p:nvPr/>
        </p:nvGrpSpPr>
        <p:grpSpPr>
          <a:xfrm>
            <a:off x="3650928" y="3058003"/>
            <a:ext cx="2890684" cy="686960"/>
            <a:chOff x="2138516" y="1959182"/>
            <a:chExt cx="2890684" cy="297321"/>
          </a:xfrm>
        </p:grpSpPr>
        <p:cxnSp>
          <p:nvCxnSpPr>
            <p:cNvPr id="21" name="直接连接符 20"/>
            <p:cNvCxnSpPr/>
            <p:nvPr/>
          </p:nvCxnSpPr>
          <p:spPr bwMode="auto">
            <a:xfrm>
              <a:off x="2138516" y="1959182"/>
              <a:ext cx="0" cy="297321"/>
            </a:xfrm>
            <a:prstGeom prst="line">
              <a:avLst/>
            </a:prstGeom>
            <a:solidFill>
              <a:schemeClr val="accent1"/>
            </a:solidFill>
            <a:ln w="381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p:nvPr/>
          </p:nvCxnSpPr>
          <p:spPr bwMode="auto">
            <a:xfrm>
              <a:off x="2138516" y="2256503"/>
              <a:ext cx="2890684" cy="0"/>
            </a:xfrm>
            <a:prstGeom prst="line">
              <a:avLst/>
            </a:prstGeom>
            <a:solidFill>
              <a:schemeClr val="accent1"/>
            </a:solidFill>
            <a:ln w="381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p:nvPr/>
          </p:nvCxnSpPr>
          <p:spPr bwMode="auto">
            <a:xfrm flipV="1">
              <a:off x="5029200" y="1959182"/>
              <a:ext cx="0" cy="297321"/>
            </a:xfrm>
            <a:prstGeom prst="line">
              <a:avLst/>
            </a:prstGeom>
            <a:solidFill>
              <a:schemeClr val="accent1"/>
            </a:solidFill>
            <a:ln w="381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4" name="组合 23"/>
          <p:cNvGrpSpPr/>
          <p:nvPr/>
        </p:nvGrpSpPr>
        <p:grpSpPr>
          <a:xfrm>
            <a:off x="4413887" y="3054349"/>
            <a:ext cx="2890684" cy="871695"/>
            <a:chOff x="2138516" y="1959182"/>
            <a:chExt cx="2890684" cy="297321"/>
          </a:xfrm>
        </p:grpSpPr>
        <p:cxnSp>
          <p:nvCxnSpPr>
            <p:cNvPr id="25" name="直接连接符 24"/>
            <p:cNvCxnSpPr/>
            <p:nvPr/>
          </p:nvCxnSpPr>
          <p:spPr bwMode="auto">
            <a:xfrm>
              <a:off x="2138516" y="1959182"/>
              <a:ext cx="0" cy="297321"/>
            </a:xfrm>
            <a:prstGeom prst="line">
              <a:avLst/>
            </a:prstGeom>
            <a:solidFill>
              <a:schemeClr val="accent1"/>
            </a:solidFill>
            <a:ln w="38100" cap="flat" cmpd="sng" algn="ctr">
              <a:solidFill>
                <a:srgbClr val="CC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p:nvPr/>
          </p:nvCxnSpPr>
          <p:spPr bwMode="auto">
            <a:xfrm>
              <a:off x="2138516" y="2256503"/>
              <a:ext cx="2890684" cy="0"/>
            </a:xfrm>
            <a:prstGeom prst="line">
              <a:avLst/>
            </a:prstGeom>
            <a:solidFill>
              <a:schemeClr val="accent1"/>
            </a:solidFill>
            <a:ln w="38100" cap="flat" cmpd="sng" algn="ctr">
              <a:solidFill>
                <a:srgbClr val="CC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p:nvPr/>
          </p:nvCxnSpPr>
          <p:spPr bwMode="auto">
            <a:xfrm flipV="1">
              <a:off x="5029200" y="1959182"/>
              <a:ext cx="0" cy="297321"/>
            </a:xfrm>
            <a:prstGeom prst="line">
              <a:avLst/>
            </a:prstGeom>
            <a:solidFill>
              <a:schemeClr val="accent1"/>
            </a:solidFill>
            <a:ln w="38100" cap="flat" cmpd="sng" algn="ctr">
              <a:solidFill>
                <a:srgbClr val="CC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8" name="文本框 27"/>
          <p:cNvSpPr txBox="1"/>
          <p:nvPr/>
        </p:nvSpPr>
        <p:spPr>
          <a:xfrm>
            <a:off x="1893708" y="1341499"/>
            <a:ext cx="5585183" cy="400110"/>
          </a:xfrm>
          <a:prstGeom prst="rect">
            <a:avLst/>
          </a:prstGeom>
          <a:solidFill>
            <a:schemeClr val="bg1">
              <a:lumMod val="90000"/>
            </a:schemeClr>
          </a:solid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49,    38,    65,    97,    76,    13,    27,    49</a:t>
            </a:r>
            <a:endParaRPr lang="zh-CN" altLang="en-US" sz="2000" dirty="0">
              <a:latin typeface="华文中宋" panose="02010600040101010101" pitchFamily="2" charset="-122"/>
              <a:ea typeface="华文中宋" panose="02010600040101010101" pitchFamily="2" charset="-122"/>
            </a:endParaRPr>
          </a:p>
        </p:txBody>
      </p:sp>
      <p:sp>
        <p:nvSpPr>
          <p:cNvPr id="29" name="文本框 28"/>
          <p:cNvSpPr txBox="1"/>
          <p:nvPr/>
        </p:nvSpPr>
        <p:spPr>
          <a:xfrm>
            <a:off x="2031335" y="5154682"/>
            <a:ext cx="5585183" cy="400110"/>
          </a:xfrm>
          <a:prstGeom prst="rect">
            <a:avLst/>
          </a:prstGeom>
          <a:noFill/>
        </p:spPr>
        <p:txBody>
          <a:bodyPr wrap="none" rtlCol="0" anchor="ctr" anchorCtr="1">
            <a:spAutoFit/>
          </a:bodyPr>
          <a:lstStyle/>
          <a:p>
            <a:r>
              <a:rPr lang="en-US" altLang="zh-CN" sz="2000" dirty="0">
                <a:solidFill>
                  <a:srgbClr val="0033CC"/>
                </a:solidFill>
                <a:latin typeface="华文中宋" panose="02010600040101010101" pitchFamily="2" charset="-122"/>
                <a:ea typeface="华文中宋" panose="02010600040101010101" pitchFamily="2" charset="-122"/>
              </a:rPr>
              <a:t>49</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C00000"/>
                </a:solidFill>
                <a:latin typeface="华文中宋" panose="02010600040101010101" pitchFamily="2" charset="-122"/>
                <a:ea typeface="华文中宋" panose="02010600040101010101" pitchFamily="2" charset="-122"/>
              </a:rPr>
              <a:t>13</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00B050"/>
                </a:solidFill>
                <a:latin typeface="华文中宋" panose="02010600040101010101" pitchFamily="2" charset="-122"/>
                <a:ea typeface="华文中宋" panose="02010600040101010101" pitchFamily="2" charset="-122"/>
              </a:rPr>
              <a:t>27</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CC00FF"/>
                </a:solidFill>
                <a:latin typeface="华文中宋" panose="02010600040101010101" pitchFamily="2" charset="-122"/>
                <a:ea typeface="华文中宋" panose="02010600040101010101" pitchFamily="2" charset="-122"/>
              </a:rPr>
              <a:t>49</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0033CC"/>
                </a:solidFill>
                <a:latin typeface="华文中宋" panose="02010600040101010101" pitchFamily="2" charset="-122"/>
                <a:ea typeface="华文中宋" panose="02010600040101010101" pitchFamily="2" charset="-122"/>
              </a:rPr>
              <a:t>76</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C00000"/>
                </a:solidFill>
                <a:latin typeface="华文中宋" panose="02010600040101010101" pitchFamily="2" charset="-122"/>
                <a:ea typeface="华文中宋" panose="02010600040101010101" pitchFamily="2" charset="-122"/>
              </a:rPr>
              <a:t>38</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00B050"/>
                </a:solidFill>
                <a:latin typeface="华文中宋" panose="02010600040101010101" pitchFamily="2" charset="-122"/>
                <a:ea typeface="华文中宋" panose="02010600040101010101" pitchFamily="2" charset="-122"/>
              </a:rPr>
              <a:t>65</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CC00FF"/>
                </a:solidFill>
                <a:latin typeface="华文中宋" panose="02010600040101010101" pitchFamily="2" charset="-122"/>
                <a:ea typeface="华文中宋" panose="02010600040101010101" pitchFamily="2" charset="-122"/>
              </a:rPr>
              <a:t>97</a:t>
            </a:r>
            <a:endParaRPr lang="zh-CN" altLang="en-US" sz="2000" dirty="0">
              <a:solidFill>
                <a:srgbClr val="CC00FF"/>
              </a:solidFill>
              <a:latin typeface="华文中宋" panose="02010600040101010101" pitchFamily="2" charset="-122"/>
              <a:ea typeface="华文中宋" panose="02010600040101010101" pitchFamily="2" charset="-122"/>
            </a:endParaRPr>
          </a:p>
        </p:txBody>
      </p:sp>
      <p:cxnSp>
        <p:nvCxnSpPr>
          <p:cNvPr id="31" name="直接箭头连接符 30"/>
          <p:cNvCxnSpPr/>
          <p:nvPr/>
        </p:nvCxnSpPr>
        <p:spPr bwMode="auto">
          <a:xfrm>
            <a:off x="4686299" y="4166422"/>
            <a:ext cx="0" cy="648928"/>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文本框 31"/>
          <p:cNvSpPr txBox="1"/>
          <p:nvPr/>
        </p:nvSpPr>
        <p:spPr>
          <a:xfrm>
            <a:off x="4872290" y="4281505"/>
            <a:ext cx="1107996" cy="369332"/>
          </a:xfrm>
          <a:prstGeom prst="rect">
            <a:avLst/>
          </a:prstGeom>
          <a:solidFill>
            <a:srgbClr val="CCFF33"/>
          </a:solidFill>
        </p:spPr>
        <p:txBody>
          <a:bodyPr wrap="none" rtlCol="0">
            <a:spAutoFit/>
          </a:bodyPr>
          <a:lstStyle/>
          <a:p>
            <a:r>
              <a:rPr lang="zh-CN" altLang="en-US" dirty="0">
                <a:latin typeface="华文中宋" panose="02010600040101010101" pitchFamily="2" charset="-122"/>
                <a:ea typeface="华文中宋" panose="02010600040101010101" pitchFamily="2" charset="-122"/>
              </a:rPr>
              <a:t>组内排序</a:t>
            </a:r>
          </a:p>
        </p:txBody>
      </p:sp>
    </p:spTree>
    <p:extLst>
      <p:ext uri="{BB962C8B-B14F-4D97-AF65-F5344CB8AC3E}">
        <p14:creationId xmlns:p14="http://schemas.microsoft.com/office/powerpoint/2010/main" val="127379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29" grpId="0"/>
      <p:bldP spid="3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引子：排序</a:t>
            </a:r>
          </a:p>
        </p:txBody>
      </p:sp>
      <p:sp>
        <p:nvSpPr>
          <p:cNvPr id="5" name="内容占位符 2"/>
          <p:cNvSpPr>
            <a:spLocks noGrp="1"/>
          </p:cNvSpPr>
          <p:nvPr>
            <p:ph idx="1"/>
          </p:nvPr>
        </p:nvSpPr>
        <p:spPr>
          <a:xfrm>
            <a:off x="612775" y="1341438"/>
            <a:ext cx="8153400" cy="4897130"/>
          </a:xfrm>
        </p:spPr>
        <p:txBody>
          <a:bodyPr/>
          <a:lstStyle/>
          <a:p>
            <a:r>
              <a:rPr lang="zh-CN" altLang="en-US" b="1" dirty="0"/>
              <a:t>依据存储排序对象的文件的存储位置</a:t>
            </a:r>
            <a:endParaRPr lang="en-US" altLang="zh-CN" b="1" dirty="0"/>
          </a:p>
          <a:p>
            <a:pPr lvl="1"/>
            <a:r>
              <a:rPr lang="zh-CN" altLang="en-US" b="1" dirty="0">
                <a:solidFill>
                  <a:srgbClr val="C00000"/>
                </a:solidFill>
              </a:rPr>
              <a:t>内排序：待排序记录在排序过程中全部存放在内存</a:t>
            </a:r>
            <a:endParaRPr lang="en-US" altLang="zh-CN" b="1" dirty="0">
              <a:solidFill>
                <a:srgbClr val="C00000"/>
              </a:solidFill>
            </a:endParaRPr>
          </a:p>
          <a:p>
            <a:pPr lvl="1"/>
            <a:r>
              <a:rPr lang="zh-CN" altLang="en-US" b="1" dirty="0"/>
              <a:t>外排序</a:t>
            </a:r>
            <a:endParaRPr lang="en-US" altLang="zh-CN" b="1" dirty="0"/>
          </a:p>
          <a:p>
            <a:pPr lvl="1"/>
            <a:endParaRPr lang="zh-CN" altLang="en-US" b="1" dirty="0"/>
          </a:p>
          <a:p>
            <a:r>
              <a:rPr lang="zh-CN" altLang="en-US" b="1" dirty="0"/>
              <a:t>内排序算法（依据排序策略）</a:t>
            </a:r>
          </a:p>
          <a:p>
            <a:pPr lvl="1"/>
            <a:r>
              <a:rPr lang="zh-CN" altLang="en-US" b="1" dirty="0"/>
              <a:t>插入排序</a:t>
            </a:r>
          </a:p>
          <a:p>
            <a:pPr lvl="1"/>
            <a:r>
              <a:rPr lang="zh-CN" altLang="en-US" b="1" dirty="0"/>
              <a:t>选择排序</a:t>
            </a:r>
            <a:endParaRPr lang="en-US" altLang="zh-CN" b="1" dirty="0"/>
          </a:p>
          <a:p>
            <a:pPr lvl="1"/>
            <a:r>
              <a:rPr lang="zh-CN" altLang="en-US" b="1" dirty="0"/>
              <a:t>交换排序</a:t>
            </a:r>
          </a:p>
          <a:p>
            <a:pPr lvl="1"/>
            <a:r>
              <a:rPr lang="zh-CN" altLang="en-US" b="1" dirty="0"/>
              <a:t>分配排序</a:t>
            </a:r>
          </a:p>
          <a:p>
            <a:pPr lvl="1"/>
            <a:r>
              <a:rPr lang="zh-CN" altLang="en-US" b="1" dirty="0"/>
              <a:t>归并排序（也适用于外排序）</a:t>
            </a:r>
          </a:p>
        </p:txBody>
      </p:sp>
    </p:spTree>
    <p:extLst>
      <p:ext uri="{BB962C8B-B14F-4D97-AF65-F5344CB8AC3E}">
        <p14:creationId xmlns:p14="http://schemas.microsoft.com/office/powerpoint/2010/main" val="204864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checkerboard(across)">
                                      <p:cBhvr>
                                        <p:cTn id="7" dur="500"/>
                                        <p:tgtEl>
                                          <p:spTgt spid="5">
                                            <p:txEl>
                                              <p:pRg st="4" end="4"/>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checkerboard(across)">
                                      <p:cBhvr>
                                        <p:cTn id="10" dur="500"/>
                                        <p:tgtEl>
                                          <p:spTgt spid="5">
                                            <p:txEl>
                                              <p:pRg st="5" end="5"/>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checkerboard(across)">
                                      <p:cBhvr>
                                        <p:cTn id="13" dur="500"/>
                                        <p:tgtEl>
                                          <p:spTgt spid="5">
                                            <p:txEl>
                                              <p:pRg st="6" end="6"/>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5">
                                            <p:txEl>
                                              <p:pRg st="7" end="7"/>
                                            </p:txEl>
                                          </p:spTgt>
                                        </p:tgtEl>
                                        <p:attrNameLst>
                                          <p:attrName>style.visibility</p:attrName>
                                        </p:attrNameLst>
                                      </p:cBhvr>
                                      <p:to>
                                        <p:strVal val="visible"/>
                                      </p:to>
                                    </p:set>
                                    <p:animEffect transition="in" filter="checkerboard(across)">
                                      <p:cBhvr>
                                        <p:cTn id="16" dur="500"/>
                                        <p:tgtEl>
                                          <p:spTgt spid="5">
                                            <p:txEl>
                                              <p:pRg st="7" end="7"/>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animEffect transition="in" filter="checkerboard(across)">
                                      <p:cBhvr>
                                        <p:cTn id="19" dur="500"/>
                                        <p:tgtEl>
                                          <p:spTgt spid="5">
                                            <p:txEl>
                                              <p:pRg st="8" end="8"/>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5">
                                            <p:txEl>
                                              <p:pRg st="9" end="9"/>
                                            </p:txEl>
                                          </p:spTgt>
                                        </p:tgtEl>
                                        <p:attrNameLst>
                                          <p:attrName>style.visibility</p:attrName>
                                        </p:attrNameLst>
                                      </p:cBhvr>
                                      <p:to>
                                        <p:strVal val="visible"/>
                                      </p:to>
                                    </p:set>
                                    <p:animEffect transition="in" filter="checkerboard(across)">
                                      <p:cBhvr>
                                        <p:cTn id="2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Shell</a:t>
            </a:r>
            <a:r>
              <a:rPr lang="zh-CN" altLang="en-US" dirty="0"/>
              <a:t>排序示例</a:t>
            </a:r>
          </a:p>
        </p:txBody>
      </p:sp>
      <p:sp>
        <p:nvSpPr>
          <p:cNvPr id="4" name="文本框 3"/>
          <p:cNvSpPr txBox="1"/>
          <p:nvPr/>
        </p:nvSpPr>
        <p:spPr>
          <a:xfrm>
            <a:off x="1938724" y="2636628"/>
            <a:ext cx="5585183" cy="400110"/>
          </a:xfrm>
          <a:prstGeom prst="rect">
            <a:avLst/>
          </a:prstGeom>
          <a:noFill/>
        </p:spPr>
        <p:txBody>
          <a:bodyPr wrap="none" rtlCol="0" anchor="ctr" anchorCtr="1">
            <a:spAutoFit/>
          </a:bodyPr>
          <a:lstStyle/>
          <a:p>
            <a:r>
              <a:rPr lang="en-US" altLang="zh-CN" sz="2000" dirty="0">
                <a:solidFill>
                  <a:srgbClr val="0033CC"/>
                </a:solidFill>
                <a:latin typeface="华文中宋" panose="02010600040101010101" pitchFamily="2" charset="-122"/>
                <a:ea typeface="华文中宋" panose="02010600040101010101" pitchFamily="2" charset="-122"/>
              </a:rPr>
              <a:t>49</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C00000"/>
                </a:solidFill>
                <a:latin typeface="华文中宋" panose="02010600040101010101" pitchFamily="2" charset="-122"/>
                <a:ea typeface="华文中宋" panose="02010600040101010101" pitchFamily="2" charset="-122"/>
              </a:rPr>
              <a:t>13</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0033CC"/>
                </a:solidFill>
                <a:latin typeface="华文中宋" panose="02010600040101010101" pitchFamily="2" charset="-122"/>
                <a:ea typeface="华文中宋" panose="02010600040101010101" pitchFamily="2" charset="-122"/>
              </a:rPr>
              <a:t>27</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C00000"/>
                </a:solidFill>
                <a:latin typeface="华文中宋" panose="02010600040101010101" pitchFamily="2" charset="-122"/>
                <a:ea typeface="华文中宋" panose="02010600040101010101" pitchFamily="2" charset="-122"/>
              </a:rPr>
              <a:t>49</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0033CC"/>
                </a:solidFill>
                <a:latin typeface="华文中宋" panose="02010600040101010101" pitchFamily="2" charset="-122"/>
                <a:ea typeface="华文中宋" panose="02010600040101010101" pitchFamily="2" charset="-122"/>
              </a:rPr>
              <a:t>76</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C00000"/>
                </a:solidFill>
                <a:latin typeface="华文中宋" panose="02010600040101010101" pitchFamily="2" charset="-122"/>
                <a:ea typeface="华文中宋" panose="02010600040101010101" pitchFamily="2" charset="-122"/>
              </a:rPr>
              <a:t>38</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0033CC"/>
                </a:solidFill>
                <a:latin typeface="华文中宋" panose="02010600040101010101" pitchFamily="2" charset="-122"/>
                <a:ea typeface="华文中宋" panose="02010600040101010101" pitchFamily="2" charset="-122"/>
              </a:rPr>
              <a:t>65</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C00000"/>
                </a:solidFill>
                <a:latin typeface="华文中宋" panose="02010600040101010101" pitchFamily="2" charset="-122"/>
                <a:ea typeface="华文中宋" panose="02010600040101010101" pitchFamily="2" charset="-122"/>
              </a:rPr>
              <a:t>97</a:t>
            </a:r>
            <a:endParaRPr lang="zh-CN" altLang="en-US" sz="2000" dirty="0">
              <a:solidFill>
                <a:srgbClr val="C00000"/>
              </a:solidFill>
              <a:latin typeface="华文中宋" panose="02010600040101010101" pitchFamily="2" charset="-122"/>
              <a:ea typeface="华文中宋" panose="02010600040101010101" pitchFamily="2" charset="-122"/>
            </a:endParaRPr>
          </a:p>
        </p:txBody>
      </p:sp>
      <p:sp>
        <p:nvSpPr>
          <p:cNvPr id="5" name="文本框 4"/>
          <p:cNvSpPr txBox="1"/>
          <p:nvPr/>
        </p:nvSpPr>
        <p:spPr>
          <a:xfrm>
            <a:off x="747233" y="2688671"/>
            <a:ext cx="1080745"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d</a:t>
            </a:r>
            <a:r>
              <a:rPr lang="en-US" altLang="zh-CN" baseline="-25000" dirty="0">
                <a:latin typeface="华文中宋" panose="02010600040101010101" pitchFamily="2" charset="-122"/>
                <a:ea typeface="华文中宋" panose="02010600040101010101" pitchFamily="2" charset="-122"/>
              </a:rPr>
              <a:t>2</a:t>
            </a:r>
            <a:r>
              <a:rPr lang="en-US" altLang="zh-CN" dirty="0">
                <a:latin typeface="华文中宋" panose="02010600040101010101" pitchFamily="2" charset="-122"/>
                <a:ea typeface="华文中宋" panose="02010600040101010101" pitchFamily="2" charset="-122"/>
              </a:rPr>
              <a:t>=d</a:t>
            </a:r>
            <a:r>
              <a:rPr lang="en-US" altLang="zh-CN" baseline="-25000" dirty="0">
                <a:latin typeface="华文中宋" panose="02010600040101010101" pitchFamily="2" charset="-122"/>
                <a:ea typeface="华文中宋" panose="02010600040101010101" pitchFamily="2" charset="-122"/>
              </a:rPr>
              <a:t>1</a:t>
            </a:r>
            <a:r>
              <a:rPr lang="en-US" altLang="zh-CN" dirty="0">
                <a:latin typeface="华文中宋" panose="02010600040101010101" pitchFamily="2" charset="-122"/>
                <a:ea typeface="华文中宋" panose="02010600040101010101" pitchFamily="2" charset="-122"/>
              </a:rPr>
              <a:t>/2</a:t>
            </a:r>
            <a:endParaRPr lang="zh-CN" altLang="en-US" dirty="0">
              <a:latin typeface="华文中宋" panose="02010600040101010101" pitchFamily="2" charset="-122"/>
              <a:ea typeface="华文中宋" panose="02010600040101010101" pitchFamily="2" charset="-122"/>
            </a:endParaRPr>
          </a:p>
        </p:txBody>
      </p:sp>
      <p:cxnSp>
        <p:nvCxnSpPr>
          <p:cNvPr id="7" name="直接连接符 6"/>
          <p:cNvCxnSpPr/>
          <p:nvPr/>
        </p:nvCxnSpPr>
        <p:spPr bwMode="auto">
          <a:xfrm>
            <a:off x="2286164" y="3036738"/>
            <a:ext cx="0" cy="240379"/>
          </a:xfrm>
          <a:prstGeom prst="line">
            <a:avLst/>
          </a:prstGeom>
          <a:solidFill>
            <a:schemeClr val="accent1"/>
          </a:solidFill>
          <a:ln w="38100"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p:nvCxnSpPr>
        <p:spPr bwMode="auto">
          <a:xfrm>
            <a:off x="2286164" y="3277117"/>
            <a:ext cx="4232623" cy="0"/>
          </a:xfrm>
          <a:prstGeom prst="line">
            <a:avLst/>
          </a:prstGeom>
          <a:solidFill>
            <a:schemeClr val="accent1"/>
          </a:solidFill>
          <a:ln w="38100"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flipV="1">
            <a:off x="3687097" y="3036738"/>
            <a:ext cx="0" cy="240379"/>
          </a:xfrm>
          <a:prstGeom prst="line">
            <a:avLst/>
          </a:prstGeom>
          <a:solidFill>
            <a:schemeClr val="accent1"/>
          </a:solidFill>
          <a:ln w="38100"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p:nvPr/>
        </p:nvCxnSpPr>
        <p:spPr bwMode="auto">
          <a:xfrm>
            <a:off x="2957133" y="3036738"/>
            <a:ext cx="0" cy="400111"/>
          </a:xfrm>
          <a:prstGeom prst="line">
            <a:avLst/>
          </a:prstGeom>
          <a:solidFill>
            <a:schemeClr val="accent1"/>
          </a:solidFill>
          <a:ln w="381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flipV="1">
            <a:off x="2957133" y="3429992"/>
            <a:ext cx="4284325" cy="6857"/>
          </a:xfrm>
          <a:prstGeom prst="line">
            <a:avLst/>
          </a:prstGeom>
          <a:solidFill>
            <a:schemeClr val="accent1"/>
          </a:solidFill>
          <a:ln w="381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p:nvPr/>
        </p:nvCxnSpPr>
        <p:spPr bwMode="auto">
          <a:xfrm flipV="1">
            <a:off x="5847817" y="3036738"/>
            <a:ext cx="0" cy="400111"/>
          </a:xfrm>
          <a:prstGeom prst="line">
            <a:avLst/>
          </a:prstGeom>
          <a:solidFill>
            <a:schemeClr val="accent1"/>
          </a:solidFill>
          <a:ln w="381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文本框 28"/>
          <p:cNvSpPr txBox="1"/>
          <p:nvPr/>
        </p:nvSpPr>
        <p:spPr>
          <a:xfrm>
            <a:off x="1827978" y="1588953"/>
            <a:ext cx="5585183"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49,    13,    27,    49,    76,    38,    65,    97</a:t>
            </a:r>
            <a:endParaRPr lang="zh-CN" altLang="en-US" sz="2000" dirty="0">
              <a:latin typeface="华文中宋" panose="02010600040101010101" pitchFamily="2" charset="-122"/>
              <a:ea typeface="华文中宋" panose="02010600040101010101" pitchFamily="2" charset="-122"/>
            </a:endParaRPr>
          </a:p>
        </p:txBody>
      </p:sp>
      <p:cxnSp>
        <p:nvCxnSpPr>
          <p:cNvPr id="31" name="直接箭头连接符 30"/>
          <p:cNvCxnSpPr/>
          <p:nvPr/>
        </p:nvCxnSpPr>
        <p:spPr bwMode="auto">
          <a:xfrm>
            <a:off x="4385350" y="3715020"/>
            <a:ext cx="0" cy="648928"/>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文本框 31"/>
          <p:cNvSpPr txBox="1"/>
          <p:nvPr/>
        </p:nvSpPr>
        <p:spPr>
          <a:xfrm>
            <a:off x="4571341" y="3830103"/>
            <a:ext cx="1107996" cy="369332"/>
          </a:xfrm>
          <a:prstGeom prst="rect">
            <a:avLst/>
          </a:prstGeom>
          <a:solidFill>
            <a:srgbClr val="CCFF33"/>
          </a:solidFill>
        </p:spPr>
        <p:txBody>
          <a:bodyPr wrap="none" rtlCol="0">
            <a:spAutoFit/>
          </a:bodyPr>
          <a:lstStyle/>
          <a:p>
            <a:r>
              <a:rPr lang="zh-CN" altLang="en-US" dirty="0">
                <a:latin typeface="华文中宋" panose="02010600040101010101" pitchFamily="2" charset="-122"/>
                <a:ea typeface="华文中宋" panose="02010600040101010101" pitchFamily="2" charset="-122"/>
              </a:rPr>
              <a:t>组内排序</a:t>
            </a:r>
          </a:p>
        </p:txBody>
      </p:sp>
      <p:cxnSp>
        <p:nvCxnSpPr>
          <p:cNvPr id="30" name="直接连接符 29"/>
          <p:cNvCxnSpPr/>
          <p:nvPr/>
        </p:nvCxnSpPr>
        <p:spPr bwMode="auto">
          <a:xfrm flipV="1">
            <a:off x="5152104" y="3057175"/>
            <a:ext cx="0" cy="240379"/>
          </a:xfrm>
          <a:prstGeom prst="line">
            <a:avLst/>
          </a:prstGeom>
          <a:solidFill>
            <a:schemeClr val="accent1"/>
          </a:solidFill>
          <a:ln w="38100"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p:nvPr/>
        </p:nvCxnSpPr>
        <p:spPr bwMode="auto">
          <a:xfrm flipV="1">
            <a:off x="6518787" y="3036738"/>
            <a:ext cx="0" cy="240379"/>
          </a:xfrm>
          <a:prstGeom prst="line">
            <a:avLst/>
          </a:prstGeom>
          <a:solidFill>
            <a:schemeClr val="accent1"/>
          </a:solidFill>
          <a:ln w="38100"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p:cNvCxnSpPr/>
          <p:nvPr/>
        </p:nvCxnSpPr>
        <p:spPr bwMode="auto">
          <a:xfrm>
            <a:off x="4385350" y="3029881"/>
            <a:ext cx="0" cy="400111"/>
          </a:xfrm>
          <a:prstGeom prst="line">
            <a:avLst/>
          </a:prstGeom>
          <a:solidFill>
            <a:schemeClr val="accent1"/>
          </a:solidFill>
          <a:ln w="381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p:nvPr/>
        </p:nvCxnSpPr>
        <p:spPr bwMode="auto">
          <a:xfrm>
            <a:off x="7241458" y="3056442"/>
            <a:ext cx="0" cy="400111"/>
          </a:xfrm>
          <a:prstGeom prst="line">
            <a:avLst/>
          </a:prstGeom>
          <a:solidFill>
            <a:schemeClr val="accent1"/>
          </a:solidFill>
          <a:ln w="381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文本框 35"/>
          <p:cNvSpPr txBox="1"/>
          <p:nvPr/>
        </p:nvSpPr>
        <p:spPr>
          <a:xfrm>
            <a:off x="1853828" y="4714756"/>
            <a:ext cx="5339923" cy="400110"/>
          </a:xfrm>
          <a:prstGeom prst="rect">
            <a:avLst/>
          </a:prstGeom>
          <a:noFill/>
        </p:spPr>
        <p:txBody>
          <a:bodyPr wrap="none" rtlCol="0" anchor="ctr" anchorCtr="1">
            <a:spAutoFit/>
          </a:bodyPr>
          <a:lstStyle/>
          <a:p>
            <a:r>
              <a:rPr lang="en-US" altLang="zh-CN" sz="2000" dirty="0">
                <a:solidFill>
                  <a:srgbClr val="0033CC"/>
                </a:solidFill>
                <a:latin typeface="华文中宋" panose="02010600040101010101" pitchFamily="2" charset="-122"/>
                <a:ea typeface="华文中宋" panose="02010600040101010101" pitchFamily="2" charset="-122"/>
              </a:rPr>
              <a:t>27</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C00000"/>
                </a:solidFill>
                <a:latin typeface="华文中宋" panose="02010600040101010101" pitchFamily="2" charset="-122"/>
                <a:ea typeface="华文中宋" panose="02010600040101010101" pitchFamily="2" charset="-122"/>
              </a:rPr>
              <a:t>13</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0033CC"/>
                </a:solidFill>
                <a:latin typeface="华文中宋" panose="02010600040101010101" pitchFamily="2" charset="-122"/>
                <a:ea typeface="华文中宋" panose="02010600040101010101" pitchFamily="2" charset="-122"/>
              </a:rPr>
              <a:t>49</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C00000"/>
                </a:solidFill>
                <a:latin typeface="华文中宋" panose="02010600040101010101" pitchFamily="2" charset="-122"/>
                <a:ea typeface="华文中宋" panose="02010600040101010101" pitchFamily="2" charset="-122"/>
              </a:rPr>
              <a:t>38</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0033CC"/>
                </a:solidFill>
                <a:latin typeface="华文中宋" panose="02010600040101010101" pitchFamily="2" charset="-122"/>
                <a:ea typeface="华文中宋" panose="02010600040101010101" pitchFamily="2" charset="-122"/>
              </a:rPr>
              <a:t>65</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C00000"/>
                </a:solidFill>
                <a:latin typeface="华文中宋" panose="02010600040101010101" pitchFamily="2" charset="-122"/>
                <a:ea typeface="华文中宋" panose="02010600040101010101" pitchFamily="2" charset="-122"/>
              </a:rPr>
              <a:t>49</a:t>
            </a:r>
            <a:r>
              <a:rPr lang="en-US" altLang="zh-CN" sz="2000" dirty="0">
                <a:latin typeface="华文中宋" panose="02010600040101010101" pitchFamily="2" charset="-122"/>
                <a:ea typeface="华文中宋" panose="02010600040101010101" pitchFamily="2" charset="-122"/>
              </a:rPr>
              <a:t>,</a:t>
            </a:r>
            <a:r>
              <a:rPr lang="en-US" altLang="zh-CN" sz="2000" dirty="0">
                <a:solidFill>
                  <a:srgbClr val="0033CC"/>
                </a:solidFill>
                <a:latin typeface="华文中宋" panose="02010600040101010101" pitchFamily="2" charset="-122"/>
                <a:ea typeface="华文中宋" panose="02010600040101010101" pitchFamily="2" charset="-122"/>
              </a:rPr>
              <a:t> 76</a:t>
            </a:r>
            <a:r>
              <a:rPr lang="en-US" altLang="zh-CN" sz="2000" dirty="0">
                <a:latin typeface="华文中宋" panose="02010600040101010101" pitchFamily="2" charset="-122"/>
                <a:ea typeface="华文中宋" panose="02010600040101010101" pitchFamily="2" charset="-122"/>
              </a:rPr>
              <a:t>,    </a:t>
            </a:r>
            <a:r>
              <a:rPr lang="en-US" altLang="zh-CN" sz="2000" dirty="0">
                <a:solidFill>
                  <a:srgbClr val="C00000"/>
                </a:solidFill>
                <a:latin typeface="华文中宋" panose="02010600040101010101" pitchFamily="2" charset="-122"/>
                <a:ea typeface="华文中宋" panose="02010600040101010101" pitchFamily="2" charset="-122"/>
              </a:rPr>
              <a:t>97 </a:t>
            </a:r>
            <a:endParaRPr lang="zh-CN" altLang="en-US" sz="2000" dirty="0">
              <a:solidFill>
                <a:srgbClr val="C0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63055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32" grpId="0" animBg="1"/>
      <p:bldP spid="3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Shell</a:t>
            </a:r>
            <a:r>
              <a:rPr lang="zh-CN" altLang="en-US" dirty="0"/>
              <a:t>排序示例</a:t>
            </a:r>
          </a:p>
        </p:txBody>
      </p:sp>
      <p:sp>
        <p:nvSpPr>
          <p:cNvPr id="4" name="文本框 3"/>
          <p:cNvSpPr txBox="1"/>
          <p:nvPr/>
        </p:nvSpPr>
        <p:spPr>
          <a:xfrm>
            <a:off x="1938724" y="2636628"/>
            <a:ext cx="5585183" cy="400110"/>
          </a:xfrm>
          <a:prstGeom prst="rect">
            <a:avLst/>
          </a:prstGeom>
          <a:noFill/>
        </p:spPr>
        <p:txBody>
          <a:bodyPr wrap="none" rtlCol="0" anchor="ctr" anchorCtr="1">
            <a:spAutoFit/>
          </a:bodyPr>
          <a:lstStyle/>
          <a:p>
            <a:r>
              <a:rPr lang="en-US" altLang="zh-CN" sz="2000" dirty="0">
                <a:solidFill>
                  <a:srgbClr val="0033CC"/>
                </a:solidFill>
                <a:latin typeface="华文中宋" panose="02010600040101010101" pitchFamily="2" charset="-122"/>
                <a:ea typeface="华文中宋" panose="02010600040101010101" pitchFamily="2" charset="-122"/>
              </a:rPr>
              <a:t>49,    13,    27,    49,    76,    38,    65,    97</a:t>
            </a:r>
            <a:endParaRPr lang="zh-CN" altLang="en-US" sz="2000" dirty="0">
              <a:solidFill>
                <a:srgbClr val="0033CC"/>
              </a:solidFill>
              <a:latin typeface="华文中宋" panose="02010600040101010101" pitchFamily="2" charset="-122"/>
              <a:ea typeface="华文中宋" panose="02010600040101010101" pitchFamily="2" charset="-122"/>
            </a:endParaRPr>
          </a:p>
        </p:txBody>
      </p:sp>
      <p:sp>
        <p:nvSpPr>
          <p:cNvPr id="5" name="文本框 4"/>
          <p:cNvSpPr txBox="1"/>
          <p:nvPr/>
        </p:nvSpPr>
        <p:spPr>
          <a:xfrm>
            <a:off x="747233" y="2688671"/>
            <a:ext cx="1080745"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d</a:t>
            </a:r>
            <a:r>
              <a:rPr lang="en-US" altLang="zh-CN" baseline="-25000" dirty="0">
                <a:latin typeface="华文中宋" panose="02010600040101010101" pitchFamily="2" charset="-122"/>
                <a:ea typeface="华文中宋" panose="02010600040101010101" pitchFamily="2" charset="-122"/>
              </a:rPr>
              <a:t>3</a:t>
            </a:r>
            <a:r>
              <a:rPr lang="en-US" altLang="zh-CN" dirty="0">
                <a:latin typeface="华文中宋" panose="02010600040101010101" pitchFamily="2" charset="-122"/>
                <a:ea typeface="华文中宋" panose="02010600040101010101" pitchFamily="2" charset="-122"/>
              </a:rPr>
              <a:t>=d</a:t>
            </a:r>
            <a:r>
              <a:rPr lang="en-US" altLang="zh-CN" baseline="-25000" dirty="0">
                <a:latin typeface="华文中宋" panose="02010600040101010101" pitchFamily="2" charset="-122"/>
                <a:ea typeface="华文中宋" panose="02010600040101010101" pitchFamily="2" charset="-122"/>
              </a:rPr>
              <a:t>2</a:t>
            </a:r>
            <a:r>
              <a:rPr lang="en-US" altLang="zh-CN" dirty="0">
                <a:latin typeface="华文中宋" panose="02010600040101010101" pitchFamily="2" charset="-122"/>
                <a:ea typeface="华文中宋" panose="02010600040101010101" pitchFamily="2" charset="-122"/>
              </a:rPr>
              <a:t>/2</a:t>
            </a:r>
            <a:endParaRPr lang="zh-CN" altLang="en-US" dirty="0">
              <a:latin typeface="华文中宋" panose="02010600040101010101" pitchFamily="2" charset="-122"/>
              <a:ea typeface="华文中宋" panose="02010600040101010101" pitchFamily="2" charset="-122"/>
            </a:endParaRPr>
          </a:p>
        </p:txBody>
      </p:sp>
      <p:cxnSp>
        <p:nvCxnSpPr>
          <p:cNvPr id="7" name="直接连接符 6"/>
          <p:cNvCxnSpPr/>
          <p:nvPr/>
        </p:nvCxnSpPr>
        <p:spPr bwMode="auto">
          <a:xfrm>
            <a:off x="2286164" y="3036738"/>
            <a:ext cx="0" cy="240379"/>
          </a:xfrm>
          <a:prstGeom prst="line">
            <a:avLst/>
          </a:prstGeom>
          <a:solidFill>
            <a:schemeClr val="accent1"/>
          </a:solidFill>
          <a:ln w="38100"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p:nvCxnSpPr>
        <p:spPr bwMode="auto">
          <a:xfrm>
            <a:off x="2286164" y="3277117"/>
            <a:ext cx="4992483" cy="20437"/>
          </a:xfrm>
          <a:prstGeom prst="line">
            <a:avLst/>
          </a:prstGeom>
          <a:solidFill>
            <a:schemeClr val="accent1"/>
          </a:solidFill>
          <a:ln w="38100"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flipV="1">
            <a:off x="3687097" y="3036738"/>
            <a:ext cx="0" cy="240379"/>
          </a:xfrm>
          <a:prstGeom prst="line">
            <a:avLst/>
          </a:prstGeom>
          <a:solidFill>
            <a:schemeClr val="accent1"/>
          </a:solidFill>
          <a:ln w="38100"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箭头连接符 30"/>
          <p:cNvCxnSpPr/>
          <p:nvPr/>
        </p:nvCxnSpPr>
        <p:spPr bwMode="auto">
          <a:xfrm>
            <a:off x="4571341" y="3537933"/>
            <a:ext cx="0" cy="648928"/>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文本框 31"/>
          <p:cNvSpPr txBox="1"/>
          <p:nvPr/>
        </p:nvSpPr>
        <p:spPr>
          <a:xfrm>
            <a:off x="4757332" y="3653016"/>
            <a:ext cx="1107996" cy="369332"/>
          </a:xfrm>
          <a:prstGeom prst="rect">
            <a:avLst/>
          </a:prstGeom>
          <a:solidFill>
            <a:srgbClr val="CCFF33"/>
          </a:solidFill>
        </p:spPr>
        <p:txBody>
          <a:bodyPr wrap="none" rtlCol="0">
            <a:spAutoFit/>
          </a:bodyPr>
          <a:lstStyle/>
          <a:p>
            <a:r>
              <a:rPr lang="zh-CN" altLang="en-US" dirty="0">
                <a:latin typeface="华文中宋" panose="02010600040101010101" pitchFamily="2" charset="-122"/>
                <a:ea typeface="华文中宋" panose="02010600040101010101" pitchFamily="2" charset="-122"/>
              </a:rPr>
              <a:t>组内排序</a:t>
            </a:r>
          </a:p>
        </p:txBody>
      </p:sp>
      <p:cxnSp>
        <p:nvCxnSpPr>
          <p:cNvPr id="30" name="直接连接符 29"/>
          <p:cNvCxnSpPr/>
          <p:nvPr/>
        </p:nvCxnSpPr>
        <p:spPr bwMode="auto">
          <a:xfrm flipV="1">
            <a:off x="5152104" y="3057175"/>
            <a:ext cx="0" cy="240379"/>
          </a:xfrm>
          <a:prstGeom prst="line">
            <a:avLst/>
          </a:prstGeom>
          <a:solidFill>
            <a:schemeClr val="accent1"/>
          </a:solidFill>
          <a:ln w="38100"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p:nvPr/>
        </p:nvCxnSpPr>
        <p:spPr bwMode="auto">
          <a:xfrm flipV="1">
            <a:off x="6518787" y="3036738"/>
            <a:ext cx="0" cy="240379"/>
          </a:xfrm>
          <a:prstGeom prst="line">
            <a:avLst/>
          </a:prstGeom>
          <a:solidFill>
            <a:schemeClr val="accent1"/>
          </a:solidFill>
          <a:ln w="38100"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文本框 35"/>
          <p:cNvSpPr txBox="1"/>
          <p:nvPr/>
        </p:nvSpPr>
        <p:spPr>
          <a:xfrm>
            <a:off x="1938724" y="1597174"/>
            <a:ext cx="5339923" cy="400110"/>
          </a:xfrm>
          <a:prstGeom prst="rect">
            <a:avLst/>
          </a:prstGeom>
          <a:noFill/>
        </p:spPr>
        <p:txBody>
          <a:bodyPr wrap="none" rtlCol="0" anchor="ctr" anchorCtr="1">
            <a:spAutoFit/>
          </a:bodyPr>
          <a:lstStyle/>
          <a:p>
            <a:r>
              <a:rPr lang="en-US" altLang="zh-CN" sz="2000" dirty="0">
                <a:latin typeface="华文中宋" panose="02010600040101010101" pitchFamily="2" charset="-122"/>
                <a:ea typeface="华文中宋" panose="02010600040101010101" pitchFamily="2" charset="-122"/>
              </a:rPr>
              <a:t>27,    13,   49,    38,    65,    49, 76,    97 </a:t>
            </a:r>
            <a:endParaRPr lang="zh-CN" altLang="en-US" sz="2000" dirty="0">
              <a:latin typeface="华文中宋" panose="02010600040101010101" pitchFamily="2" charset="-122"/>
              <a:ea typeface="华文中宋" panose="02010600040101010101" pitchFamily="2" charset="-122"/>
            </a:endParaRPr>
          </a:p>
        </p:txBody>
      </p:sp>
      <p:cxnSp>
        <p:nvCxnSpPr>
          <p:cNvPr id="21" name="直接连接符 20"/>
          <p:cNvCxnSpPr/>
          <p:nvPr/>
        </p:nvCxnSpPr>
        <p:spPr bwMode="auto">
          <a:xfrm flipV="1">
            <a:off x="2998839" y="3036737"/>
            <a:ext cx="0" cy="240379"/>
          </a:xfrm>
          <a:prstGeom prst="line">
            <a:avLst/>
          </a:prstGeom>
          <a:solidFill>
            <a:schemeClr val="accent1"/>
          </a:solidFill>
          <a:ln w="38100"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p:nvPr/>
        </p:nvCxnSpPr>
        <p:spPr bwMode="auto">
          <a:xfrm flipV="1">
            <a:off x="5835445" y="3047341"/>
            <a:ext cx="0" cy="240379"/>
          </a:xfrm>
          <a:prstGeom prst="line">
            <a:avLst/>
          </a:prstGeom>
          <a:solidFill>
            <a:schemeClr val="accent1"/>
          </a:solidFill>
          <a:ln w="38100"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p:nvPr/>
        </p:nvCxnSpPr>
        <p:spPr bwMode="auto">
          <a:xfrm flipV="1">
            <a:off x="4370602" y="3036738"/>
            <a:ext cx="0" cy="240379"/>
          </a:xfrm>
          <a:prstGeom prst="line">
            <a:avLst/>
          </a:prstGeom>
          <a:solidFill>
            <a:schemeClr val="accent1"/>
          </a:solidFill>
          <a:ln w="38100"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p:nvCxnSpPr>
        <p:spPr bwMode="auto">
          <a:xfrm flipV="1">
            <a:off x="7278647" y="3045141"/>
            <a:ext cx="0" cy="240379"/>
          </a:xfrm>
          <a:prstGeom prst="line">
            <a:avLst/>
          </a:prstGeom>
          <a:solidFill>
            <a:schemeClr val="accent1"/>
          </a:solidFill>
          <a:ln w="38100"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文本框 25"/>
          <p:cNvSpPr txBox="1"/>
          <p:nvPr/>
        </p:nvSpPr>
        <p:spPr>
          <a:xfrm>
            <a:off x="1989813" y="4326295"/>
            <a:ext cx="5585183" cy="400110"/>
          </a:xfrm>
          <a:prstGeom prst="rect">
            <a:avLst/>
          </a:prstGeom>
          <a:noFill/>
        </p:spPr>
        <p:txBody>
          <a:bodyPr wrap="none" rtlCol="0" anchor="ctr" anchorCtr="1">
            <a:spAutoFit/>
          </a:bodyPr>
          <a:lstStyle/>
          <a:p>
            <a:r>
              <a:rPr lang="en-US" altLang="zh-CN" sz="2000" dirty="0">
                <a:solidFill>
                  <a:srgbClr val="0033CC"/>
                </a:solidFill>
                <a:latin typeface="华文中宋" panose="02010600040101010101" pitchFamily="2" charset="-122"/>
                <a:ea typeface="华文中宋" panose="02010600040101010101" pitchFamily="2" charset="-122"/>
              </a:rPr>
              <a:t>13,    27,    38,    49,    49,    65,    76,    97</a:t>
            </a:r>
            <a:endParaRPr lang="zh-CN" altLang="en-US" sz="2000" dirty="0">
              <a:solidFill>
                <a:srgbClr val="0033CC"/>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06687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32" grpId="0" animBg="1"/>
      <p:bldP spid="2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Shell</a:t>
            </a:r>
            <a:r>
              <a:rPr lang="zh-CN" altLang="en-US" dirty="0"/>
              <a:t>排序</a:t>
            </a:r>
          </a:p>
        </p:txBody>
      </p:sp>
      <p:sp>
        <p:nvSpPr>
          <p:cNvPr id="4" name="矩形 3"/>
          <p:cNvSpPr/>
          <p:nvPr/>
        </p:nvSpPr>
        <p:spPr>
          <a:xfrm>
            <a:off x="191729" y="1421418"/>
            <a:ext cx="8952271" cy="4708981"/>
          </a:xfrm>
          <a:prstGeom prst="rect">
            <a:avLst/>
          </a:prstGeom>
          <a:solidFill>
            <a:schemeClr val="bg1">
              <a:lumMod val="90000"/>
            </a:schemeClr>
          </a:solidFill>
        </p:spPr>
        <p:txBody>
          <a:bodyPr wrap="square">
            <a:spAutoFit/>
          </a:bodyPr>
          <a:lstStyle/>
          <a:p>
            <a:pPr>
              <a:lnSpc>
                <a:spcPts val="2400"/>
              </a:lnSpc>
            </a:pPr>
            <a:r>
              <a:rPr lang="en-US" altLang="zh-CN" sz="2400" b="1" dirty="0">
                <a:latin typeface="华文中宋" panose="02010600040101010101" pitchFamily="2" charset="-122"/>
                <a:ea typeface="华文中宋" panose="02010600040101010101" pitchFamily="2" charset="-122"/>
              </a:rPr>
              <a:t>void </a:t>
            </a:r>
            <a:r>
              <a:rPr lang="en-US" altLang="zh-CN" sz="2400" b="1" dirty="0" err="1">
                <a:latin typeface="华文中宋" panose="02010600040101010101" pitchFamily="2" charset="-122"/>
                <a:ea typeface="华文中宋" panose="02010600040101010101" pitchFamily="2" charset="-122"/>
              </a:rPr>
              <a:t>shellSort</a:t>
            </a:r>
            <a:r>
              <a:rPr lang="en-US" altLang="zh-CN" sz="2400" b="1" dirty="0">
                <a:latin typeface="华文中宋" panose="02010600040101010101" pitchFamily="2" charset="-122"/>
                <a:ea typeface="华文中宋" panose="02010600040101010101" pitchFamily="2" charset="-122"/>
              </a:rPr>
              <a:t> ( </a:t>
            </a:r>
            <a:r>
              <a:rPr lang="en-US" altLang="zh-CN" sz="2400" b="1" dirty="0" err="1">
                <a:latin typeface="华文中宋" panose="02010600040101010101" pitchFamily="2" charset="-122"/>
                <a:ea typeface="华文中宋" panose="02010600040101010101" pitchFamily="2" charset="-122"/>
              </a:rPr>
              <a:t>SortObject</a:t>
            </a:r>
            <a:r>
              <a:rPr lang="en-US" altLang="zh-CN" sz="2400" b="1" dirty="0">
                <a:latin typeface="华文中宋" panose="02010600040101010101" pitchFamily="2" charset="-122"/>
                <a:ea typeface="华文中宋" panose="02010600040101010101" pitchFamily="2" charset="-122"/>
              </a:rPr>
              <a:t> * </a:t>
            </a:r>
            <a:r>
              <a:rPr lang="en-US" altLang="zh-CN" sz="2400" b="1" dirty="0" err="1">
                <a:latin typeface="华文中宋" panose="02010600040101010101" pitchFamily="2" charset="-122"/>
                <a:ea typeface="华文中宋" panose="02010600040101010101" pitchFamily="2" charset="-122"/>
              </a:rPr>
              <a:t>pvector</a:t>
            </a:r>
            <a:r>
              <a:rPr lang="en-US" altLang="zh-CN" sz="2400" b="1" dirty="0">
                <a:latin typeface="华文中宋" panose="02010600040101010101" pitchFamily="2" charset="-122"/>
                <a:ea typeface="华文中宋" panose="02010600040101010101" pitchFamily="2" charset="-122"/>
              </a:rPr>
              <a:t>, </a:t>
            </a:r>
            <a:r>
              <a:rPr lang="en-US" altLang="zh-CN" sz="2400" b="1" dirty="0" err="1">
                <a:latin typeface="华文中宋" panose="02010600040101010101" pitchFamily="2" charset="-122"/>
                <a:ea typeface="华文中宋" panose="02010600040101010101" pitchFamily="2" charset="-122"/>
              </a:rPr>
              <a:t>int</a:t>
            </a:r>
            <a:r>
              <a:rPr lang="en-US" altLang="zh-CN" sz="2400" b="1" dirty="0">
                <a:latin typeface="华文中宋" panose="02010600040101010101" pitchFamily="2" charset="-122"/>
                <a:ea typeface="华文中宋" panose="02010600040101010101" pitchFamily="2" charset="-122"/>
              </a:rPr>
              <a:t> d ) </a:t>
            </a:r>
          </a:p>
          <a:p>
            <a:pPr>
              <a:lnSpc>
                <a:spcPts val="2400"/>
              </a:lnSpc>
            </a:pPr>
            <a:r>
              <a:rPr lang="en-US" altLang="zh-CN" sz="2400" b="1" dirty="0">
                <a:latin typeface="华文中宋" panose="02010600040101010101" pitchFamily="2" charset="-122"/>
                <a:ea typeface="华文中宋" panose="02010600040101010101" pitchFamily="2" charset="-122"/>
              </a:rPr>
              <a:t>{</a:t>
            </a:r>
          </a:p>
          <a:p>
            <a:pPr>
              <a:lnSpc>
                <a:spcPts val="2400"/>
              </a:lnSpc>
            </a:pPr>
            <a:r>
              <a:rPr lang="en-US" altLang="zh-CN" sz="2400" b="1" dirty="0">
                <a:latin typeface="华文中宋" panose="02010600040101010101" pitchFamily="2" charset="-122"/>
                <a:ea typeface="华文中宋" panose="02010600040101010101" pitchFamily="2" charset="-122"/>
              </a:rPr>
              <a:t>   </a:t>
            </a:r>
            <a:r>
              <a:rPr lang="en-US" altLang="zh-CN" sz="2400" b="1" dirty="0" err="1">
                <a:latin typeface="华文中宋" panose="02010600040101010101" pitchFamily="2" charset="-122"/>
                <a:ea typeface="华文中宋" panose="02010600040101010101" pitchFamily="2" charset="-122"/>
              </a:rPr>
              <a:t>int</a:t>
            </a:r>
            <a:r>
              <a:rPr lang="en-US" altLang="zh-CN" sz="2400" b="1" dirty="0">
                <a:latin typeface="华文中宋" panose="02010600040101010101" pitchFamily="2" charset="-122"/>
                <a:ea typeface="华文中宋" panose="02010600040101010101" pitchFamily="2" charset="-122"/>
              </a:rPr>
              <a:t> </a:t>
            </a:r>
            <a:r>
              <a:rPr lang="en-US" altLang="zh-CN" sz="2400" b="1" dirty="0" err="1">
                <a:latin typeface="华文中宋" panose="02010600040101010101" pitchFamily="2" charset="-122"/>
                <a:ea typeface="华文中宋" panose="02010600040101010101" pitchFamily="2" charset="-122"/>
              </a:rPr>
              <a:t>i</a:t>
            </a:r>
            <a:r>
              <a:rPr lang="en-US" altLang="zh-CN" sz="2400" b="1" dirty="0">
                <a:latin typeface="华文中宋" panose="02010600040101010101" pitchFamily="2" charset="-122"/>
                <a:ea typeface="华文中宋" panose="02010600040101010101" pitchFamily="2" charset="-122"/>
              </a:rPr>
              <a:t>, j, </a:t>
            </a:r>
            <a:r>
              <a:rPr lang="en-US" altLang="zh-CN" sz="2400" b="1" dirty="0" err="1">
                <a:latin typeface="华文中宋" panose="02010600040101010101" pitchFamily="2" charset="-122"/>
                <a:ea typeface="华文中宋" panose="02010600040101010101" pitchFamily="2" charset="-122"/>
              </a:rPr>
              <a:t>inc</a:t>
            </a:r>
            <a:r>
              <a:rPr lang="en-US" altLang="zh-CN" sz="2400" b="1" dirty="0">
                <a:latin typeface="华文中宋" panose="02010600040101010101" pitchFamily="2" charset="-122"/>
                <a:ea typeface="华文中宋" panose="02010600040101010101" pitchFamily="2" charset="-122"/>
              </a:rPr>
              <a:t>; </a:t>
            </a:r>
          </a:p>
          <a:p>
            <a:pPr>
              <a:lnSpc>
                <a:spcPts val="2400"/>
              </a:lnSpc>
            </a:pPr>
            <a:r>
              <a:rPr lang="pt-BR" altLang="zh-CN" sz="2400" b="1" dirty="0">
                <a:latin typeface="华文中宋" panose="02010600040101010101" pitchFamily="2" charset="-122"/>
                <a:ea typeface="华文中宋" panose="02010600040101010101" pitchFamily="2" charset="-122"/>
              </a:rPr>
              <a:t>   RecordNode temp, *data = pvector-&gt;record; </a:t>
            </a:r>
          </a:p>
          <a:p>
            <a:pPr>
              <a:lnSpc>
                <a:spcPts val="2400"/>
              </a:lnSpc>
            </a:pPr>
            <a:endParaRPr lang="pt-BR" altLang="zh-CN" sz="2400" b="1" dirty="0">
              <a:latin typeface="华文中宋" panose="02010600040101010101" pitchFamily="2" charset="-122"/>
              <a:ea typeface="华文中宋" panose="02010600040101010101" pitchFamily="2" charset="-122"/>
            </a:endParaRPr>
          </a:p>
          <a:p>
            <a:pPr>
              <a:lnSpc>
                <a:spcPts val="2400"/>
              </a:lnSpc>
            </a:pPr>
            <a:r>
              <a:rPr lang="en-US" altLang="zh-CN" sz="2400" b="1" dirty="0">
                <a:latin typeface="华文中宋" panose="02010600040101010101" pitchFamily="2" charset="-122"/>
                <a:ea typeface="华文中宋" panose="02010600040101010101" pitchFamily="2" charset="-122"/>
              </a:rPr>
              <a:t>   for (</a:t>
            </a:r>
            <a:r>
              <a:rPr lang="en-US" altLang="zh-CN" sz="2400" b="1" dirty="0" err="1">
                <a:latin typeface="华文中宋" panose="02010600040101010101" pitchFamily="2" charset="-122"/>
                <a:ea typeface="华文中宋" panose="02010600040101010101" pitchFamily="2" charset="-122"/>
              </a:rPr>
              <a:t>inc</a:t>
            </a:r>
            <a:r>
              <a:rPr lang="en-US" altLang="zh-CN" sz="2400" b="1" dirty="0">
                <a:latin typeface="华文中宋" panose="02010600040101010101" pitchFamily="2" charset="-122"/>
                <a:ea typeface="华文中宋" panose="02010600040101010101" pitchFamily="2" charset="-122"/>
              </a:rPr>
              <a:t> = d; </a:t>
            </a:r>
            <a:r>
              <a:rPr lang="en-US" altLang="zh-CN" sz="2400" b="1" dirty="0" err="1">
                <a:latin typeface="华文中宋" panose="02010600040101010101" pitchFamily="2" charset="-122"/>
                <a:ea typeface="华文中宋" panose="02010600040101010101" pitchFamily="2" charset="-122"/>
              </a:rPr>
              <a:t>inc</a:t>
            </a:r>
            <a:r>
              <a:rPr lang="en-US" altLang="zh-CN" sz="2400" b="1" dirty="0">
                <a:latin typeface="华文中宋" panose="02010600040101010101" pitchFamily="2" charset="-122"/>
                <a:ea typeface="华文中宋" panose="02010600040101010101" pitchFamily="2" charset="-122"/>
              </a:rPr>
              <a:t> &gt; 0; </a:t>
            </a:r>
            <a:r>
              <a:rPr lang="en-US" altLang="zh-CN" sz="2400" b="1" dirty="0" err="1">
                <a:latin typeface="华文中宋" panose="02010600040101010101" pitchFamily="2" charset="-122"/>
                <a:ea typeface="华文中宋" panose="02010600040101010101" pitchFamily="2" charset="-122"/>
              </a:rPr>
              <a:t>inc</a:t>
            </a:r>
            <a:r>
              <a:rPr lang="en-US" altLang="zh-CN" sz="2400" b="1" dirty="0">
                <a:latin typeface="华文中宋" panose="02010600040101010101" pitchFamily="2" charset="-122"/>
                <a:ea typeface="华文中宋" panose="02010600040101010101" pitchFamily="2" charset="-122"/>
              </a:rPr>
              <a:t> /= 2) {</a:t>
            </a:r>
          </a:p>
          <a:p>
            <a:pPr>
              <a:lnSpc>
                <a:spcPts val="2400"/>
              </a:lnSpc>
            </a:pPr>
            <a:r>
              <a:rPr lang="en-US" altLang="zh-CN" sz="2400" b="1" dirty="0">
                <a:latin typeface="华文中宋" panose="02010600040101010101" pitchFamily="2" charset="-122"/>
                <a:ea typeface="华文中宋" panose="02010600040101010101" pitchFamily="2" charset="-122"/>
              </a:rPr>
              <a:t>     for (</a:t>
            </a:r>
            <a:r>
              <a:rPr lang="en-US" altLang="zh-CN" sz="2400" b="1" dirty="0" err="1">
                <a:latin typeface="华文中宋" panose="02010600040101010101" pitchFamily="2" charset="-122"/>
                <a:ea typeface="华文中宋" panose="02010600040101010101" pitchFamily="2" charset="-122"/>
              </a:rPr>
              <a:t>i</a:t>
            </a:r>
            <a:r>
              <a:rPr lang="en-US" altLang="zh-CN" sz="2400" b="1" dirty="0">
                <a:latin typeface="华文中宋" panose="02010600040101010101" pitchFamily="2" charset="-122"/>
                <a:ea typeface="华文中宋" panose="02010600040101010101" pitchFamily="2" charset="-122"/>
              </a:rPr>
              <a:t> = </a:t>
            </a:r>
            <a:r>
              <a:rPr lang="en-US" altLang="zh-CN" sz="2400" b="1" dirty="0" err="1">
                <a:latin typeface="华文中宋" panose="02010600040101010101" pitchFamily="2" charset="-122"/>
                <a:ea typeface="华文中宋" panose="02010600040101010101" pitchFamily="2" charset="-122"/>
              </a:rPr>
              <a:t>inc</a:t>
            </a:r>
            <a:r>
              <a:rPr lang="en-US" altLang="zh-CN" sz="2400" b="1" dirty="0">
                <a:latin typeface="华文中宋" panose="02010600040101010101" pitchFamily="2" charset="-122"/>
                <a:ea typeface="华文中宋" panose="02010600040101010101" pitchFamily="2" charset="-122"/>
              </a:rPr>
              <a:t>; </a:t>
            </a:r>
            <a:r>
              <a:rPr lang="en-US" altLang="zh-CN" sz="2400" b="1" dirty="0" err="1">
                <a:latin typeface="华文中宋" panose="02010600040101010101" pitchFamily="2" charset="-122"/>
                <a:ea typeface="华文中宋" panose="02010600040101010101" pitchFamily="2" charset="-122"/>
              </a:rPr>
              <a:t>i</a:t>
            </a:r>
            <a:r>
              <a:rPr lang="en-US" altLang="zh-CN" sz="2400" b="1" dirty="0">
                <a:latin typeface="华文中宋" panose="02010600040101010101" pitchFamily="2" charset="-122"/>
                <a:ea typeface="华文中宋" panose="02010600040101010101" pitchFamily="2" charset="-122"/>
              </a:rPr>
              <a:t> &lt; </a:t>
            </a:r>
            <a:r>
              <a:rPr lang="en-US" altLang="zh-CN" sz="2400" b="1" dirty="0" err="1">
                <a:latin typeface="华文中宋" panose="02010600040101010101" pitchFamily="2" charset="-122"/>
                <a:ea typeface="华文中宋" panose="02010600040101010101" pitchFamily="2" charset="-122"/>
              </a:rPr>
              <a:t>pvector</a:t>
            </a:r>
            <a:r>
              <a:rPr lang="en-US" altLang="zh-CN" sz="2400" b="1" dirty="0">
                <a:latin typeface="华文中宋" panose="02010600040101010101" pitchFamily="2" charset="-122"/>
                <a:ea typeface="华文中宋" panose="02010600040101010101" pitchFamily="2" charset="-122"/>
              </a:rPr>
              <a:t>-&gt;n; </a:t>
            </a:r>
            <a:r>
              <a:rPr lang="en-US" altLang="zh-CN" sz="2400" b="1" dirty="0" err="1">
                <a:latin typeface="华文中宋" panose="02010600040101010101" pitchFamily="2" charset="-122"/>
                <a:ea typeface="华文中宋" panose="02010600040101010101" pitchFamily="2" charset="-122"/>
              </a:rPr>
              <a:t>i</a:t>
            </a:r>
            <a:r>
              <a:rPr lang="en-US" altLang="zh-CN" sz="2400" b="1" dirty="0">
                <a:latin typeface="华文中宋" panose="02010600040101010101" pitchFamily="2" charset="-122"/>
                <a:ea typeface="华文中宋" panose="02010600040101010101" pitchFamily="2" charset="-122"/>
              </a:rPr>
              <a:t>++) { </a:t>
            </a:r>
            <a:endParaRPr lang="zh-CN" altLang="en-US" sz="2400" b="1" dirty="0">
              <a:latin typeface="华文中宋" panose="02010600040101010101" pitchFamily="2" charset="-122"/>
              <a:ea typeface="华文中宋" panose="02010600040101010101" pitchFamily="2" charset="-122"/>
            </a:endParaRPr>
          </a:p>
          <a:p>
            <a:pPr>
              <a:lnSpc>
                <a:spcPts val="2400"/>
              </a:lnSpc>
            </a:pPr>
            <a:r>
              <a:rPr lang="en-US" altLang="zh-CN" sz="2400" b="1" dirty="0">
                <a:latin typeface="华文中宋" panose="02010600040101010101" pitchFamily="2" charset="-122"/>
                <a:ea typeface="华文中宋" panose="02010600040101010101" pitchFamily="2" charset="-122"/>
              </a:rPr>
              <a:t>          temp = data[</a:t>
            </a:r>
            <a:r>
              <a:rPr lang="en-US" altLang="zh-CN" sz="2400" b="1" dirty="0" err="1">
                <a:latin typeface="华文中宋" panose="02010600040101010101" pitchFamily="2" charset="-122"/>
                <a:ea typeface="华文中宋" panose="02010600040101010101" pitchFamily="2" charset="-122"/>
              </a:rPr>
              <a:t>i</a:t>
            </a:r>
            <a:r>
              <a:rPr lang="en-US" altLang="zh-CN" sz="2400" b="1" dirty="0">
                <a:latin typeface="华文中宋" panose="02010600040101010101" pitchFamily="2" charset="-122"/>
                <a:ea typeface="华文中宋" panose="02010600040101010101" pitchFamily="2" charset="-122"/>
              </a:rPr>
              <a:t>]; </a:t>
            </a:r>
          </a:p>
          <a:p>
            <a:pPr>
              <a:lnSpc>
                <a:spcPts val="2400"/>
              </a:lnSpc>
            </a:pPr>
            <a:r>
              <a:rPr lang="en-US" altLang="zh-CN" sz="2400" b="1" dirty="0">
                <a:latin typeface="华文中宋" panose="02010600040101010101" pitchFamily="2" charset="-122"/>
                <a:ea typeface="华文中宋" panose="02010600040101010101" pitchFamily="2" charset="-122"/>
              </a:rPr>
              <a:t>          </a:t>
            </a:r>
            <a:r>
              <a:rPr lang="en-US" altLang="zh-CN" sz="2400" b="1" dirty="0">
                <a:solidFill>
                  <a:srgbClr val="0033CC"/>
                </a:solidFill>
                <a:latin typeface="华文中宋" panose="02010600040101010101" pitchFamily="2" charset="-122"/>
                <a:ea typeface="华文中宋" panose="02010600040101010101" pitchFamily="2" charset="-122"/>
              </a:rPr>
              <a:t>for (j = </a:t>
            </a:r>
            <a:r>
              <a:rPr lang="en-US" altLang="zh-CN" sz="2400" b="1" dirty="0" err="1">
                <a:solidFill>
                  <a:srgbClr val="0033CC"/>
                </a:solidFill>
                <a:latin typeface="华文中宋" panose="02010600040101010101" pitchFamily="2" charset="-122"/>
                <a:ea typeface="华文中宋" panose="02010600040101010101" pitchFamily="2" charset="-122"/>
              </a:rPr>
              <a:t>i</a:t>
            </a:r>
            <a:r>
              <a:rPr lang="en-US" altLang="zh-CN" sz="2400" b="1" dirty="0">
                <a:solidFill>
                  <a:srgbClr val="0033CC"/>
                </a:solidFill>
                <a:latin typeface="华文中宋" panose="02010600040101010101" pitchFamily="2" charset="-122"/>
                <a:ea typeface="华文中宋" panose="02010600040101010101" pitchFamily="2" charset="-122"/>
              </a:rPr>
              <a:t> -</a:t>
            </a:r>
            <a:r>
              <a:rPr lang="en-US" altLang="zh-CN" sz="2400" b="1" dirty="0" err="1">
                <a:solidFill>
                  <a:srgbClr val="0033CC"/>
                </a:solidFill>
                <a:latin typeface="华文中宋" panose="02010600040101010101" pitchFamily="2" charset="-122"/>
                <a:ea typeface="华文中宋" panose="02010600040101010101" pitchFamily="2" charset="-122"/>
              </a:rPr>
              <a:t>inc</a:t>
            </a:r>
            <a:r>
              <a:rPr lang="en-US" altLang="zh-CN" sz="2400" b="1" dirty="0">
                <a:solidFill>
                  <a:srgbClr val="0033CC"/>
                </a:solidFill>
                <a:latin typeface="华文中宋" panose="02010600040101010101" pitchFamily="2" charset="-122"/>
                <a:ea typeface="华文中宋" panose="02010600040101010101" pitchFamily="2" charset="-122"/>
              </a:rPr>
              <a:t>; j &gt;= 0 &amp;&amp; </a:t>
            </a:r>
            <a:r>
              <a:rPr lang="en-US" altLang="zh-CN" sz="2400" b="1" dirty="0" err="1">
                <a:solidFill>
                  <a:srgbClr val="0033CC"/>
                </a:solidFill>
                <a:latin typeface="华文中宋" panose="02010600040101010101" pitchFamily="2" charset="-122"/>
                <a:ea typeface="华文中宋" panose="02010600040101010101" pitchFamily="2" charset="-122"/>
              </a:rPr>
              <a:t>temp.key</a:t>
            </a:r>
            <a:r>
              <a:rPr lang="en-US" altLang="zh-CN" sz="2400" b="1" dirty="0">
                <a:solidFill>
                  <a:srgbClr val="0033CC"/>
                </a:solidFill>
                <a:latin typeface="华文中宋" panose="02010600040101010101" pitchFamily="2" charset="-122"/>
                <a:ea typeface="华文中宋" panose="02010600040101010101" pitchFamily="2" charset="-122"/>
              </a:rPr>
              <a:t> &lt; data[j].key; j -= </a:t>
            </a:r>
            <a:r>
              <a:rPr lang="en-US" altLang="zh-CN" sz="2400" b="1" dirty="0" err="1">
                <a:solidFill>
                  <a:srgbClr val="0033CC"/>
                </a:solidFill>
                <a:latin typeface="华文中宋" panose="02010600040101010101" pitchFamily="2" charset="-122"/>
                <a:ea typeface="华文中宋" panose="02010600040101010101" pitchFamily="2" charset="-122"/>
              </a:rPr>
              <a:t>inc</a:t>
            </a:r>
            <a:r>
              <a:rPr lang="en-US" altLang="zh-CN" sz="2400" b="1" dirty="0">
                <a:solidFill>
                  <a:srgbClr val="0033CC"/>
                </a:solidFill>
                <a:latin typeface="华文中宋" panose="02010600040101010101" pitchFamily="2" charset="-122"/>
                <a:ea typeface="华文中宋" panose="02010600040101010101" pitchFamily="2" charset="-122"/>
              </a:rPr>
              <a:t>)</a:t>
            </a:r>
          </a:p>
          <a:p>
            <a:pPr>
              <a:lnSpc>
                <a:spcPts val="2400"/>
              </a:lnSpc>
            </a:pPr>
            <a:r>
              <a:rPr lang="en-US" altLang="zh-CN" sz="2400" b="1" dirty="0">
                <a:solidFill>
                  <a:srgbClr val="0033CC"/>
                </a:solidFill>
                <a:latin typeface="华文中宋" panose="02010600040101010101" pitchFamily="2" charset="-122"/>
                <a:ea typeface="华文中宋" panose="02010600040101010101" pitchFamily="2" charset="-122"/>
              </a:rPr>
              <a:t>               data[</a:t>
            </a:r>
            <a:r>
              <a:rPr lang="en-US" altLang="zh-CN" sz="2400" b="1" dirty="0" err="1">
                <a:solidFill>
                  <a:srgbClr val="0033CC"/>
                </a:solidFill>
                <a:latin typeface="华文中宋" panose="02010600040101010101" pitchFamily="2" charset="-122"/>
                <a:ea typeface="华文中宋" panose="02010600040101010101" pitchFamily="2" charset="-122"/>
              </a:rPr>
              <a:t>j+inc</a:t>
            </a:r>
            <a:r>
              <a:rPr lang="en-US" altLang="zh-CN" sz="2400" b="1" dirty="0">
                <a:solidFill>
                  <a:srgbClr val="0033CC"/>
                </a:solidFill>
                <a:latin typeface="华文中宋" panose="02010600040101010101" pitchFamily="2" charset="-122"/>
                <a:ea typeface="华文中宋" panose="02010600040101010101" pitchFamily="2" charset="-122"/>
              </a:rPr>
              <a:t>] = data[j]; </a:t>
            </a:r>
            <a:endParaRPr lang="zh-CN" altLang="en-US" sz="2400" b="1" dirty="0">
              <a:solidFill>
                <a:srgbClr val="0033CC"/>
              </a:solidFill>
              <a:latin typeface="华文中宋" panose="02010600040101010101" pitchFamily="2" charset="-122"/>
              <a:ea typeface="华文中宋" panose="02010600040101010101" pitchFamily="2" charset="-122"/>
            </a:endParaRPr>
          </a:p>
          <a:p>
            <a:pPr>
              <a:lnSpc>
                <a:spcPts val="2400"/>
              </a:lnSpc>
            </a:pPr>
            <a:r>
              <a:rPr lang="en-US" altLang="zh-CN" sz="2400" b="1" dirty="0">
                <a:solidFill>
                  <a:srgbClr val="0033CC"/>
                </a:solidFill>
                <a:latin typeface="华文中宋" panose="02010600040101010101" pitchFamily="2" charset="-122"/>
                <a:ea typeface="华文中宋" panose="02010600040101010101" pitchFamily="2" charset="-122"/>
              </a:rPr>
              <a:t>          data[</a:t>
            </a:r>
            <a:r>
              <a:rPr lang="en-US" altLang="zh-CN" sz="2400" b="1" dirty="0" err="1">
                <a:solidFill>
                  <a:srgbClr val="0033CC"/>
                </a:solidFill>
                <a:latin typeface="华文中宋" panose="02010600040101010101" pitchFamily="2" charset="-122"/>
                <a:ea typeface="华文中宋" panose="02010600040101010101" pitchFamily="2" charset="-122"/>
              </a:rPr>
              <a:t>j+inc</a:t>
            </a:r>
            <a:r>
              <a:rPr lang="en-US" altLang="zh-CN" sz="2400" b="1" dirty="0">
                <a:solidFill>
                  <a:srgbClr val="0033CC"/>
                </a:solidFill>
                <a:latin typeface="华文中宋" panose="02010600040101010101" pitchFamily="2" charset="-122"/>
                <a:ea typeface="华文中宋" panose="02010600040101010101" pitchFamily="2" charset="-122"/>
              </a:rPr>
              <a:t>] = temp;</a:t>
            </a:r>
          </a:p>
          <a:p>
            <a:pPr>
              <a:lnSpc>
                <a:spcPts val="2400"/>
              </a:lnSpc>
            </a:pPr>
            <a:r>
              <a:rPr lang="en-US" altLang="zh-CN" sz="2400" b="1" dirty="0">
                <a:latin typeface="华文中宋" panose="02010600040101010101" pitchFamily="2" charset="-122"/>
                <a:ea typeface="华文中宋" panose="02010600040101010101" pitchFamily="2" charset="-122"/>
              </a:rPr>
              <a:t>      }</a:t>
            </a:r>
            <a:endParaRPr lang="zh-CN" altLang="en-US" sz="2400" b="1" dirty="0">
              <a:latin typeface="华文中宋" panose="02010600040101010101" pitchFamily="2" charset="-122"/>
              <a:ea typeface="华文中宋" panose="02010600040101010101" pitchFamily="2" charset="-122"/>
            </a:endParaRPr>
          </a:p>
          <a:p>
            <a:pPr>
              <a:lnSpc>
                <a:spcPts val="2400"/>
              </a:lnSpc>
            </a:pPr>
            <a:r>
              <a:rPr lang="en-US" altLang="zh-CN" sz="2400" b="1" dirty="0">
                <a:latin typeface="华文中宋" panose="02010600040101010101" pitchFamily="2" charset="-122"/>
                <a:ea typeface="华文中宋" panose="02010600040101010101" pitchFamily="2" charset="-122"/>
              </a:rPr>
              <a:t>   }</a:t>
            </a:r>
            <a:endParaRPr lang="zh-CN" altLang="en-US" sz="2400" b="1" dirty="0">
              <a:latin typeface="华文中宋" panose="02010600040101010101" pitchFamily="2" charset="-122"/>
              <a:ea typeface="华文中宋" panose="02010600040101010101" pitchFamily="2" charset="-122"/>
            </a:endParaRPr>
          </a:p>
          <a:p>
            <a:pPr>
              <a:lnSpc>
                <a:spcPts val="2400"/>
              </a:lnSpc>
            </a:pPr>
            <a:r>
              <a:rPr lang="en-US" altLang="zh-CN" sz="2400" b="1" dirty="0">
                <a:latin typeface="华文中宋" panose="02010600040101010101" pitchFamily="2" charset="-122"/>
                <a:ea typeface="华文中宋" panose="02010600040101010101" pitchFamily="2" charset="-122"/>
              </a:rPr>
              <a:t>}</a:t>
            </a:r>
            <a:endParaRPr lang="zh-CN" altLang="en-US" sz="2400"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724613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写出</a:t>
            </a:r>
            <a:r>
              <a:rPr lang="en-US" altLang="zh-CN" dirty="0"/>
              <a:t>shell</a:t>
            </a:r>
            <a:r>
              <a:rPr lang="zh-CN" altLang="en-US" dirty="0"/>
              <a:t>排序每趟排序后的结果</a:t>
            </a:r>
          </a:p>
        </p:txBody>
      </p:sp>
      <p:sp>
        <p:nvSpPr>
          <p:cNvPr id="5" name="内容占位符 4">
            <a:extLst>
              <a:ext uri="{FF2B5EF4-FFF2-40B4-BE49-F238E27FC236}">
                <a16:creationId xmlns:a16="http://schemas.microsoft.com/office/drawing/2014/main" id="{1BED74AC-FD33-452C-9277-B8603EDD4B80}"/>
              </a:ext>
            </a:extLst>
          </p:cNvPr>
          <p:cNvSpPr>
            <a:spLocks noGrp="1"/>
          </p:cNvSpPr>
          <p:nvPr>
            <p:ph idx="1"/>
          </p:nvPr>
        </p:nvSpPr>
        <p:spPr/>
        <p:txBody>
          <a:bodyPr/>
          <a:lstStyle/>
          <a:p>
            <a:r>
              <a:rPr lang="en-US" altLang="zh-CN" dirty="0"/>
              <a:t>34</a:t>
            </a:r>
            <a:r>
              <a:rPr lang="zh-CN" altLang="en-US" dirty="0"/>
              <a:t>，</a:t>
            </a:r>
            <a:r>
              <a:rPr lang="en-US" altLang="zh-CN" dirty="0"/>
              <a:t>12</a:t>
            </a:r>
            <a:r>
              <a:rPr lang="zh-CN" altLang="en-US" dirty="0"/>
              <a:t>，</a:t>
            </a:r>
            <a:r>
              <a:rPr lang="en-US" altLang="zh-CN" dirty="0"/>
              <a:t>2</a:t>
            </a:r>
            <a:r>
              <a:rPr lang="zh-CN" altLang="en-US" dirty="0"/>
              <a:t>，</a:t>
            </a:r>
            <a:r>
              <a:rPr lang="en-US" altLang="zh-CN" dirty="0"/>
              <a:t>45</a:t>
            </a:r>
            <a:r>
              <a:rPr lang="zh-CN" altLang="en-US" dirty="0"/>
              <a:t>，</a:t>
            </a:r>
            <a:r>
              <a:rPr lang="en-US" altLang="zh-CN" dirty="0"/>
              <a:t>67</a:t>
            </a:r>
            <a:r>
              <a:rPr lang="zh-CN" altLang="en-US" dirty="0"/>
              <a:t>，</a:t>
            </a:r>
            <a:r>
              <a:rPr lang="en-US" altLang="zh-CN" dirty="0"/>
              <a:t>3</a:t>
            </a:r>
            <a:r>
              <a:rPr lang="zh-CN" altLang="en-US" dirty="0"/>
              <a:t>，</a:t>
            </a:r>
            <a:r>
              <a:rPr lang="en-US" altLang="zh-CN" dirty="0"/>
              <a:t>5</a:t>
            </a:r>
            <a:r>
              <a:rPr lang="zh-CN" altLang="en-US" dirty="0"/>
              <a:t>，</a:t>
            </a:r>
            <a:r>
              <a:rPr lang="en-US" altLang="zh-CN" dirty="0"/>
              <a:t>19</a:t>
            </a:r>
            <a:r>
              <a:rPr lang="zh-CN" altLang="en-US" dirty="0"/>
              <a:t>，</a:t>
            </a:r>
            <a:r>
              <a:rPr lang="en-US" altLang="zh-CN" dirty="0"/>
              <a:t>7</a:t>
            </a:r>
            <a:endParaRPr lang="zh-CN" altLang="en-US" dirty="0"/>
          </a:p>
        </p:txBody>
      </p:sp>
    </p:spTree>
    <p:extLst>
      <p:ext uri="{BB962C8B-B14F-4D97-AF65-F5344CB8AC3E}">
        <p14:creationId xmlns:p14="http://schemas.microsoft.com/office/powerpoint/2010/main" val="36306164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选择排序</a:t>
            </a:r>
          </a:p>
        </p:txBody>
      </p:sp>
      <p:sp>
        <p:nvSpPr>
          <p:cNvPr id="3" name="内容占位符 2"/>
          <p:cNvSpPr>
            <a:spLocks noGrp="1"/>
          </p:cNvSpPr>
          <p:nvPr>
            <p:ph idx="1"/>
          </p:nvPr>
        </p:nvSpPr>
        <p:spPr>
          <a:xfrm>
            <a:off x="452354" y="1341438"/>
            <a:ext cx="8153400" cy="4784725"/>
          </a:xfrm>
        </p:spPr>
        <p:txBody>
          <a:bodyPr/>
          <a:lstStyle/>
          <a:p>
            <a:r>
              <a:rPr lang="zh-CN" altLang="en-US" dirty="0"/>
              <a:t>基本思想</a:t>
            </a:r>
            <a:endParaRPr lang="en-US" altLang="zh-CN" dirty="0"/>
          </a:p>
          <a:p>
            <a:pPr lvl="1"/>
            <a:r>
              <a:rPr lang="zh-CN" altLang="en-US" dirty="0"/>
              <a:t>维护最小的</a:t>
            </a:r>
            <a:r>
              <a:rPr lang="en-US" altLang="zh-CN" dirty="0" err="1"/>
              <a:t>i</a:t>
            </a:r>
            <a:r>
              <a:rPr lang="en-US" altLang="zh-CN" dirty="0"/>
              <a:t> </a:t>
            </a:r>
            <a:r>
              <a:rPr lang="zh-CN" altLang="en-US" dirty="0"/>
              <a:t>个记录的已排序序列</a:t>
            </a:r>
          </a:p>
          <a:p>
            <a:pPr lvl="1"/>
            <a:r>
              <a:rPr lang="zh-CN" altLang="en-US" dirty="0"/>
              <a:t>每次从带排序序列中选取关键码最小的记录，排在已排序序列之后，作为序列的第</a:t>
            </a:r>
            <a:r>
              <a:rPr lang="en-US" altLang="zh-CN" dirty="0" err="1"/>
              <a:t>i</a:t>
            </a:r>
            <a:r>
              <a:rPr lang="en-US" altLang="zh-CN" dirty="0"/>
              <a:t> +1 </a:t>
            </a:r>
            <a:r>
              <a:rPr lang="zh-CN" altLang="en-US" dirty="0"/>
              <a:t>个记录</a:t>
            </a:r>
          </a:p>
          <a:p>
            <a:endParaRPr lang="zh-CN" altLang="en-US" dirty="0"/>
          </a:p>
          <a:p>
            <a:r>
              <a:rPr lang="zh-CN" altLang="en-US" dirty="0"/>
              <a:t>直接选择排序</a:t>
            </a:r>
          </a:p>
          <a:p>
            <a:r>
              <a:rPr lang="zh-CN" altLang="en-US" dirty="0"/>
              <a:t>堆排序 </a:t>
            </a:r>
          </a:p>
        </p:txBody>
      </p:sp>
    </p:spTree>
    <p:extLst>
      <p:ext uri="{BB962C8B-B14F-4D97-AF65-F5344CB8AC3E}">
        <p14:creationId xmlns:p14="http://schemas.microsoft.com/office/powerpoint/2010/main" val="2021355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直接选择排序</a:t>
            </a:r>
          </a:p>
        </p:txBody>
      </p:sp>
      <p:sp>
        <p:nvSpPr>
          <p:cNvPr id="3" name="内容占位符 2"/>
          <p:cNvSpPr>
            <a:spLocks noGrp="1"/>
          </p:cNvSpPr>
          <p:nvPr>
            <p:ph idx="1"/>
          </p:nvPr>
        </p:nvSpPr>
        <p:spPr>
          <a:xfrm>
            <a:off x="452354" y="1341438"/>
            <a:ext cx="8153400" cy="4784725"/>
          </a:xfrm>
        </p:spPr>
        <p:txBody>
          <a:bodyPr/>
          <a:lstStyle/>
          <a:p>
            <a:r>
              <a:rPr lang="zh-CN" altLang="en-US" dirty="0"/>
              <a:t>直接选择排序策略</a:t>
            </a:r>
            <a:endParaRPr lang="en-US" altLang="zh-CN" dirty="0"/>
          </a:p>
          <a:p>
            <a:pPr lvl="1"/>
            <a:r>
              <a:rPr lang="zh-CN" altLang="en-US" dirty="0"/>
              <a:t>从空排序序列开始，每次从未排序记录中选排序码最小的记录，与未排序段的第一个记录交换，直到所有记录排好序</a:t>
            </a:r>
            <a:endParaRPr lang="en-US" altLang="zh-CN" dirty="0"/>
          </a:p>
          <a:p>
            <a:pPr lvl="1"/>
            <a:endParaRPr lang="zh-CN" altLang="en-US" dirty="0"/>
          </a:p>
          <a:p>
            <a:r>
              <a:rPr lang="zh-CN" altLang="en-US" dirty="0"/>
              <a:t>直接选择排序的比较次数与文件初始状态无关</a:t>
            </a:r>
          </a:p>
        </p:txBody>
      </p:sp>
    </p:spTree>
    <p:extLst>
      <p:ext uri="{BB962C8B-B14F-4D97-AF65-F5344CB8AC3E}">
        <p14:creationId xmlns:p14="http://schemas.microsoft.com/office/powerpoint/2010/main" val="22119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圆角矩形 38"/>
          <p:cNvSpPr/>
          <p:nvPr/>
        </p:nvSpPr>
        <p:spPr bwMode="auto">
          <a:xfrm>
            <a:off x="0" y="5299949"/>
            <a:ext cx="7064477" cy="1192680"/>
          </a:xfrm>
          <a:prstGeom prst="roundRect">
            <a:avLst>
              <a:gd name="adj" fmla="val 2271"/>
            </a:avLst>
          </a:prstGeom>
          <a:solidFill>
            <a:srgbClr val="BEDEE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8" name="圆角矩形 37"/>
          <p:cNvSpPr/>
          <p:nvPr/>
        </p:nvSpPr>
        <p:spPr bwMode="auto">
          <a:xfrm>
            <a:off x="-26217" y="4042044"/>
            <a:ext cx="7064477" cy="1192680"/>
          </a:xfrm>
          <a:prstGeom prst="roundRect">
            <a:avLst>
              <a:gd name="adj" fmla="val 2271"/>
            </a:avLst>
          </a:prstGeom>
          <a:solidFill>
            <a:srgbClr val="E1E3A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7" name="圆角矩形 36"/>
          <p:cNvSpPr/>
          <p:nvPr/>
        </p:nvSpPr>
        <p:spPr bwMode="auto">
          <a:xfrm>
            <a:off x="-26217" y="2533394"/>
            <a:ext cx="7064477" cy="1453234"/>
          </a:xfrm>
          <a:prstGeom prst="roundRect">
            <a:avLst>
              <a:gd name="adj" fmla="val 2271"/>
            </a:avLst>
          </a:prstGeom>
          <a:solidFill>
            <a:srgbClr val="EDCC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 name="标题 1"/>
          <p:cNvSpPr>
            <a:spLocks noGrp="1"/>
          </p:cNvSpPr>
          <p:nvPr>
            <p:ph type="title"/>
          </p:nvPr>
        </p:nvSpPr>
        <p:spPr/>
        <p:txBody>
          <a:bodyPr/>
          <a:lstStyle/>
          <a:p>
            <a:r>
              <a:rPr lang="zh-CN" altLang="en-US" dirty="0"/>
              <a:t>直接选择排序示例</a:t>
            </a:r>
          </a:p>
        </p:txBody>
      </p:sp>
      <p:sp>
        <p:nvSpPr>
          <p:cNvPr id="3" name="内容占位符 2"/>
          <p:cNvSpPr>
            <a:spLocks noGrp="1"/>
          </p:cNvSpPr>
          <p:nvPr>
            <p:ph idx="1"/>
          </p:nvPr>
        </p:nvSpPr>
        <p:spPr>
          <a:xfrm>
            <a:off x="609600" y="1836335"/>
            <a:ext cx="6451702" cy="590601"/>
          </a:xfrm>
        </p:spPr>
        <p:txBody>
          <a:bodyPr anchor="ctr" anchorCtr="1"/>
          <a:lstStyle/>
          <a:p>
            <a:pPr marL="0" indent="0">
              <a:buNone/>
            </a:pPr>
            <a:r>
              <a:rPr lang="en-US" altLang="zh-CN" sz="2400" dirty="0">
                <a:solidFill>
                  <a:srgbClr val="00B050"/>
                </a:solidFill>
              </a:rPr>
              <a:t>13    27    38    49    97    49    65   76</a:t>
            </a:r>
            <a:endParaRPr lang="zh-CN" altLang="en-US" sz="2400" dirty="0">
              <a:solidFill>
                <a:srgbClr val="00B050"/>
              </a:solidFill>
            </a:endParaRPr>
          </a:p>
        </p:txBody>
      </p:sp>
      <p:cxnSp>
        <p:nvCxnSpPr>
          <p:cNvPr id="5" name="直接连接符 4"/>
          <p:cNvCxnSpPr/>
          <p:nvPr/>
        </p:nvCxnSpPr>
        <p:spPr bwMode="auto">
          <a:xfrm flipV="1">
            <a:off x="1075863" y="1491585"/>
            <a:ext cx="0" cy="324464"/>
          </a:xfrm>
          <a:prstGeom prst="line">
            <a:avLst/>
          </a:prstGeom>
          <a:solidFill>
            <a:schemeClr val="accent1"/>
          </a:solidFill>
          <a:ln w="38100"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箭头连接符 7"/>
          <p:cNvCxnSpPr/>
          <p:nvPr/>
        </p:nvCxnSpPr>
        <p:spPr bwMode="auto">
          <a:xfrm>
            <a:off x="5972328" y="1648901"/>
            <a:ext cx="761999" cy="0"/>
          </a:xfrm>
          <a:prstGeom prst="straightConnector1">
            <a:avLst/>
          </a:prstGeom>
          <a:solidFill>
            <a:schemeClr val="accent1"/>
          </a:solidFill>
          <a:ln w="38100" cap="flat" cmpd="sng" algn="ctr">
            <a:solidFill>
              <a:srgbClr val="00B05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箭头连接符 8"/>
          <p:cNvCxnSpPr/>
          <p:nvPr/>
        </p:nvCxnSpPr>
        <p:spPr bwMode="auto">
          <a:xfrm>
            <a:off x="3066896" y="1648901"/>
            <a:ext cx="745513" cy="0"/>
          </a:xfrm>
          <a:prstGeom prst="straightConnector1">
            <a:avLst/>
          </a:prstGeom>
          <a:solidFill>
            <a:schemeClr val="accent1"/>
          </a:solidFill>
          <a:ln w="38100" cap="flat" cmpd="sng" algn="ctr">
            <a:solidFill>
              <a:srgbClr val="0033CC"/>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p:nvCxnSpPr>
        <p:spPr bwMode="auto">
          <a:xfrm flipV="1">
            <a:off x="3812409" y="1486669"/>
            <a:ext cx="0" cy="324464"/>
          </a:xfrm>
          <a:prstGeom prst="line">
            <a:avLst/>
          </a:prstGeom>
          <a:solidFill>
            <a:schemeClr val="accent1"/>
          </a:solidFill>
          <a:ln w="38100"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p:nvPr/>
        </p:nvCxnSpPr>
        <p:spPr bwMode="auto">
          <a:xfrm flipV="1">
            <a:off x="6734327" y="1486669"/>
            <a:ext cx="0" cy="324464"/>
          </a:xfrm>
          <a:prstGeom prst="line">
            <a:avLst/>
          </a:prstGeom>
          <a:solidFill>
            <a:schemeClr val="accent1"/>
          </a:solidFill>
          <a:ln w="381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箭头连接符 13"/>
          <p:cNvCxnSpPr/>
          <p:nvPr/>
        </p:nvCxnSpPr>
        <p:spPr bwMode="auto">
          <a:xfrm flipH="1">
            <a:off x="3812410" y="1658733"/>
            <a:ext cx="745512" cy="0"/>
          </a:xfrm>
          <a:prstGeom prst="straightConnector1">
            <a:avLst/>
          </a:prstGeom>
          <a:solidFill>
            <a:schemeClr val="accent1"/>
          </a:solidFill>
          <a:ln w="38100" cap="flat" cmpd="sng" algn="ctr">
            <a:solidFill>
              <a:srgbClr val="00B05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16"/>
          <p:cNvCxnSpPr/>
          <p:nvPr/>
        </p:nvCxnSpPr>
        <p:spPr bwMode="auto">
          <a:xfrm flipH="1">
            <a:off x="1075863" y="1658733"/>
            <a:ext cx="745512" cy="0"/>
          </a:xfrm>
          <a:prstGeom prst="straightConnector1">
            <a:avLst/>
          </a:prstGeom>
          <a:solidFill>
            <a:schemeClr val="accent1"/>
          </a:solidFill>
          <a:ln w="38100" cap="flat" cmpd="sng" algn="ctr">
            <a:solidFill>
              <a:srgbClr val="0033CC"/>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文本框 18"/>
          <p:cNvSpPr txBox="1"/>
          <p:nvPr/>
        </p:nvSpPr>
        <p:spPr>
          <a:xfrm>
            <a:off x="1774722" y="1474067"/>
            <a:ext cx="1338828" cy="369332"/>
          </a:xfrm>
          <a:prstGeom prst="rect">
            <a:avLst/>
          </a:prstGeom>
          <a:noFill/>
          <a:ln>
            <a:noFill/>
          </a:ln>
        </p:spPr>
        <p:txBody>
          <a:bodyPr wrap="none" rtlCol="0">
            <a:spAutoFit/>
          </a:bodyPr>
          <a:lstStyle/>
          <a:p>
            <a:r>
              <a:rPr lang="zh-CN" altLang="en-US" dirty="0">
                <a:solidFill>
                  <a:srgbClr val="0033CC"/>
                </a:solidFill>
                <a:latin typeface="华文中宋" panose="02010600040101010101" pitchFamily="2" charset="-122"/>
                <a:ea typeface="华文中宋" panose="02010600040101010101" pitchFamily="2" charset="-122"/>
              </a:rPr>
              <a:t>已排序序列</a:t>
            </a:r>
          </a:p>
        </p:txBody>
      </p:sp>
      <p:sp>
        <p:nvSpPr>
          <p:cNvPr id="20" name="文本框 19"/>
          <p:cNvSpPr txBox="1"/>
          <p:nvPr/>
        </p:nvSpPr>
        <p:spPr>
          <a:xfrm>
            <a:off x="4650507" y="1464235"/>
            <a:ext cx="1338828" cy="369332"/>
          </a:xfrm>
          <a:prstGeom prst="rect">
            <a:avLst/>
          </a:prstGeom>
          <a:noFill/>
          <a:ln>
            <a:noFill/>
          </a:ln>
        </p:spPr>
        <p:txBody>
          <a:bodyPr wrap="none" rtlCol="0">
            <a:spAutoFit/>
          </a:bodyPr>
          <a:lstStyle/>
          <a:p>
            <a:r>
              <a:rPr lang="zh-CN" altLang="en-US" dirty="0">
                <a:solidFill>
                  <a:srgbClr val="00B050"/>
                </a:solidFill>
                <a:latin typeface="华文中宋" panose="02010600040101010101" pitchFamily="2" charset="-122"/>
                <a:ea typeface="华文中宋" panose="02010600040101010101" pitchFamily="2" charset="-122"/>
              </a:rPr>
              <a:t>待排序序列</a:t>
            </a:r>
          </a:p>
        </p:txBody>
      </p:sp>
      <p:sp>
        <p:nvSpPr>
          <p:cNvPr id="21" name="内容占位符 2"/>
          <p:cNvSpPr txBox="1">
            <a:spLocks/>
          </p:cNvSpPr>
          <p:nvPr/>
        </p:nvSpPr>
        <p:spPr bwMode="auto">
          <a:xfrm>
            <a:off x="609600" y="2604537"/>
            <a:ext cx="6451702" cy="590601"/>
          </a:xfrm>
          <a:prstGeom prst="rect">
            <a:avLst/>
          </a:prstGeom>
          <a:no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altLang="zh-CN" sz="2400" dirty="0">
                <a:solidFill>
                  <a:srgbClr val="00B050"/>
                </a:solidFill>
              </a:rPr>
              <a:t>49    38    65    97    49    </a:t>
            </a:r>
            <a:r>
              <a:rPr lang="en-US" altLang="zh-CN" sz="2400" dirty="0">
                <a:solidFill>
                  <a:srgbClr val="FF0000"/>
                </a:solidFill>
              </a:rPr>
              <a:t>13</a:t>
            </a:r>
            <a:r>
              <a:rPr lang="en-US" altLang="zh-CN" sz="2400" dirty="0">
                <a:solidFill>
                  <a:srgbClr val="00B050"/>
                </a:solidFill>
              </a:rPr>
              <a:t>    27   76</a:t>
            </a:r>
            <a:endParaRPr lang="zh-CN" altLang="en-US" sz="2400" dirty="0">
              <a:solidFill>
                <a:srgbClr val="00B050"/>
              </a:solidFill>
            </a:endParaRPr>
          </a:p>
        </p:txBody>
      </p:sp>
      <p:sp>
        <p:nvSpPr>
          <p:cNvPr id="22" name="文本框 21"/>
          <p:cNvSpPr txBox="1"/>
          <p:nvPr/>
        </p:nvSpPr>
        <p:spPr>
          <a:xfrm>
            <a:off x="156544" y="2899837"/>
            <a:ext cx="306432" cy="923330"/>
          </a:xfrm>
          <a:prstGeom prst="rect">
            <a:avLst/>
          </a:prstGeom>
          <a:solidFill>
            <a:srgbClr val="FFC000"/>
          </a:solidFill>
        </p:spPr>
        <p:txBody>
          <a:bodyPr wrap="square" rtlCol="0">
            <a:spAutoFit/>
          </a:bodyPr>
          <a:lstStyle/>
          <a:p>
            <a:r>
              <a:rPr lang="zh-CN" altLang="en-US" dirty="0">
                <a:latin typeface="华文中宋" panose="02010600040101010101" pitchFamily="2" charset="-122"/>
                <a:ea typeface="华文中宋" panose="02010600040101010101" pitchFamily="2" charset="-122"/>
              </a:rPr>
              <a:t>第</a:t>
            </a: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步</a:t>
            </a:r>
          </a:p>
        </p:txBody>
      </p:sp>
      <p:sp>
        <p:nvSpPr>
          <p:cNvPr id="24" name="矩形标注 23"/>
          <p:cNvSpPr/>
          <p:nvPr/>
        </p:nvSpPr>
        <p:spPr bwMode="auto">
          <a:xfrm>
            <a:off x="7061302" y="1756208"/>
            <a:ext cx="1885304" cy="646331"/>
          </a:xfrm>
          <a:prstGeom prst="wedgeRectCallout">
            <a:avLst>
              <a:gd name="adj1" fmla="val -68719"/>
              <a:gd name="adj2" fmla="val 124681"/>
            </a:avLst>
          </a:prstGeom>
          <a:solidFill>
            <a:srgbClr val="FFC000"/>
          </a:solidFill>
        </p:spPr>
        <p:txBody>
          <a:bodyPr wrap="square" rtlCol="0">
            <a:spAutoFit/>
          </a:bodyPr>
          <a:lstStyle/>
          <a:p>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）在待排序序列中找最小值</a:t>
            </a:r>
          </a:p>
        </p:txBody>
      </p:sp>
      <p:sp>
        <p:nvSpPr>
          <p:cNvPr id="25" name="矩形标注 24"/>
          <p:cNvSpPr/>
          <p:nvPr/>
        </p:nvSpPr>
        <p:spPr bwMode="auto">
          <a:xfrm>
            <a:off x="7216879" y="2862838"/>
            <a:ext cx="1927121" cy="923330"/>
          </a:xfrm>
          <a:prstGeom prst="wedgeRectCallout">
            <a:avLst>
              <a:gd name="adj1" fmla="val -78191"/>
              <a:gd name="adj2" fmla="val 37742"/>
            </a:avLst>
          </a:prstGeom>
          <a:solidFill>
            <a:srgbClr val="FFC000"/>
          </a:solidFill>
        </p:spPr>
        <p:txBody>
          <a:bodyPr wrap="square" rtlCol="0">
            <a:spAutoFit/>
          </a:bodyPr>
          <a:lstStyle/>
          <a:p>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）让</a:t>
            </a:r>
            <a:r>
              <a:rPr lang="zh-CN" altLang="en-US">
                <a:latin typeface="华文中宋" panose="02010600040101010101" pitchFamily="2" charset="-122"/>
                <a:ea typeface="华文中宋" panose="02010600040101010101" pitchFamily="2" charset="-122"/>
              </a:rPr>
              <a:t>最小值与待排序</a:t>
            </a:r>
            <a:r>
              <a:rPr lang="zh-CN" altLang="en-US" dirty="0">
                <a:latin typeface="华文中宋" panose="02010600040101010101" pitchFamily="2" charset="-122"/>
                <a:ea typeface="华文中宋" panose="02010600040101010101" pitchFamily="2" charset="-122"/>
              </a:rPr>
              <a:t>序列的第</a:t>
            </a: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个元素交换</a:t>
            </a:r>
          </a:p>
        </p:txBody>
      </p:sp>
      <p:sp>
        <p:nvSpPr>
          <p:cNvPr id="26" name="任意多边形 25"/>
          <p:cNvSpPr/>
          <p:nvPr/>
        </p:nvSpPr>
        <p:spPr bwMode="auto">
          <a:xfrm>
            <a:off x="571903" y="2869387"/>
            <a:ext cx="413062" cy="825909"/>
          </a:xfrm>
          <a:custGeom>
            <a:avLst/>
            <a:gdLst>
              <a:gd name="connsiteX0" fmla="*/ 413062 w 413062"/>
              <a:gd name="connsiteY0" fmla="*/ 0 h 825909"/>
              <a:gd name="connsiteX1" fmla="*/ 107 w 413062"/>
              <a:gd name="connsiteY1" fmla="*/ 353961 h 825909"/>
              <a:gd name="connsiteX2" fmla="*/ 368817 w 413062"/>
              <a:gd name="connsiteY2" fmla="*/ 825909 h 825909"/>
              <a:gd name="connsiteX3" fmla="*/ 368817 w 413062"/>
              <a:gd name="connsiteY3" fmla="*/ 825909 h 825909"/>
            </a:gdLst>
            <a:ahLst/>
            <a:cxnLst>
              <a:cxn ang="0">
                <a:pos x="connsiteX0" y="connsiteY0"/>
              </a:cxn>
              <a:cxn ang="0">
                <a:pos x="connsiteX1" y="connsiteY1"/>
              </a:cxn>
              <a:cxn ang="0">
                <a:pos x="connsiteX2" y="connsiteY2"/>
              </a:cxn>
              <a:cxn ang="0">
                <a:pos x="connsiteX3" y="connsiteY3"/>
              </a:cxn>
            </a:cxnLst>
            <a:rect l="l" t="t" r="r" b="b"/>
            <a:pathLst>
              <a:path w="413062" h="825909">
                <a:moveTo>
                  <a:pt x="413062" y="0"/>
                </a:moveTo>
                <a:cubicBezTo>
                  <a:pt x="210271" y="108155"/>
                  <a:pt x="7481" y="216310"/>
                  <a:pt x="107" y="353961"/>
                </a:cubicBezTo>
                <a:cubicBezTo>
                  <a:pt x="-7267" y="491612"/>
                  <a:pt x="368817" y="825909"/>
                  <a:pt x="368817" y="825909"/>
                </a:cubicBezTo>
                <a:lnTo>
                  <a:pt x="368817" y="825909"/>
                </a:lnTo>
              </a:path>
            </a:pathLst>
          </a:custGeom>
          <a:no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7" name="内容占位符 2"/>
          <p:cNvSpPr txBox="1">
            <a:spLocks/>
          </p:cNvSpPr>
          <p:nvPr/>
        </p:nvSpPr>
        <p:spPr bwMode="auto">
          <a:xfrm>
            <a:off x="609600" y="3451443"/>
            <a:ext cx="6451702" cy="590601"/>
          </a:xfrm>
          <a:prstGeom prst="rect">
            <a:avLst/>
          </a:prstGeom>
          <a:no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altLang="zh-CN" sz="2400" dirty="0">
                <a:solidFill>
                  <a:srgbClr val="0033CC"/>
                </a:solidFill>
              </a:rPr>
              <a:t>13</a:t>
            </a:r>
            <a:r>
              <a:rPr lang="en-US" altLang="zh-CN" sz="2400" dirty="0">
                <a:solidFill>
                  <a:srgbClr val="00B050"/>
                </a:solidFill>
              </a:rPr>
              <a:t>    38    65    97    49    49    27   76</a:t>
            </a:r>
            <a:endParaRPr lang="zh-CN" altLang="en-US" sz="2400" dirty="0">
              <a:solidFill>
                <a:srgbClr val="00B050"/>
              </a:solidFill>
            </a:endParaRPr>
          </a:p>
        </p:txBody>
      </p:sp>
      <p:sp>
        <p:nvSpPr>
          <p:cNvPr id="28" name="文本框 27"/>
          <p:cNvSpPr txBox="1"/>
          <p:nvPr/>
        </p:nvSpPr>
        <p:spPr>
          <a:xfrm>
            <a:off x="138399" y="4197324"/>
            <a:ext cx="306432" cy="923330"/>
          </a:xfrm>
          <a:prstGeom prst="rect">
            <a:avLst/>
          </a:prstGeom>
          <a:solidFill>
            <a:srgbClr val="FFC000"/>
          </a:solidFill>
        </p:spPr>
        <p:txBody>
          <a:bodyPr wrap="square" rtlCol="0">
            <a:spAutoFit/>
          </a:bodyPr>
          <a:lstStyle/>
          <a:p>
            <a:r>
              <a:rPr lang="zh-CN" altLang="en-US" dirty="0">
                <a:latin typeface="华文中宋" panose="02010600040101010101" pitchFamily="2" charset="-122"/>
                <a:ea typeface="华文中宋" panose="02010600040101010101" pitchFamily="2" charset="-122"/>
              </a:rPr>
              <a:t>第</a:t>
            </a:r>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步</a:t>
            </a:r>
          </a:p>
        </p:txBody>
      </p:sp>
      <p:sp>
        <p:nvSpPr>
          <p:cNvPr id="29" name="内容占位符 2"/>
          <p:cNvSpPr txBox="1">
            <a:spLocks/>
          </p:cNvSpPr>
          <p:nvPr/>
        </p:nvSpPr>
        <p:spPr bwMode="auto">
          <a:xfrm>
            <a:off x="586558" y="4107269"/>
            <a:ext cx="6451702" cy="590601"/>
          </a:xfrm>
          <a:prstGeom prst="rect">
            <a:avLst/>
          </a:prstGeom>
          <a:no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altLang="zh-CN" sz="2400" dirty="0">
                <a:solidFill>
                  <a:srgbClr val="0033CC"/>
                </a:solidFill>
              </a:rPr>
              <a:t>13</a:t>
            </a:r>
            <a:r>
              <a:rPr lang="en-US" altLang="zh-CN" sz="2400" dirty="0">
                <a:solidFill>
                  <a:srgbClr val="00B050"/>
                </a:solidFill>
              </a:rPr>
              <a:t>    38    65    97    49    49    </a:t>
            </a:r>
            <a:r>
              <a:rPr lang="en-US" altLang="zh-CN" sz="2400" dirty="0">
                <a:solidFill>
                  <a:srgbClr val="FF0000"/>
                </a:solidFill>
              </a:rPr>
              <a:t>27</a:t>
            </a:r>
            <a:r>
              <a:rPr lang="en-US" altLang="zh-CN" sz="2400" dirty="0">
                <a:solidFill>
                  <a:srgbClr val="00B050"/>
                </a:solidFill>
              </a:rPr>
              <a:t>   76</a:t>
            </a:r>
            <a:endParaRPr lang="zh-CN" altLang="en-US" sz="2400" dirty="0">
              <a:solidFill>
                <a:srgbClr val="00B050"/>
              </a:solidFill>
            </a:endParaRPr>
          </a:p>
        </p:txBody>
      </p:sp>
      <p:sp>
        <p:nvSpPr>
          <p:cNvPr id="30" name="内容占位符 2"/>
          <p:cNvSpPr txBox="1">
            <a:spLocks/>
          </p:cNvSpPr>
          <p:nvPr/>
        </p:nvSpPr>
        <p:spPr bwMode="auto">
          <a:xfrm>
            <a:off x="586558" y="4700507"/>
            <a:ext cx="6451702" cy="590601"/>
          </a:xfrm>
          <a:prstGeom prst="rect">
            <a:avLst/>
          </a:prstGeom>
          <a:no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altLang="zh-CN" sz="2400" dirty="0">
                <a:solidFill>
                  <a:srgbClr val="0033CC"/>
                </a:solidFill>
              </a:rPr>
              <a:t>13</a:t>
            </a:r>
            <a:r>
              <a:rPr lang="en-US" altLang="zh-CN" sz="2400" dirty="0">
                <a:solidFill>
                  <a:srgbClr val="00B050"/>
                </a:solidFill>
              </a:rPr>
              <a:t>    </a:t>
            </a:r>
            <a:r>
              <a:rPr lang="en-US" altLang="zh-CN" sz="2400" dirty="0">
                <a:solidFill>
                  <a:srgbClr val="0033CC"/>
                </a:solidFill>
              </a:rPr>
              <a:t>27</a:t>
            </a:r>
            <a:r>
              <a:rPr lang="en-US" altLang="zh-CN" sz="2400" dirty="0">
                <a:solidFill>
                  <a:srgbClr val="00B050"/>
                </a:solidFill>
              </a:rPr>
              <a:t>    65    97    49    49    38   76</a:t>
            </a:r>
            <a:endParaRPr lang="zh-CN" altLang="en-US" sz="2400" dirty="0">
              <a:solidFill>
                <a:srgbClr val="00B050"/>
              </a:solidFill>
            </a:endParaRPr>
          </a:p>
        </p:txBody>
      </p:sp>
      <p:sp>
        <p:nvSpPr>
          <p:cNvPr id="31" name="任意多边形 30"/>
          <p:cNvSpPr/>
          <p:nvPr/>
        </p:nvSpPr>
        <p:spPr bwMode="auto">
          <a:xfrm>
            <a:off x="586558" y="4294745"/>
            <a:ext cx="413062" cy="825909"/>
          </a:xfrm>
          <a:custGeom>
            <a:avLst/>
            <a:gdLst>
              <a:gd name="connsiteX0" fmla="*/ 413062 w 413062"/>
              <a:gd name="connsiteY0" fmla="*/ 0 h 825909"/>
              <a:gd name="connsiteX1" fmla="*/ 107 w 413062"/>
              <a:gd name="connsiteY1" fmla="*/ 353961 h 825909"/>
              <a:gd name="connsiteX2" fmla="*/ 368817 w 413062"/>
              <a:gd name="connsiteY2" fmla="*/ 825909 h 825909"/>
              <a:gd name="connsiteX3" fmla="*/ 368817 w 413062"/>
              <a:gd name="connsiteY3" fmla="*/ 825909 h 825909"/>
            </a:gdLst>
            <a:ahLst/>
            <a:cxnLst>
              <a:cxn ang="0">
                <a:pos x="connsiteX0" y="connsiteY0"/>
              </a:cxn>
              <a:cxn ang="0">
                <a:pos x="connsiteX1" y="connsiteY1"/>
              </a:cxn>
              <a:cxn ang="0">
                <a:pos x="connsiteX2" y="connsiteY2"/>
              </a:cxn>
              <a:cxn ang="0">
                <a:pos x="connsiteX3" y="connsiteY3"/>
              </a:cxn>
            </a:cxnLst>
            <a:rect l="l" t="t" r="r" b="b"/>
            <a:pathLst>
              <a:path w="413062" h="825909">
                <a:moveTo>
                  <a:pt x="413062" y="0"/>
                </a:moveTo>
                <a:cubicBezTo>
                  <a:pt x="210271" y="108155"/>
                  <a:pt x="7481" y="216310"/>
                  <a:pt x="107" y="353961"/>
                </a:cubicBezTo>
                <a:cubicBezTo>
                  <a:pt x="-7267" y="491612"/>
                  <a:pt x="368817" y="825909"/>
                  <a:pt x="368817" y="825909"/>
                </a:cubicBezTo>
                <a:lnTo>
                  <a:pt x="368817" y="825909"/>
                </a:lnTo>
              </a:path>
            </a:pathLst>
          </a:custGeom>
          <a:no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2" name="文本框 31"/>
          <p:cNvSpPr txBox="1"/>
          <p:nvPr/>
        </p:nvSpPr>
        <p:spPr>
          <a:xfrm>
            <a:off x="123744" y="5398185"/>
            <a:ext cx="306432" cy="923330"/>
          </a:xfrm>
          <a:prstGeom prst="rect">
            <a:avLst/>
          </a:prstGeom>
          <a:solidFill>
            <a:srgbClr val="FFC000"/>
          </a:solidFill>
        </p:spPr>
        <p:txBody>
          <a:bodyPr wrap="square" rtlCol="0">
            <a:spAutoFit/>
          </a:bodyPr>
          <a:lstStyle/>
          <a:p>
            <a:r>
              <a:rPr lang="zh-CN" altLang="en-US" dirty="0">
                <a:latin typeface="华文中宋" panose="02010600040101010101" pitchFamily="2" charset="-122"/>
                <a:ea typeface="华文中宋" panose="02010600040101010101" pitchFamily="2" charset="-122"/>
              </a:rPr>
              <a:t>第</a:t>
            </a:r>
            <a:r>
              <a:rPr lang="en-US" altLang="zh-CN" dirty="0">
                <a:latin typeface="华文中宋" panose="02010600040101010101" pitchFamily="2" charset="-122"/>
                <a:ea typeface="华文中宋" panose="02010600040101010101" pitchFamily="2" charset="-122"/>
              </a:rPr>
              <a:t>3</a:t>
            </a:r>
            <a:r>
              <a:rPr lang="zh-CN" altLang="en-US" dirty="0">
                <a:latin typeface="华文中宋" panose="02010600040101010101" pitchFamily="2" charset="-122"/>
                <a:ea typeface="华文中宋" panose="02010600040101010101" pitchFamily="2" charset="-122"/>
              </a:rPr>
              <a:t>步</a:t>
            </a:r>
          </a:p>
        </p:txBody>
      </p:sp>
      <p:sp>
        <p:nvSpPr>
          <p:cNvPr id="34" name="内容占位符 2"/>
          <p:cNvSpPr txBox="1">
            <a:spLocks/>
          </p:cNvSpPr>
          <p:nvPr/>
        </p:nvSpPr>
        <p:spPr bwMode="auto">
          <a:xfrm>
            <a:off x="609600" y="5268172"/>
            <a:ext cx="6451702" cy="590601"/>
          </a:xfrm>
          <a:prstGeom prst="rect">
            <a:avLst/>
          </a:prstGeom>
          <a:no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altLang="zh-CN" sz="2400" dirty="0">
                <a:solidFill>
                  <a:srgbClr val="0033CC"/>
                </a:solidFill>
              </a:rPr>
              <a:t>13</a:t>
            </a:r>
            <a:r>
              <a:rPr lang="en-US" altLang="zh-CN" sz="2400" dirty="0">
                <a:solidFill>
                  <a:srgbClr val="00B050"/>
                </a:solidFill>
              </a:rPr>
              <a:t>    </a:t>
            </a:r>
            <a:r>
              <a:rPr lang="en-US" altLang="zh-CN" sz="2400" dirty="0">
                <a:solidFill>
                  <a:srgbClr val="0033CC"/>
                </a:solidFill>
              </a:rPr>
              <a:t>27</a:t>
            </a:r>
            <a:r>
              <a:rPr lang="en-US" altLang="zh-CN" sz="2400" dirty="0">
                <a:solidFill>
                  <a:srgbClr val="00B050"/>
                </a:solidFill>
              </a:rPr>
              <a:t>    65    97    49    49    </a:t>
            </a:r>
            <a:r>
              <a:rPr lang="en-US" altLang="zh-CN" sz="2400" dirty="0">
                <a:solidFill>
                  <a:srgbClr val="FF0000"/>
                </a:solidFill>
              </a:rPr>
              <a:t>38</a:t>
            </a:r>
            <a:r>
              <a:rPr lang="en-US" altLang="zh-CN" sz="2400" dirty="0">
                <a:solidFill>
                  <a:srgbClr val="00B050"/>
                </a:solidFill>
              </a:rPr>
              <a:t>   76</a:t>
            </a:r>
            <a:endParaRPr lang="zh-CN" altLang="en-US" sz="2400" dirty="0">
              <a:solidFill>
                <a:srgbClr val="00B050"/>
              </a:solidFill>
            </a:endParaRPr>
          </a:p>
        </p:txBody>
      </p:sp>
      <p:sp>
        <p:nvSpPr>
          <p:cNvPr id="35" name="任意多边形 34"/>
          <p:cNvSpPr/>
          <p:nvPr/>
        </p:nvSpPr>
        <p:spPr bwMode="auto">
          <a:xfrm>
            <a:off x="571903" y="5495606"/>
            <a:ext cx="413062" cy="825909"/>
          </a:xfrm>
          <a:custGeom>
            <a:avLst/>
            <a:gdLst>
              <a:gd name="connsiteX0" fmla="*/ 413062 w 413062"/>
              <a:gd name="connsiteY0" fmla="*/ 0 h 825909"/>
              <a:gd name="connsiteX1" fmla="*/ 107 w 413062"/>
              <a:gd name="connsiteY1" fmla="*/ 353961 h 825909"/>
              <a:gd name="connsiteX2" fmla="*/ 368817 w 413062"/>
              <a:gd name="connsiteY2" fmla="*/ 825909 h 825909"/>
              <a:gd name="connsiteX3" fmla="*/ 368817 w 413062"/>
              <a:gd name="connsiteY3" fmla="*/ 825909 h 825909"/>
            </a:gdLst>
            <a:ahLst/>
            <a:cxnLst>
              <a:cxn ang="0">
                <a:pos x="connsiteX0" y="connsiteY0"/>
              </a:cxn>
              <a:cxn ang="0">
                <a:pos x="connsiteX1" y="connsiteY1"/>
              </a:cxn>
              <a:cxn ang="0">
                <a:pos x="connsiteX2" y="connsiteY2"/>
              </a:cxn>
              <a:cxn ang="0">
                <a:pos x="connsiteX3" y="connsiteY3"/>
              </a:cxn>
            </a:cxnLst>
            <a:rect l="l" t="t" r="r" b="b"/>
            <a:pathLst>
              <a:path w="413062" h="825909">
                <a:moveTo>
                  <a:pt x="413062" y="0"/>
                </a:moveTo>
                <a:cubicBezTo>
                  <a:pt x="210271" y="108155"/>
                  <a:pt x="7481" y="216310"/>
                  <a:pt x="107" y="353961"/>
                </a:cubicBezTo>
                <a:cubicBezTo>
                  <a:pt x="-7267" y="491612"/>
                  <a:pt x="368817" y="825909"/>
                  <a:pt x="368817" y="825909"/>
                </a:cubicBezTo>
                <a:lnTo>
                  <a:pt x="368817" y="825909"/>
                </a:lnTo>
              </a:path>
            </a:pathLst>
          </a:custGeom>
          <a:no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6" name="内容占位符 2"/>
          <p:cNvSpPr txBox="1">
            <a:spLocks/>
          </p:cNvSpPr>
          <p:nvPr/>
        </p:nvSpPr>
        <p:spPr bwMode="auto">
          <a:xfrm>
            <a:off x="609600" y="6006291"/>
            <a:ext cx="6451702" cy="590601"/>
          </a:xfrm>
          <a:prstGeom prst="rect">
            <a:avLst/>
          </a:prstGeom>
          <a:no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altLang="zh-CN" sz="2400" dirty="0">
                <a:solidFill>
                  <a:srgbClr val="0033CC"/>
                </a:solidFill>
              </a:rPr>
              <a:t>13</a:t>
            </a:r>
            <a:r>
              <a:rPr lang="en-US" altLang="zh-CN" sz="2400" dirty="0">
                <a:solidFill>
                  <a:srgbClr val="00B050"/>
                </a:solidFill>
              </a:rPr>
              <a:t>    </a:t>
            </a:r>
            <a:r>
              <a:rPr lang="en-US" altLang="zh-CN" sz="2400" dirty="0">
                <a:solidFill>
                  <a:srgbClr val="0033CC"/>
                </a:solidFill>
              </a:rPr>
              <a:t>27</a:t>
            </a:r>
            <a:r>
              <a:rPr lang="en-US" altLang="zh-CN" sz="2400" dirty="0">
                <a:solidFill>
                  <a:srgbClr val="00B050"/>
                </a:solidFill>
              </a:rPr>
              <a:t>    </a:t>
            </a:r>
            <a:r>
              <a:rPr lang="en-US" altLang="zh-CN" sz="2400" dirty="0">
                <a:solidFill>
                  <a:srgbClr val="0033CC"/>
                </a:solidFill>
              </a:rPr>
              <a:t>38</a:t>
            </a:r>
            <a:r>
              <a:rPr lang="en-US" altLang="zh-CN" sz="2400" dirty="0">
                <a:solidFill>
                  <a:srgbClr val="00B050"/>
                </a:solidFill>
              </a:rPr>
              <a:t>    97    49    49    65   76</a:t>
            </a:r>
            <a:endParaRPr lang="zh-CN" altLang="en-US" sz="2400" dirty="0">
              <a:solidFill>
                <a:srgbClr val="00B050"/>
              </a:solidFill>
            </a:endParaRPr>
          </a:p>
        </p:txBody>
      </p:sp>
    </p:spTree>
    <p:extLst>
      <p:ext uri="{BB962C8B-B14F-4D97-AF65-F5344CB8AC3E}">
        <p14:creationId xmlns:p14="http://schemas.microsoft.com/office/powerpoint/2010/main" val="61638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animBg="1"/>
      <p:bldP spid="3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写出直接选择排序每趟排序后的结果</a:t>
            </a:r>
          </a:p>
        </p:txBody>
      </p:sp>
      <p:sp>
        <p:nvSpPr>
          <p:cNvPr id="5" name="内容占位符 4">
            <a:extLst>
              <a:ext uri="{FF2B5EF4-FFF2-40B4-BE49-F238E27FC236}">
                <a16:creationId xmlns:a16="http://schemas.microsoft.com/office/drawing/2014/main" id="{1BED74AC-FD33-452C-9277-B8603EDD4B80}"/>
              </a:ext>
            </a:extLst>
          </p:cNvPr>
          <p:cNvSpPr>
            <a:spLocks noGrp="1"/>
          </p:cNvSpPr>
          <p:nvPr>
            <p:ph idx="1"/>
          </p:nvPr>
        </p:nvSpPr>
        <p:spPr/>
        <p:txBody>
          <a:bodyPr/>
          <a:lstStyle/>
          <a:p>
            <a:r>
              <a:rPr lang="en-US" altLang="zh-CN" dirty="0"/>
              <a:t>34</a:t>
            </a:r>
            <a:r>
              <a:rPr lang="zh-CN" altLang="en-US" dirty="0"/>
              <a:t>，</a:t>
            </a:r>
            <a:r>
              <a:rPr lang="en-US" altLang="zh-CN" dirty="0"/>
              <a:t>12</a:t>
            </a:r>
            <a:r>
              <a:rPr lang="zh-CN" altLang="en-US" dirty="0"/>
              <a:t>，</a:t>
            </a:r>
            <a:r>
              <a:rPr lang="en-US" altLang="zh-CN" dirty="0"/>
              <a:t>2</a:t>
            </a:r>
            <a:r>
              <a:rPr lang="zh-CN" altLang="en-US" dirty="0"/>
              <a:t>，</a:t>
            </a:r>
            <a:r>
              <a:rPr lang="en-US" altLang="zh-CN" dirty="0"/>
              <a:t>45</a:t>
            </a:r>
            <a:r>
              <a:rPr lang="zh-CN" altLang="en-US" dirty="0"/>
              <a:t>，</a:t>
            </a:r>
            <a:r>
              <a:rPr lang="en-US" altLang="zh-CN" dirty="0"/>
              <a:t>67</a:t>
            </a:r>
            <a:r>
              <a:rPr lang="zh-CN" altLang="en-US" dirty="0"/>
              <a:t>，</a:t>
            </a:r>
            <a:r>
              <a:rPr lang="en-US" altLang="zh-CN" dirty="0"/>
              <a:t>3</a:t>
            </a:r>
            <a:r>
              <a:rPr lang="zh-CN" altLang="en-US" dirty="0"/>
              <a:t>，</a:t>
            </a:r>
            <a:r>
              <a:rPr lang="en-US" altLang="zh-CN" dirty="0"/>
              <a:t>5</a:t>
            </a:r>
            <a:r>
              <a:rPr lang="zh-CN" altLang="en-US" dirty="0"/>
              <a:t>，</a:t>
            </a:r>
            <a:r>
              <a:rPr lang="en-US" altLang="zh-CN" dirty="0"/>
              <a:t>19</a:t>
            </a:r>
            <a:r>
              <a:rPr lang="zh-CN" altLang="en-US" dirty="0"/>
              <a:t>，</a:t>
            </a:r>
            <a:r>
              <a:rPr lang="en-US" altLang="zh-CN" dirty="0"/>
              <a:t>7</a:t>
            </a:r>
            <a:endParaRPr lang="zh-CN" altLang="en-US" dirty="0"/>
          </a:p>
        </p:txBody>
      </p:sp>
    </p:spTree>
    <p:extLst>
      <p:ext uri="{BB962C8B-B14F-4D97-AF65-F5344CB8AC3E}">
        <p14:creationId xmlns:p14="http://schemas.microsoft.com/office/powerpoint/2010/main" val="13034398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直接选择排序</a:t>
            </a:r>
          </a:p>
        </p:txBody>
      </p:sp>
      <p:sp>
        <p:nvSpPr>
          <p:cNvPr id="3" name="内容占位符 2"/>
          <p:cNvSpPr>
            <a:spLocks noGrp="1"/>
          </p:cNvSpPr>
          <p:nvPr>
            <p:ph idx="1"/>
          </p:nvPr>
        </p:nvSpPr>
        <p:spPr>
          <a:xfrm>
            <a:off x="609600" y="1637069"/>
            <a:ext cx="8153400" cy="4395019"/>
          </a:xfrm>
          <a:solidFill>
            <a:schemeClr val="bg1">
              <a:lumMod val="90000"/>
            </a:schemeClr>
          </a:solidFill>
        </p:spPr>
        <p:txBody>
          <a:bodyPr/>
          <a:lstStyle/>
          <a:p>
            <a:pPr marL="0" indent="0">
              <a:lnSpc>
                <a:spcPts val="2200"/>
              </a:lnSpc>
              <a:buNone/>
            </a:pPr>
            <a:r>
              <a:rPr lang="en-US" altLang="zh-CN" sz="2000" dirty="0"/>
              <a:t>void </a:t>
            </a:r>
            <a:r>
              <a:rPr lang="en-US" altLang="zh-CN" sz="2000" dirty="0" err="1"/>
              <a:t>selectSort</a:t>
            </a:r>
            <a:r>
              <a:rPr lang="en-US" altLang="zh-CN" sz="2000" dirty="0"/>
              <a:t> ( </a:t>
            </a:r>
            <a:r>
              <a:rPr lang="en-US" altLang="zh-CN" sz="2000" dirty="0" err="1"/>
              <a:t>SortObject</a:t>
            </a:r>
            <a:r>
              <a:rPr lang="en-US" altLang="zh-CN" sz="2000" dirty="0"/>
              <a:t> * </a:t>
            </a:r>
            <a:r>
              <a:rPr lang="en-US" altLang="zh-CN" sz="2000" dirty="0" err="1"/>
              <a:t>pvector</a:t>
            </a:r>
            <a:r>
              <a:rPr lang="en-US" altLang="zh-CN" sz="2000" dirty="0"/>
              <a:t> )  { </a:t>
            </a:r>
          </a:p>
          <a:p>
            <a:pPr marL="0" indent="0">
              <a:lnSpc>
                <a:spcPts val="2200"/>
              </a:lnSpc>
              <a:buNone/>
            </a:pPr>
            <a:r>
              <a:rPr lang="en-US" altLang="zh-CN" sz="2000" dirty="0"/>
              <a:t>    </a:t>
            </a:r>
            <a:r>
              <a:rPr lang="en-US" altLang="zh-CN" sz="2000" dirty="0" err="1"/>
              <a:t>int</a:t>
            </a:r>
            <a:r>
              <a:rPr lang="en-US" altLang="zh-CN" sz="2000" dirty="0"/>
              <a:t> </a:t>
            </a:r>
            <a:r>
              <a:rPr lang="en-US" altLang="zh-CN" sz="2000" dirty="0" err="1"/>
              <a:t>i</a:t>
            </a:r>
            <a:r>
              <a:rPr lang="en-US" altLang="zh-CN" sz="2000" dirty="0"/>
              <a:t>, j, k;</a:t>
            </a:r>
          </a:p>
          <a:p>
            <a:pPr marL="0" indent="0">
              <a:lnSpc>
                <a:spcPts val="2200"/>
              </a:lnSpc>
              <a:buNone/>
            </a:pPr>
            <a:r>
              <a:rPr lang="pt-BR" altLang="zh-CN" sz="2000" dirty="0"/>
              <a:t>    RecordNode temp, *data = pvector-&gt;record;</a:t>
            </a:r>
          </a:p>
          <a:p>
            <a:pPr marL="0" indent="0">
              <a:lnSpc>
                <a:spcPts val="2200"/>
              </a:lnSpc>
              <a:buNone/>
            </a:pPr>
            <a:r>
              <a:rPr lang="en-US" altLang="zh-CN" sz="2000" dirty="0"/>
              <a:t>    for( </a:t>
            </a:r>
            <a:r>
              <a:rPr lang="en-US" altLang="zh-CN" sz="2000" dirty="0" err="1"/>
              <a:t>i</a:t>
            </a:r>
            <a:r>
              <a:rPr lang="en-US" altLang="zh-CN" sz="2000" dirty="0"/>
              <a:t> = 0; </a:t>
            </a:r>
            <a:r>
              <a:rPr lang="en-US" altLang="zh-CN" sz="2000" dirty="0" err="1"/>
              <a:t>i</a:t>
            </a:r>
            <a:r>
              <a:rPr lang="en-US" altLang="zh-CN" sz="2000" dirty="0"/>
              <a:t> &lt; </a:t>
            </a:r>
            <a:r>
              <a:rPr lang="en-US" altLang="zh-CN" sz="2000" dirty="0" err="1"/>
              <a:t>pvector</a:t>
            </a:r>
            <a:r>
              <a:rPr lang="en-US" altLang="zh-CN" sz="2000" dirty="0"/>
              <a:t>-&gt;n-1; </a:t>
            </a:r>
            <a:r>
              <a:rPr lang="en-US" altLang="zh-CN" sz="2000" dirty="0" err="1"/>
              <a:t>i</a:t>
            </a:r>
            <a:r>
              <a:rPr lang="en-US" altLang="zh-CN" sz="2000" dirty="0"/>
              <a:t>++ ) {</a:t>
            </a:r>
          </a:p>
          <a:p>
            <a:pPr marL="0" indent="0">
              <a:lnSpc>
                <a:spcPts val="2200"/>
              </a:lnSpc>
              <a:buNone/>
            </a:pPr>
            <a:r>
              <a:rPr lang="en-US" altLang="zh-CN" sz="2000" dirty="0"/>
              <a:t>       k = </a:t>
            </a:r>
            <a:r>
              <a:rPr lang="en-US" altLang="zh-CN" sz="2000" dirty="0" err="1"/>
              <a:t>i</a:t>
            </a:r>
            <a:r>
              <a:rPr lang="en-US" altLang="zh-CN" sz="2000" dirty="0"/>
              <a:t>; </a:t>
            </a:r>
          </a:p>
          <a:p>
            <a:pPr marL="0" indent="0">
              <a:lnSpc>
                <a:spcPts val="2200"/>
              </a:lnSpc>
              <a:buNone/>
            </a:pPr>
            <a:r>
              <a:rPr lang="en-US" altLang="zh-CN" sz="2000" dirty="0"/>
              <a:t>      </a:t>
            </a:r>
            <a:r>
              <a:rPr lang="en-US" altLang="zh-CN" sz="2000" dirty="0">
                <a:solidFill>
                  <a:srgbClr val="0033CC"/>
                </a:solidFill>
              </a:rPr>
              <a:t>for (j = i+1; j &lt; </a:t>
            </a:r>
            <a:r>
              <a:rPr lang="en-US" altLang="zh-CN" sz="2000" dirty="0" err="1">
                <a:solidFill>
                  <a:srgbClr val="0033CC"/>
                </a:solidFill>
              </a:rPr>
              <a:t>pvector</a:t>
            </a:r>
            <a:r>
              <a:rPr lang="en-US" altLang="zh-CN" sz="2000" dirty="0">
                <a:solidFill>
                  <a:srgbClr val="0033CC"/>
                </a:solidFill>
              </a:rPr>
              <a:t>-&gt;n; </a:t>
            </a:r>
            <a:r>
              <a:rPr lang="en-US" altLang="zh-CN" sz="2000" dirty="0" err="1">
                <a:solidFill>
                  <a:srgbClr val="0033CC"/>
                </a:solidFill>
              </a:rPr>
              <a:t>j++</a:t>
            </a:r>
            <a:r>
              <a:rPr lang="en-US" altLang="zh-CN" sz="2000" dirty="0">
                <a:solidFill>
                  <a:srgbClr val="0033CC"/>
                </a:solidFill>
              </a:rPr>
              <a:t>) </a:t>
            </a:r>
          </a:p>
          <a:p>
            <a:pPr marL="0" indent="0">
              <a:lnSpc>
                <a:spcPts val="2200"/>
              </a:lnSpc>
              <a:buNone/>
            </a:pPr>
            <a:r>
              <a:rPr lang="en-US" altLang="zh-CN" sz="2000" dirty="0">
                <a:solidFill>
                  <a:srgbClr val="0033CC"/>
                </a:solidFill>
              </a:rPr>
              <a:t>         if (data[j].key &lt; data[k].key)    </a:t>
            </a:r>
          </a:p>
          <a:p>
            <a:pPr marL="0" indent="0">
              <a:lnSpc>
                <a:spcPts val="2200"/>
              </a:lnSpc>
              <a:buNone/>
            </a:pPr>
            <a:r>
              <a:rPr lang="en-US" altLang="zh-CN" sz="2000" dirty="0">
                <a:solidFill>
                  <a:srgbClr val="0033CC"/>
                </a:solidFill>
              </a:rPr>
              <a:t>             k = j;</a:t>
            </a:r>
          </a:p>
          <a:p>
            <a:pPr marL="0" indent="0">
              <a:lnSpc>
                <a:spcPts val="2200"/>
              </a:lnSpc>
              <a:buNone/>
            </a:pPr>
            <a:r>
              <a:rPr lang="en-US" altLang="zh-CN" sz="2000" dirty="0"/>
              <a:t>      if (k != </a:t>
            </a:r>
            <a:r>
              <a:rPr lang="en-US" altLang="zh-CN" sz="2000" dirty="0" err="1"/>
              <a:t>i</a:t>
            </a:r>
            <a:r>
              <a:rPr lang="en-US" altLang="zh-CN" sz="2000" dirty="0"/>
              <a:t>) </a:t>
            </a:r>
          </a:p>
          <a:p>
            <a:pPr marL="0" indent="0">
              <a:lnSpc>
                <a:spcPts val="2200"/>
              </a:lnSpc>
              <a:buNone/>
            </a:pPr>
            <a:r>
              <a:rPr lang="en-US" altLang="zh-CN" sz="2000" dirty="0"/>
              <a:t>      {   temp = data[</a:t>
            </a:r>
            <a:r>
              <a:rPr lang="en-US" altLang="zh-CN" sz="2000" dirty="0" err="1"/>
              <a:t>i</a:t>
            </a:r>
            <a:r>
              <a:rPr lang="en-US" altLang="zh-CN" sz="2000" dirty="0"/>
              <a:t>];   data[</a:t>
            </a:r>
            <a:r>
              <a:rPr lang="en-US" altLang="zh-CN" sz="2000" dirty="0" err="1"/>
              <a:t>i</a:t>
            </a:r>
            <a:r>
              <a:rPr lang="en-US" altLang="zh-CN" sz="2000" dirty="0"/>
              <a:t>] = data[k];  data[k] = temp;   } </a:t>
            </a:r>
            <a:endParaRPr lang="zh-CN" altLang="en-US" sz="2000" dirty="0"/>
          </a:p>
          <a:p>
            <a:pPr marL="0" indent="0">
              <a:lnSpc>
                <a:spcPts val="2200"/>
              </a:lnSpc>
              <a:buNone/>
            </a:pPr>
            <a:r>
              <a:rPr lang="en-US" altLang="zh-CN" sz="2000" dirty="0"/>
              <a:t>   }</a:t>
            </a:r>
            <a:endParaRPr lang="zh-CN" altLang="en-US" sz="2000" dirty="0"/>
          </a:p>
          <a:p>
            <a:pPr marL="0" indent="0">
              <a:lnSpc>
                <a:spcPts val="2200"/>
              </a:lnSpc>
              <a:buNone/>
            </a:pPr>
            <a:r>
              <a:rPr lang="en-US" altLang="zh-CN" sz="2000" dirty="0"/>
              <a:t>}</a:t>
            </a:r>
          </a:p>
        </p:txBody>
      </p:sp>
      <p:sp>
        <p:nvSpPr>
          <p:cNvPr id="5" name="圆角矩形 4"/>
          <p:cNvSpPr/>
          <p:nvPr/>
        </p:nvSpPr>
        <p:spPr bwMode="auto">
          <a:xfrm>
            <a:off x="1108362" y="3415145"/>
            <a:ext cx="6608619" cy="1184563"/>
          </a:xfrm>
          <a:prstGeom prst="roundRect">
            <a:avLst>
              <a:gd name="adj" fmla="val 7658"/>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11460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直接选择排序</a:t>
            </a:r>
          </a:p>
        </p:txBody>
      </p:sp>
      <p:sp>
        <p:nvSpPr>
          <p:cNvPr id="3" name="内容占位符 2"/>
          <p:cNvSpPr>
            <a:spLocks noGrp="1"/>
          </p:cNvSpPr>
          <p:nvPr>
            <p:ph idx="1"/>
          </p:nvPr>
        </p:nvSpPr>
        <p:spPr>
          <a:xfrm>
            <a:off x="324465" y="1341438"/>
            <a:ext cx="8701547" cy="4784725"/>
          </a:xfrm>
        </p:spPr>
        <p:txBody>
          <a:bodyPr/>
          <a:lstStyle/>
          <a:p>
            <a:r>
              <a:rPr lang="zh-CN" altLang="en-US" dirty="0"/>
              <a:t>直接选择排序的时间复杂度</a:t>
            </a:r>
            <a:endParaRPr lang="en-US" altLang="zh-CN" dirty="0"/>
          </a:p>
          <a:p>
            <a:pPr lvl="1"/>
            <a:r>
              <a:rPr lang="zh-CN" altLang="en-US" dirty="0"/>
              <a:t>记录复制：最好时</a:t>
            </a:r>
            <a:r>
              <a:rPr lang="en-US" altLang="zh-CN" b="1" dirty="0"/>
              <a:t>0</a:t>
            </a:r>
            <a:r>
              <a:rPr lang="zh-CN" altLang="en-US" b="1" dirty="0"/>
              <a:t>；</a:t>
            </a:r>
            <a:r>
              <a:rPr lang="zh-CN" altLang="en-US" dirty="0"/>
              <a:t>最坏时</a:t>
            </a:r>
            <a:r>
              <a:rPr lang="en-US" altLang="zh-CN" b="1" dirty="0"/>
              <a:t>3</a:t>
            </a:r>
            <a:r>
              <a:rPr lang="en-US" altLang="zh-CN" dirty="0"/>
              <a:t>×</a:t>
            </a:r>
            <a:r>
              <a:rPr lang="en-US" altLang="zh-CN" b="1" dirty="0"/>
              <a:t>(n-1)</a:t>
            </a:r>
            <a:endParaRPr lang="zh-CN" altLang="en-US" dirty="0"/>
          </a:p>
          <a:p>
            <a:pPr lvl="1"/>
            <a:r>
              <a:rPr lang="zh-CN" altLang="en-US" dirty="0"/>
              <a:t>比较：</a:t>
            </a:r>
            <a:r>
              <a:rPr lang="en-US" altLang="zh-CN" b="1" dirty="0"/>
              <a:t>n(n-1)/2 </a:t>
            </a:r>
            <a:endParaRPr lang="zh-CN" altLang="en-US" dirty="0"/>
          </a:p>
          <a:p>
            <a:pPr lvl="1"/>
            <a:r>
              <a:rPr lang="zh-CN" altLang="en-US" dirty="0"/>
              <a:t>总的时间复杂度：</a:t>
            </a:r>
            <a:r>
              <a:rPr lang="en-US" altLang="zh-CN" b="1" dirty="0"/>
              <a:t>O(n</a:t>
            </a:r>
            <a:r>
              <a:rPr lang="en-US" altLang="zh-CN" b="1" baseline="30000" dirty="0"/>
              <a:t>2</a:t>
            </a:r>
            <a:r>
              <a:rPr lang="en-US" altLang="zh-CN" b="1" dirty="0"/>
              <a:t>)</a:t>
            </a:r>
            <a:endParaRPr lang="zh-CN" altLang="en-US" dirty="0"/>
          </a:p>
          <a:p>
            <a:pPr marL="0" indent="0">
              <a:buNone/>
            </a:pPr>
            <a:endParaRPr lang="zh-CN" altLang="en-US" dirty="0"/>
          </a:p>
          <a:p>
            <a:r>
              <a:rPr lang="zh-CN" altLang="en-US" dirty="0"/>
              <a:t>直接选择排序没有适应性</a:t>
            </a:r>
            <a:r>
              <a:rPr lang="zh-CN" altLang="en-US" b="1" dirty="0"/>
              <a:t>，</a:t>
            </a:r>
            <a:r>
              <a:rPr lang="zh-CN" altLang="en-US" dirty="0"/>
              <a:t>对任何序列都需要</a:t>
            </a:r>
            <a:r>
              <a:rPr lang="en-US" altLang="zh-CN" b="1" dirty="0"/>
              <a:t>O(n</a:t>
            </a:r>
            <a:r>
              <a:rPr lang="en-US" altLang="zh-CN" b="1" baseline="30000" dirty="0"/>
              <a:t>2</a:t>
            </a:r>
            <a:r>
              <a:rPr lang="en-US" altLang="zh-CN" b="1" dirty="0"/>
              <a:t>) </a:t>
            </a:r>
            <a:r>
              <a:rPr lang="zh-CN" altLang="en-US" dirty="0"/>
              <a:t>次比较</a:t>
            </a:r>
          </a:p>
          <a:p>
            <a:r>
              <a:rPr lang="zh-CN" altLang="en-US" dirty="0"/>
              <a:t>实际试验表明其平均排序效率低于直接插入排序算法</a:t>
            </a:r>
            <a:r>
              <a:rPr lang="en-US" altLang="zh-CN" dirty="0"/>
              <a:t> </a:t>
            </a:r>
          </a:p>
        </p:txBody>
      </p:sp>
    </p:spTree>
    <p:extLst>
      <p:ext uri="{BB962C8B-B14F-4D97-AF65-F5344CB8AC3E}">
        <p14:creationId xmlns:p14="http://schemas.microsoft.com/office/powerpoint/2010/main" val="995574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引子：排序</a:t>
            </a:r>
          </a:p>
        </p:txBody>
      </p:sp>
      <p:sp>
        <p:nvSpPr>
          <p:cNvPr id="3" name="内容占位符 2"/>
          <p:cNvSpPr>
            <a:spLocks noGrp="1"/>
          </p:cNvSpPr>
          <p:nvPr>
            <p:ph idx="1"/>
          </p:nvPr>
        </p:nvSpPr>
        <p:spPr>
          <a:xfrm>
            <a:off x="0" y="1341438"/>
            <a:ext cx="8766175" cy="4784725"/>
          </a:xfrm>
        </p:spPr>
        <p:txBody>
          <a:bodyPr/>
          <a:lstStyle/>
          <a:p>
            <a:r>
              <a:rPr lang="zh-CN" altLang="en-US" b="1" dirty="0">
                <a:solidFill>
                  <a:srgbClr val="C00000"/>
                </a:solidFill>
              </a:rPr>
              <a:t>排序算法的性能分析</a:t>
            </a:r>
          </a:p>
          <a:p>
            <a:pPr lvl="1"/>
            <a:r>
              <a:rPr lang="zh-CN" altLang="en-US" b="1" dirty="0"/>
              <a:t>排序算法的评价标准</a:t>
            </a:r>
          </a:p>
          <a:p>
            <a:pPr lvl="2"/>
            <a:r>
              <a:rPr lang="zh-CN" altLang="en-US" sz="2400" b="1" dirty="0"/>
              <a:t>执行算法所需的时间（最坏或者平均时间）</a:t>
            </a:r>
          </a:p>
          <a:p>
            <a:pPr lvl="2"/>
            <a:r>
              <a:rPr lang="zh-CN" altLang="en-US" sz="2400" b="1" dirty="0"/>
              <a:t>执行算法所需要的附加空间</a:t>
            </a:r>
          </a:p>
          <a:p>
            <a:pPr lvl="2"/>
            <a:r>
              <a:rPr lang="zh-CN" altLang="en-US" sz="2400" b="1" dirty="0"/>
              <a:t>算法本身的复杂程度</a:t>
            </a:r>
          </a:p>
          <a:p>
            <a:pPr lvl="2"/>
            <a:r>
              <a:rPr lang="zh-CN" altLang="en-US" sz="2400" b="1" dirty="0"/>
              <a:t>稳定性：若某种排序方法不改变相同排序码记录的原有相对次序，则称这种排序方法是稳定的，否则是不稳定的</a:t>
            </a:r>
          </a:p>
          <a:p>
            <a:pPr lvl="2"/>
            <a:r>
              <a:rPr lang="zh-CN" altLang="en-US" sz="2400" b="1" dirty="0"/>
              <a:t>适应性：若原始的待排序序列比较接近有序，算法能否更快完成工作 </a:t>
            </a:r>
          </a:p>
          <a:p>
            <a:endParaRPr lang="zh-CN" altLang="en-US" dirty="0"/>
          </a:p>
          <a:p>
            <a:endParaRPr lang="zh-CN" altLang="en-US" dirty="0"/>
          </a:p>
        </p:txBody>
      </p:sp>
    </p:spTree>
    <p:extLst>
      <p:ext uri="{BB962C8B-B14F-4D97-AF65-F5344CB8AC3E}">
        <p14:creationId xmlns:p14="http://schemas.microsoft.com/office/powerpoint/2010/main" val="8782831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8343900" cy="712788"/>
          </a:xfrm>
        </p:spPr>
        <p:txBody>
          <a:bodyPr/>
          <a:lstStyle/>
          <a:p>
            <a:r>
              <a:rPr lang="zh-CN" altLang="en-US" dirty="0"/>
              <a:t>写出直接选择排序每趟排序后的结果</a:t>
            </a:r>
          </a:p>
        </p:txBody>
      </p:sp>
      <p:sp>
        <p:nvSpPr>
          <p:cNvPr id="5" name="内容占位符 4">
            <a:extLst>
              <a:ext uri="{FF2B5EF4-FFF2-40B4-BE49-F238E27FC236}">
                <a16:creationId xmlns:a16="http://schemas.microsoft.com/office/drawing/2014/main" id="{1BED74AC-FD33-452C-9277-B8603EDD4B80}"/>
              </a:ext>
            </a:extLst>
          </p:cNvPr>
          <p:cNvSpPr>
            <a:spLocks noGrp="1"/>
          </p:cNvSpPr>
          <p:nvPr>
            <p:ph idx="1"/>
          </p:nvPr>
        </p:nvSpPr>
        <p:spPr/>
        <p:txBody>
          <a:bodyPr/>
          <a:lstStyle/>
          <a:p>
            <a:r>
              <a:rPr lang="en-US" altLang="zh-CN" dirty="0"/>
              <a:t>34</a:t>
            </a:r>
            <a:r>
              <a:rPr lang="zh-CN" altLang="en-US" dirty="0"/>
              <a:t>，</a:t>
            </a:r>
            <a:r>
              <a:rPr lang="en-US" altLang="zh-CN" dirty="0"/>
              <a:t>12</a:t>
            </a:r>
            <a:r>
              <a:rPr lang="zh-CN" altLang="en-US" dirty="0"/>
              <a:t>，</a:t>
            </a:r>
            <a:r>
              <a:rPr lang="en-US" altLang="zh-CN" dirty="0"/>
              <a:t>2</a:t>
            </a:r>
            <a:r>
              <a:rPr lang="zh-CN" altLang="en-US" dirty="0"/>
              <a:t>，</a:t>
            </a:r>
            <a:r>
              <a:rPr lang="en-US" altLang="zh-CN" dirty="0"/>
              <a:t>45</a:t>
            </a:r>
            <a:r>
              <a:rPr lang="zh-CN" altLang="en-US" dirty="0"/>
              <a:t>，</a:t>
            </a:r>
            <a:r>
              <a:rPr lang="en-US" altLang="zh-CN" dirty="0"/>
              <a:t>67</a:t>
            </a:r>
            <a:r>
              <a:rPr lang="zh-CN" altLang="en-US" dirty="0"/>
              <a:t>，</a:t>
            </a:r>
            <a:r>
              <a:rPr lang="en-US" altLang="zh-CN" dirty="0"/>
              <a:t>3</a:t>
            </a:r>
            <a:r>
              <a:rPr lang="zh-CN" altLang="en-US" dirty="0"/>
              <a:t>，</a:t>
            </a:r>
            <a:r>
              <a:rPr lang="en-US" altLang="zh-CN" dirty="0"/>
              <a:t>5</a:t>
            </a:r>
            <a:r>
              <a:rPr lang="zh-CN" altLang="en-US" dirty="0"/>
              <a:t>，</a:t>
            </a:r>
            <a:r>
              <a:rPr lang="en-US" altLang="zh-CN" dirty="0"/>
              <a:t>19</a:t>
            </a:r>
            <a:r>
              <a:rPr lang="zh-CN" altLang="en-US" dirty="0"/>
              <a:t>，</a:t>
            </a:r>
            <a:r>
              <a:rPr lang="en-US" altLang="zh-CN" dirty="0"/>
              <a:t>7</a:t>
            </a:r>
            <a:endParaRPr lang="zh-CN" altLang="en-US" dirty="0"/>
          </a:p>
        </p:txBody>
      </p:sp>
    </p:spTree>
    <p:extLst>
      <p:ext uri="{BB962C8B-B14F-4D97-AF65-F5344CB8AC3E}">
        <p14:creationId xmlns:p14="http://schemas.microsoft.com/office/powerpoint/2010/main" val="431106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a:t>
            </a:r>
          </a:p>
        </p:txBody>
      </p:sp>
      <p:sp>
        <p:nvSpPr>
          <p:cNvPr id="3" name="内容占位符 2"/>
          <p:cNvSpPr>
            <a:spLocks noGrp="1"/>
          </p:cNvSpPr>
          <p:nvPr>
            <p:ph idx="1"/>
          </p:nvPr>
        </p:nvSpPr>
        <p:spPr>
          <a:xfrm>
            <a:off x="452353" y="1341438"/>
            <a:ext cx="8525391" cy="4784725"/>
          </a:xfrm>
        </p:spPr>
        <p:txBody>
          <a:bodyPr/>
          <a:lstStyle/>
          <a:p>
            <a:r>
              <a:rPr lang="zh-CN" altLang="en-US" dirty="0"/>
              <a:t>直接选择排序效率较低</a:t>
            </a:r>
            <a:endParaRPr lang="en-US" altLang="zh-CN" dirty="0"/>
          </a:p>
          <a:p>
            <a:pPr lvl="1"/>
            <a:r>
              <a:rPr lang="zh-CN" altLang="en-US" dirty="0"/>
              <a:t>第</a:t>
            </a:r>
            <a:r>
              <a:rPr lang="en-US" altLang="zh-CN" dirty="0" err="1"/>
              <a:t>i</a:t>
            </a:r>
            <a:r>
              <a:rPr lang="zh-CN" altLang="en-US" dirty="0"/>
              <a:t>趟排序需要作</a:t>
            </a:r>
            <a:r>
              <a:rPr lang="en-US" altLang="zh-CN" dirty="0"/>
              <a:t>n-</a:t>
            </a:r>
            <a:r>
              <a:rPr lang="en-US" altLang="zh-CN" dirty="0" err="1"/>
              <a:t>i</a:t>
            </a:r>
            <a:r>
              <a:rPr lang="zh-CN" altLang="en-US" dirty="0"/>
              <a:t>次比较，没有利用已进行的比较结果</a:t>
            </a:r>
          </a:p>
          <a:p>
            <a:endParaRPr lang="zh-CN" altLang="en-US" dirty="0"/>
          </a:p>
          <a:p>
            <a:r>
              <a:rPr lang="zh-CN" altLang="en-US" dirty="0"/>
              <a:t>堆排序</a:t>
            </a:r>
            <a:endParaRPr lang="en-US" altLang="zh-CN" dirty="0"/>
          </a:p>
          <a:p>
            <a:pPr lvl="1"/>
            <a:r>
              <a:rPr lang="zh-CN" altLang="en-US" dirty="0"/>
              <a:t>把待排序的记录构造成堆</a:t>
            </a:r>
          </a:p>
          <a:p>
            <a:pPr lvl="1"/>
            <a:r>
              <a:rPr lang="zh-CN" altLang="en-US" dirty="0"/>
              <a:t>然后通过从堆中不断选出最大</a:t>
            </a:r>
            <a:r>
              <a:rPr lang="en-US" altLang="zh-CN" dirty="0"/>
              <a:t>/</a:t>
            </a:r>
            <a:r>
              <a:rPr lang="zh-CN" altLang="en-US" dirty="0"/>
              <a:t>小元素</a:t>
            </a:r>
          </a:p>
        </p:txBody>
      </p:sp>
    </p:spTree>
    <p:extLst>
      <p:ext uri="{BB962C8B-B14F-4D97-AF65-F5344CB8AC3E}">
        <p14:creationId xmlns:p14="http://schemas.microsoft.com/office/powerpoint/2010/main" val="2909895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a:t>
            </a:r>
          </a:p>
        </p:txBody>
      </p:sp>
      <p:sp>
        <p:nvSpPr>
          <p:cNvPr id="3" name="内容占位符 2"/>
          <p:cNvSpPr>
            <a:spLocks noGrp="1"/>
          </p:cNvSpPr>
          <p:nvPr>
            <p:ph idx="1"/>
          </p:nvPr>
        </p:nvSpPr>
        <p:spPr>
          <a:xfrm>
            <a:off x="452354" y="1341438"/>
            <a:ext cx="8310646" cy="4784725"/>
          </a:xfrm>
        </p:spPr>
        <p:txBody>
          <a:bodyPr/>
          <a:lstStyle/>
          <a:p>
            <a:r>
              <a:rPr lang="zh-CN" altLang="en-US" dirty="0"/>
              <a:t>堆</a:t>
            </a:r>
            <a:endParaRPr lang="en-US" altLang="zh-CN" dirty="0"/>
          </a:p>
          <a:p>
            <a:pPr lvl="1"/>
            <a:r>
              <a:rPr lang="en-US" altLang="zh-CN" dirty="0"/>
              <a:t>n</a:t>
            </a:r>
            <a:r>
              <a:rPr lang="zh-CN" altLang="en-US" dirty="0"/>
              <a:t>个元素的序列</a:t>
            </a:r>
            <a:r>
              <a:rPr lang="en-US" altLang="zh-CN" dirty="0"/>
              <a:t>K={ k</a:t>
            </a:r>
            <a:r>
              <a:rPr lang="en-US" altLang="zh-CN" sz="1400" dirty="0"/>
              <a:t>0</a:t>
            </a:r>
            <a:r>
              <a:rPr lang="en-US" altLang="zh-CN" dirty="0"/>
              <a:t>, k</a:t>
            </a:r>
            <a:r>
              <a:rPr lang="en-US" altLang="zh-CN" sz="1400" dirty="0"/>
              <a:t>1</a:t>
            </a:r>
            <a:r>
              <a:rPr lang="en-US" altLang="zh-CN" dirty="0"/>
              <a:t>, …, k</a:t>
            </a:r>
            <a:r>
              <a:rPr lang="en-US" altLang="zh-CN" sz="1400" dirty="0"/>
              <a:t>n-1 </a:t>
            </a:r>
            <a:r>
              <a:rPr lang="en-US" altLang="zh-CN" dirty="0"/>
              <a:t>}</a:t>
            </a:r>
            <a:r>
              <a:rPr lang="zh-CN" altLang="en-US" dirty="0"/>
              <a:t>当且仅当满足</a:t>
            </a:r>
            <a:endParaRPr lang="en-US" altLang="zh-CN" dirty="0"/>
          </a:p>
          <a:p>
            <a:pPr lvl="2"/>
            <a:r>
              <a:rPr lang="nn-NO" altLang="zh-CN" dirty="0"/>
              <a:t>k</a:t>
            </a:r>
            <a:r>
              <a:rPr lang="nn-NO" altLang="zh-CN" sz="1000" dirty="0"/>
              <a:t>i</a:t>
            </a:r>
            <a:r>
              <a:rPr lang="nn-NO" altLang="zh-CN" dirty="0"/>
              <a:t>≥k</a:t>
            </a:r>
            <a:r>
              <a:rPr lang="nn-NO" altLang="zh-CN" sz="1000" dirty="0"/>
              <a:t>2i+1</a:t>
            </a:r>
            <a:r>
              <a:rPr lang="zh-CN" altLang="nn-NO" dirty="0"/>
              <a:t>且</a:t>
            </a:r>
            <a:r>
              <a:rPr lang="nn-NO" altLang="zh-CN" dirty="0"/>
              <a:t>k</a:t>
            </a:r>
            <a:r>
              <a:rPr lang="nn-NO" altLang="zh-CN" sz="1000" dirty="0"/>
              <a:t>i</a:t>
            </a:r>
            <a:r>
              <a:rPr lang="nn-NO" altLang="zh-CN" dirty="0"/>
              <a:t>≥k</a:t>
            </a:r>
            <a:r>
              <a:rPr lang="nn-NO" altLang="zh-CN" sz="1000" dirty="0"/>
              <a:t>2i+2</a:t>
            </a:r>
            <a:r>
              <a:rPr lang="zh-CN" altLang="en-US" sz="1000" dirty="0"/>
              <a:t>，</a:t>
            </a:r>
            <a:r>
              <a:rPr lang="zh-CN" altLang="nn-NO" dirty="0"/>
              <a:t>或者</a:t>
            </a:r>
          </a:p>
          <a:p>
            <a:pPr lvl="2"/>
            <a:r>
              <a:rPr lang="nn-NO" altLang="zh-CN" dirty="0"/>
              <a:t>k</a:t>
            </a:r>
            <a:r>
              <a:rPr lang="nn-NO" altLang="zh-CN" sz="1000" dirty="0"/>
              <a:t>i</a:t>
            </a:r>
            <a:r>
              <a:rPr lang="nn-NO" altLang="zh-CN" dirty="0"/>
              <a:t>≤k</a:t>
            </a:r>
            <a:r>
              <a:rPr lang="nn-NO" altLang="zh-CN" sz="1000" dirty="0"/>
              <a:t>2i+1</a:t>
            </a:r>
            <a:r>
              <a:rPr lang="zh-CN" altLang="nn-NO" dirty="0"/>
              <a:t>且</a:t>
            </a:r>
            <a:r>
              <a:rPr lang="nn-NO" altLang="zh-CN" dirty="0"/>
              <a:t>k</a:t>
            </a:r>
            <a:r>
              <a:rPr lang="nn-NO" altLang="zh-CN" sz="1000" dirty="0"/>
              <a:t>i</a:t>
            </a:r>
            <a:r>
              <a:rPr lang="nn-NO" altLang="zh-CN" dirty="0"/>
              <a:t>≤k</a:t>
            </a:r>
            <a:r>
              <a:rPr lang="nn-NO" altLang="zh-CN" sz="1000" dirty="0"/>
              <a:t>2i+2 </a:t>
            </a:r>
            <a:r>
              <a:rPr lang="nn-NO" altLang="zh-CN" dirty="0"/>
              <a:t>( i=0,1,…,n/2-1)</a:t>
            </a:r>
            <a:endParaRPr lang="zh-CN" altLang="nn-NO" dirty="0"/>
          </a:p>
          <a:p>
            <a:r>
              <a:rPr lang="zh-CN" altLang="en-US" dirty="0"/>
              <a:t>堆与完全二叉树的顺序表示</a:t>
            </a:r>
            <a:endParaRPr lang="en-US" altLang="zh-CN" dirty="0"/>
          </a:p>
          <a:p>
            <a:pPr lvl="1"/>
            <a:r>
              <a:rPr lang="zh-CN" altLang="en-US" dirty="0"/>
              <a:t>满足条件</a:t>
            </a:r>
            <a:r>
              <a:rPr lang="en-US" altLang="zh-CN" dirty="0"/>
              <a:t>(1)</a:t>
            </a:r>
            <a:r>
              <a:rPr lang="zh-CN" altLang="en-US" dirty="0"/>
              <a:t>的堆，在完全二叉树中等价于：每个二叉树的根结点均大于等于其左、右孩子结点。即根结点最大，</a:t>
            </a:r>
            <a:r>
              <a:rPr lang="en-US" altLang="zh-CN" dirty="0"/>
              <a:t> </a:t>
            </a:r>
            <a:r>
              <a:rPr lang="zh-CN" altLang="en-US" dirty="0"/>
              <a:t>称为</a:t>
            </a:r>
            <a:r>
              <a:rPr lang="zh-CN" altLang="en-US" dirty="0">
                <a:solidFill>
                  <a:srgbClr val="003399"/>
                </a:solidFill>
              </a:rPr>
              <a:t>大根堆</a:t>
            </a:r>
          </a:p>
          <a:p>
            <a:pPr lvl="1"/>
            <a:r>
              <a:rPr lang="zh-CN" altLang="en-US" dirty="0"/>
              <a:t>满足条件</a:t>
            </a:r>
            <a:r>
              <a:rPr lang="en-US" altLang="zh-CN" dirty="0"/>
              <a:t>(2)</a:t>
            </a:r>
            <a:r>
              <a:rPr lang="zh-CN" altLang="en-US" dirty="0"/>
              <a:t>的堆，在完全二叉树中等价于：每个二叉树的根结点均小于等于其左、右孩子结点。即根结点最小，称为</a:t>
            </a:r>
            <a:r>
              <a:rPr lang="zh-CN" altLang="en-US" dirty="0">
                <a:solidFill>
                  <a:srgbClr val="003399"/>
                </a:solidFill>
              </a:rPr>
              <a:t>小根堆</a:t>
            </a:r>
            <a:r>
              <a:rPr lang="zh-CN" altLang="en-US" dirty="0"/>
              <a:t>（优先队列中使用） </a:t>
            </a:r>
          </a:p>
          <a:p>
            <a:pPr lvl="2"/>
            <a:endParaRPr lang="zh-CN" altLang="en-US" dirty="0"/>
          </a:p>
          <a:p>
            <a:pPr lvl="2"/>
            <a:endParaRPr lang="zh-CN" altLang="en-US" dirty="0"/>
          </a:p>
          <a:p>
            <a:endParaRPr lang="en-US" altLang="zh-CN" dirty="0"/>
          </a:p>
        </p:txBody>
      </p:sp>
    </p:spTree>
    <p:extLst>
      <p:ext uri="{BB962C8B-B14F-4D97-AF65-F5344CB8AC3E}">
        <p14:creationId xmlns:p14="http://schemas.microsoft.com/office/powerpoint/2010/main" val="1882850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堆排序示例</a:t>
            </a:r>
          </a:p>
        </p:txBody>
      </p:sp>
      <p:sp>
        <p:nvSpPr>
          <p:cNvPr id="3" name="内容占位符 2"/>
          <p:cNvSpPr>
            <a:spLocks noGrp="1"/>
          </p:cNvSpPr>
          <p:nvPr>
            <p:ph idx="1"/>
          </p:nvPr>
        </p:nvSpPr>
        <p:spPr>
          <a:xfrm>
            <a:off x="612775" y="1341438"/>
            <a:ext cx="8153400" cy="1003555"/>
          </a:xfrm>
        </p:spPr>
        <p:txBody>
          <a:bodyPr/>
          <a:lstStyle/>
          <a:p>
            <a:pPr marL="0" indent="0">
              <a:buNone/>
            </a:pPr>
            <a:r>
              <a:rPr lang="zh-CN" altLang="en-US" dirty="0"/>
              <a:t>将如下初始序列采用大根堆排序法进行排序</a:t>
            </a:r>
            <a:endParaRPr lang="en-US" altLang="zh-CN" dirty="0"/>
          </a:p>
          <a:p>
            <a:pPr marL="0" indent="0">
              <a:buNone/>
            </a:pPr>
            <a:r>
              <a:rPr lang="en-US" altLang="zh-CN" dirty="0"/>
              <a:t>26, 5, 77, 1, 61, 11, 59, 15, 48, 19</a:t>
            </a:r>
            <a:endParaRPr lang="zh-CN" altLang="en-US" dirty="0"/>
          </a:p>
        </p:txBody>
      </p:sp>
      <p:grpSp>
        <p:nvGrpSpPr>
          <p:cNvPr id="46" name="组合 45"/>
          <p:cNvGrpSpPr/>
          <p:nvPr/>
        </p:nvGrpSpPr>
        <p:grpSpPr>
          <a:xfrm>
            <a:off x="267412" y="2457449"/>
            <a:ext cx="4167147" cy="2233363"/>
            <a:chOff x="31942" y="2457449"/>
            <a:chExt cx="4698089" cy="2808550"/>
          </a:xfrm>
          <a:solidFill>
            <a:schemeClr val="accent2">
              <a:lumMod val="40000"/>
              <a:lumOff val="60000"/>
            </a:schemeClr>
          </a:solidFill>
        </p:grpSpPr>
        <p:sp>
          <p:nvSpPr>
            <p:cNvPr id="4" name="椭圆 3"/>
            <p:cNvSpPr/>
            <p:nvPr/>
          </p:nvSpPr>
          <p:spPr bwMode="auto">
            <a:xfrm>
              <a:off x="2482641" y="2457449"/>
              <a:ext cx="530942" cy="575187"/>
            </a:xfrm>
            <a:prstGeom prst="ellips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26</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 name="椭圆 4"/>
            <p:cNvSpPr/>
            <p:nvPr/>
          </p:nvSpPr>
          <p:spPr bwMode="auto">
            <a:xfrm>
              <a:off x="1337180" y="3021708"/>
              <a:ext cx="530942" cy="575187"/>
            </a:xfrm>
            <a:prstGeom prst="ellips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 name="椭圆 5"/>
            <p:cNvSpPr/>
            <p:nvPr/>
          </p:nvSpPr>
          <p:spPr bwMode="auto">
            <a:xfrm>
              <a:off x="3554360" y="2989649"/>
              <a:ext cx="530942" cy="575187"/>
            </a:xfrm>
            <a:prstGeom prst="ellips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77</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514087" y="3755160"/>
              <a:ext cx="530942" cy="575187"/>
            </a:xfrm>
            <a:prstGeom prst="ellips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椭圆 7"/>
            <p:cNvSpPr/>
            <p:nvPr/>
          </p:nvSpPr>
          <p:spPr bwMode="auto">
            <a:xfrm>
              <a:off x="2069683" y="3755162"/>
              <a:ext cx="530942" cy="575187"/>
            </a:xfrm>
            <a:prstGeom prst="ellips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61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 name="椭圆 8"/>
            <p:cNvSpPr/>
            <p:nvPr/>
          </p:nvSpPr>
          <p:spPr bwMode="auto">
            <a:xfrm>
              <a:off x="2898055" y="3755161"/>
              <a:ext cx="530942" cy="575187"/>
            </a:xfrm>
            <a:prstGeom prst="ellips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 name="椭圆 9"/>
            <p:cNvSpPr/>
            <p:nvPr/>
          </p:nvSpPr>
          <p:spPr bwMode="auto">
            <a:xfrm>
              <a:off x="4199089" y="3740411"/>
              <a:ext cx="530942" cy="575187"/>
            </a:xfrm>
            <a:prstGeom prst="ellips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椭圆 10"/>
            <p:cNvSpPr/>
            <p:nvPr/>
          </p:nvSpPr>
          <p:spPr bwMode="auto">
            <a:xfrm>
              <a:off x="31942" y="4690812"/>
              <a:ext cx="530942" cy="575187"/>
            </a:xfrm>
            <a:prstGeom prst="ellips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 name="椭圆 11"/>
            <p:cNvSpPr/>
            <p:nvPr/>
          </p:nvSpPr>
          <p:spPr bwMode="auto">
            <a:xfrm>
              <a:off x="983934" y="4690811"/>
              <a:ext cx="530942" cy="575187"/>
            </a:xfrm>
            <a:prstGeom prst="ellips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48</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椭圆 12"/>
            <p:cNvSpPr/>
            <p:nvPr/>
          </p:nvSpPr>
          <p:spPr bwMode="auto">
            <a:xfrm>
              <a:off x="1732927" y="4690812"/>
              <a:ext cx="530942" cy="575187"/>
            </a:xfrm>
            <a:prstGeom prst="ellips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5" name="直接连接符 14"/>
            <p:cNvCxnSpPr>
              <a:stCxn id="4" idx="2"/>
              <a:endCxn id="5" idx="0"/>
            </p:cNvCxnSpPr>
            <p:nvPr/>
          </p:nvCxnSpPr>
          <p:spPr bwMode="auto">
            <a:xfrm flipH="1">
              <a:off x="1602651" y="2745043"/>
              <a:ext cx="879990" cy="276665"/>
            </a:xfrm>
            <a:prstGeom prst="line">
              <a:avLst/>
            </a:prstGeom>
            <a:grp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a:stCxn id="4" idx="6"/>
              <a:endCxn id="6" idx="0"/>
            </p:cNvCxnSpPr>
            <p:nvPr/>
          </p:nvCxnSpPr>
          <p:spPr bwMode="auto">
            <a:xfrm>
              <a:off x="3013583" y="2745043"/>
              <a:ext cx="806248" cy="244606"/>
            </a:xfrm>
            <a:prstGeom prst="line">
              <a:avLst/>
            </a:prstGeom>
            <a:grp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a:stCxn id="5" idx="2"/>
              <a:endCxn id="7" idx="0"/>
            </p:cNvCxnSpPr>
            <p:nvPr/>
          </p:nvCxnSpPr>
          <p:spPr bwMode="auto">
            <a:xfrm flipH="1">
              <a:off x="779558" y="3309302"/>
              <a:ext cx="557622" cy="445858"/>
            </a:xfrm>
            <a:prstGeom prst="line">
              <a:avLst/>
            </a:prstGeom>
            <a:grp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a:stCxn id="8" idx="0"/>
              <a:endCxn id="5" idx="6"/>
            </p:cNvCxnSpPr>
            <p:nvPr/>
          </p:nvCxnSpPr>
          <p:spPr bwMode="auto">
            <a:xfrm flipH="1" flipV="1">
              <a:off x="1868122" y="3309302"/>
              <a:ext cx="467032" cy="445860"/>
            </a:xfrm>
            <a:prstGeom prst="line">
              <a:avLst/>
            </a:prstGeom>
            <a:grp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a:stCxn id="6" idx="2"/>
              <a:endCxn id="9" idx="0"/>
            </p:cNvCxnSpPr>
            <p:nvPr/>
          </p:nvCxnSpPr>
          <p:spPr bwMode="auto">
            <a:xfrm flipH="1">
              <a:off x="3163526" y="3277243"/>
              <a:ext cx="390834" cy="477918"/>
            </a:xfrm>
            <a:prstGeom prst="line">
              <a:avLst/>
            </a:prstGeom>
            <a:grp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a:stCxn id="6" idx="6"/>
              <a:endCxn id="10" idx="0"/>
            </p:cNvCxnSpPr>
            <p:nvPr/>
          </p:nvCxnSpPr>
          <p:spPr bwMode="auto">
            <a:xfrm>
              <a:off x="4085302" y="3277243"/>
              <a:ext cx="379258" cy="463168"/>
            </a:xfrm>
            <a:prstGeom prst="line">
              <a:avLst/>
            </a:prstGeom>
            <a:grp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a:stCxn id="7" idx="3"/>
              <a:endCxn id="11" idx="0"/>
            </p:cNvCxnSpPr>
            <p:nvPr/>
          </p:nvCxnSpPr>
          <p:spPr bwMode="auto">
            <a:xfrm flipH="1">
              <a:off x="297413" y="4246113"/>
              <a:ext cx="294429" cy="444699"/>
            </a:xfrm>
            <a:prstGeom prst="line">
              <a:avLst/>
            </a:prstGeom>
            <a:grp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a:stCxn id="7" idx="5"/>
              <a:endCxn id="12" idx="0"/>
            </p:cNvCxnSpPr>
            <p:nvPr/>
          </p:nvCxnSpPr>
          <p:spPr bwMode="auto">
            <a:xfrm>
              <a:off x="967274" y="4246113"/>
              <a:ext cx="282131" cy="444698"/>
            </a:xfrm>
            <a:prstGeom prst="line">
              <a:avLst/>
            </a:prstGeom>
            <a:grp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a:endCxn id="13" idx="0"/>
            </p:cNvCxnSpPr>
            <p:nvPr/>
          </p:nvCxnSpPr>
          <p:spPr bwMode="auto">
            <a:xfrm flipH="1">
              <a:off x="1998398" y="4249795"/>
              <a:ext cx="170949" cy="441017"/>
            </a:xfrm>
            <a:prstGeom prst="line">
              <a:avLst/>
            </a:prstGeom>
            <a:grp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7" name="组合 66"/>
          <p:cNvGrpSpPr/>
          <p:nvPr/>
        </p:nvGrpSpPr>
        <p:grpSpPr>
          <a:xfrm>
            <a:off x="4573567" y="3946782"/>
            <a:ext cx="4167147" cy="2233363"/>
            <a:chOff x="31942" y="2457449"/>
            <a:chExt cx="4698089" cy="2808550"/>
          </a:xfrm>
          <a:solidFill>
            <a:schemeClr val="accent2">
              <a:lumMod val="40000"/>
              <a:lumOff val="60000"/>
            </a:schemeClr>
          </a:solidFill>
        </p:grpSpPr>
        <p:sp>
          <p:nvSpPr>
            <p:cNvPr id="68" name="椭圆 67"/>
            <p:cNvSpPr/>
            <p:nvPr/>
          </p:nvSpPr>
          <p:spPr bwMode="auto">
            <a:xfrm>
              <a:off x="2482641" y="2457449"/>
              <a:ext cx="530942" cy="575187"/>
            </a:xfrm>
            <a:prstGeom prst="ellips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26</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9" name="椭圆 68"/>
            <p:cNvSpPr/>
            <p:nvPr/>
          </p:nvSpPr>
          <p:spPr bwMode="auto">
            <a:xfrm>
              <a:off x="1337180" y="3021708"/>
              <a:ext cx="530942" cy="575187"/>
            </a:xfrm>
            <a:prstGeom prst="ellips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0" name="椭圆 69"/>
            <p:cNvSpPr/>
            <p:nvPr/>
          </p:nvSpPr>
          <p:spPr bwMode="auto">
            <a:xfrm>
              <a:off x="3554360" y="2989649"/>
              <a:ext cx="530942" cy="575187"/>
            </a:xfrm>
            <a:prstGeom prst="ellips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77</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1" name="椭圆 70"/>
            <p:cNvSpPr/>
            <p:nvPr/>
          </p:nvSpPr>
          <p:spPr bwMode="auto">
            <a:xfrm>
              <a:off x="514087" y="3755160"/>
              <a:ext cx="530942" cy="575187"/>
            </a:xfrm>
            <a:prstGeom prst="ellips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2" name="椭圆 71"/>
            <p:cNvSpPr/>
            <p:nvPr/>
          </p:nvSpPr>
          <p:spPr bwMode="auto">
            <a:xfrm>
              <a:off x="2069683" y="3755162"/>
              <a:ext cx="530942" cy="575187"/>
            </a:xfrm>
            <a:prstGeom prst="ellipse">
              <a:avLst/>
            </a:prstGeom>
            <a:solidFill>
              <a:srgbClr val="00B0F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61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3" name="椭圆 72"/>
            <p:cNvSpPr/>
            <p:nvPr/>
          </p:nvSpPr>
          <p:spPr bwMode="auto">
            <a:xfrm>
              <a:off x="2898055" y="3755161"/>
              <a:ext cx="530942" cy="575187"/>
            </a:xfrm>
            <a:prstGeom prst="ellips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4" name="椭圆 73"/>
            <p:cNvSpPr/>
            <p:nvPr/>
          </p:nvSpPr>
          <p:spPr bwMode="auto">
            <a:xfrm>
              <a:off x="4199089" y="3740411"/>
              <a:ext cx="530942" cy="575187"/>
            </a:xfrm>
            <a:prstGeom prst="ellips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5" name="椭圆 74"/>
            <p:cNvSpPr/>
            <p:nvPr/>
          </p:nvSpPr>
          <p:spPr bwMode="auto">
            <a:xfrm>
              <a:off x="31942" y="4690812"/>
              <a:ext cx="530942" cy="575187"/>
            </a:xfrm>
            <a:prstGeom prst="ellips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6" name="椭圆 75"/>
            <p:cNvSpPr/>
            <p:nvPr/>
          </p:nvSpPr>
          <p:spPr bwMode="auto">
            <a:xfrm>
              <a:off x="983934" y="4690811"/>
              <a:ext cx="530942" cy="575187"/>
            </a:xfrm>
            <a:prstGeom prst="ellips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48</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7" name="椭圆 76"/>
            <p:cNvSpPr/>
            <p:nvPr/>
          </p:nvSpPr>
          <p:spPr bwMode="auto">
            <a:xfrm>
              <a:off x="1732927" y="4690812"/>
              <a:ext cx="530942" cy="575187"/>
            </a:xfrm>
            <a:prstGeom prst="ellips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78" name="直接连接符 77"/>
            <p:cNvCxnSpPr>
              <a:stCxn id="68" idx="2"/>
              <a:endCxn id="69" idx="0"/>
            </p:cNvCxnSpPr>
            <p:nvPr/>
          </p:nvCxnSpPr>
          <p:spPr bwMode="auto">
            <a:xfrm flipH="1">
              <a:off x="1602651" y="2745043"/>
              <a:ext cx="879990" cy="276665"/>
            </a:xfrm>
            <a:prstGeom prst="line">
              <a:avLst/>
            </a:prstGeom>
            <a:grp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直接连接符 78"/>
            <p:cNvCxnSpPr>
              <a:stCxn id="68" idx="6"/>
              <a:endCxn id="70" idx="0"/>
            </p:cNvCxnSpPr>
            <p:nvPr/>
          </p:nvCxnSpPr>
          <p:spPr bwMode="auto">
            <a:xfrm>
              <a:off x="3013583" y="2745043"/>
              <a:ext cx="806248" cy="244606"/>
            </a:xfrm>
            <a:prstGeom prst="line">
              <a:avLst/>
            </a:prstGeom>
            <a:grp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连接符 79"/>
            <p:cNvCxnSpPr>
              <a:stCxn id="69" idx="2"/>
              <a:endCxn id="71" idx="0"/>
            </p:cNvCxnSpPr>
            <p:nvPr/>
          </p:nvCxnSpPr>
          <p:spPr bwMode="auto">
            <a:xfrm flipH="1">
              <a:off x="779558" y="3309302"/>
              <a:ext cx="557622" cy="445858"/>
            </a:xfrm>
            <a:prstGeom prst="line">
              <a:avLst/>
            </a:prstGeom>
            <a:grp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连接符 80"/>
            <p:cNvCxnSpPr>
              <a:stCxn id="72" idx="0"/>
              <a:endCxn id="69" idx="6"/>
            </p:cNvCxnSpPr>
            <p:nvPr/>
          </p:nvCxnSpPr>
          <p:spPr bwMode="auto">
            <a:xfrm flipH="1" flipV="1">
              <a:off x="1868122" y="3309302"/>
              <a:ext cx="467032" cy="445860"/>
            </a:xfrm>
            <a:prstGeom prst="line">
              <a:avLst/>
            </a:prstGeom>
            <a:grp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直接连接符 81"/>
            <p:cNvCxnSpPr>
              <a:stCxn id="70" idx="2"/>
              <a:endCxn id="73" idx="0"/>
            </p:cNvCxnSpPr>
            <p:nvPr/>
          </p:nvCxnSpPr>
          <p:spPr bwMode="auto">
            <a:xfrm flipH="1">
              <a:off x="3163526" y="3277243"/>
              <a:ext cx="390834" cy="477918"/>
            </a:xfrm>
            <a:prstGeom prst="line">
              <a:avLst/>
            </a:prstGeom>
            <a:grp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直接连接符 82"/>
            <p:cNvCxnSpPr>
              <a:stCxn id="70" idx="6"/>
              <a:endCxn id="74" idx="0"/>
            </p:cNvCxnSpPr>
            <p:nvPr/>
          </p:nvCxnSpPr>
          <p:spPr bwMode="auto">
            <a:xfrm>
              <a:off x="4085302" y="3277243"/>
              <a:ext cx="379258" cy="463168"/>
            </a:xfrm>
            <a:prstGeom prst="line">
              <a:avLst/>
            </a:prstGeom>
            <a:grp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直接连接符 83"/>
            <p:cNvCxnSpPr>
              <a:stCxn id="71" idx="3"/>
              <a:endCxn id="75" idx="0"/>
            </p:cNvCxnSpPr>
            <p:nvPr/>
          </p:nvCxnSpPr>
          <p:spPr bwMode="auto">
            <a:xfrm flipH="1">
              <a:off x="297413" y="4246113"/>
              <a:ext cx="294429" cy="444699"/>
            </a:xfrm>
            <a:prstGeom prst="line">
              <a:avLst/>
            </a:prstGeom>
            <a:grp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接连接符 84"/>
            <p:cNvCxnSpPr>
              <a:stCxn id="71" idx="5"/>
              <a:endCxn id="76" idx="0"/>
            </p:cNvCxnSpPr>
            <p:nvPr/>
          </p:nvCxnSpPr>
          <p:spPr bwMode="auto">
            <a:xfrm>
              <a:off x="967274" y="4246113"/>
              <a:ext cx="282131" cy="444698"/>
            </a:xfrm>
            <a:prstGeom prst="line">
              <a:avLst/>
            </a:prstGeom>
            <a:grp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直接连接符 85"/>
            <p:cNvCxnSpPr>
              <a:endCxn id="77" idx="0"/>
            </p:cNvCxnSpPr>
            <p:nvPr/>
          </p:nvCxnSpPr>
          <p:spPr bwMode="auto">
            <a:xfrm flipH="1">
              <a:off x="1998398" y="4249795"/>
              <a:ext cx="170949" cy="441017"/>
            </a:xfrm>
            <a:prstGeom prst="line">
              <a:avLst/>
            </a:prstGeom>
            <a:grp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1559483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堆排序示例</a:t>
            </a:r>
          </a:p>
        </p:txBody>
      </p:sp>
      <p:sp>
        <p:nvSpPr>
          <p:cNvPr id="5" name="椭圆 4"/>
          <p:cNvSpPr/>
          <p:nvPr/>
        </p:nvSpPr>
        <p:spPr bwMode="auto">
          <a:xfrm>
            <a:off x="2400499" y="156946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26</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 name="椭圆 5"/>
          <p:cNvSpPr/>
          <p:nvPr/>
        </p:nvSpPr>
        <p:spPr bwMode="auto">
          <a:xfrm>
            <a:off x="1384489" y="201816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3351100" y="1992668"/>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77</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椭圆 7"/>
          <p:cNvSpPr/>
          <p:nvPr/>
        </p:nvSpPr>
        <p:spPr bwMode="auto">
          <a:xfrm>
            <a:off x="654416" y="2601404"/>
            <a:ext cx="470939" cy="457390"/>
          </a:xfrm>
          <a:prstGeom prst="ellipse">
            <a:avLst/>
          </a:prstGeom>
          <a:solidFill>
            <a:srgbClr val="00B0F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a:t>
            </a:r>
            <a:endParaRPr lang="zh-CN" altLang="en-US" sz="900" dirty="0">
              <a:latin typeface="华文中宋" panose="02010600040101010101" pitchFamily="2" charset="-122"/>
              <a:ea typeface="华文中宋" panose="02010600040101010101" pitchFamily="2" charset="-122"/>
            </a:endParaRPr>
          </a:p>
        </p:txBody>
      </p:sp>
      <p:sp>
        <p:nvSpPr>
          <p:cNvPr id="9" name="椭圆 8"/>
          <p:cNvSpPr/>
          <p:nvPr/>
        </p:nvSpPr>
        <p:spPr bwMode="auto">
          <a:xfrm>
            <a:off x="2034210" y="260140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61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 name="椭圆 9"/>
          <p:cNvSpPr/>
          <p:nvPr/>
        </p:nvSpPr>
        <p:spPr bwMode="auto">
          <a:xfrm>
            <a:off x="2768966" y="2601404"/>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椭圆 10"/>
          <p:cNvSpPr/>
          <p:nvPr/>
        </p:nvSpPr>
        <p:spPr bwMode="auto">
          <a:xfrm>
            <a:off x="3922967" y="258967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 name="椭圆 11"/>
          <p:cNvSpPr/>
          <p:nvPr/>
        </p:nvSpPr>
        <p:spPr bwMode="auto">
          <a:xfrm>
            <a:off x="226759" y="334543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椭圆 12"/>
          <p:cNvSpPr/>
          <p:nvPr/>
        </p:nvSpPr>
        <p:spPr bwMode="auto">
          <a:xfrm>
            <a:off x="1071164" y="334543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48</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4" name="椭圆 13"/>
          <p:cNvSpPr/>
          <p:nvPr/>
        </p:nvSpPr>
        <p:spPr bwMode="auto">
          <a:xfrm>
            <a:off x="1735512" y="334543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5" name="直接连接符 14"/>
          <p:cNvCxnSpPr>
            <a:stCxn id="5" idx="2"/>
            <a:endCxn id="6" idx="0"/>
          </p:cNvCxnSpPr>
          <p:nvPr/>
        </p:nvCxnSpPr>
        <p:spPr bwMode="auto">
          <a:xfrm flipH="1">
            <a:off x="1619959" y="1798157"/>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a:stCxn id="5" idx="6"/>
            <a:endCxn id="7" idx="0"/>
          </p:cNvCxnSpPr>
          <p:nvPr/>
        </p:nvCxnSpPr>
        <p:spPr bwMode="auto">
          <a:xfrm>
            <a:off x="2871438" y="1798157"/>
            <a:ext cx="715132" cy="19451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a:stCxn id="6" idx="2"/>
            <a:endCxn id="8" idx="0"/>
          </p:cNvCxnSpPr>
          <p:nvPr/>
        </p:nvCxnSpPr>
        <p:spPr bwMode="auto">
          <a:xfrm flipH="1">
            <a:off x="889885" y="2246857"/>
            <a:ext cx="494604" cy="35454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a:stCxn id="9" idx="0"/>
            <a:endCxn id="6" idx="6"/>
          </p:cNvCxnSpPr>
          <p:nvPr/>
        </p:nvCxnSpPr>
        <p:spPr bwMode="auto">
          <a:xfrm flipH="1" flipV="1">
            <a:off x="1855428" y="2246857"/>
            <a:ext cx="414252" cy="354549"/>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stCxn id="7" idx="2"/>
            <a:endCxn id="10" idx="0"/>
          </p:cNvCxnSpPr>
          <p:nvPr/>
        </p:nvCxnSpPr>
        <p:spPr bwMode="auto">
          <a:xfrm flipH="1">
            <a:off x="3004435" y="2221363"/>
            <a:ext cx="346665" cy="38004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a:stCxn id="7" idx="6"/>
            <a:endCxn id="11" idx="0"/>
          </p:cNvCxnSpPr>
          <p:nvPr/>
        </p:nvCxnSpPr>
        <p:spPr bwMode="auto">
          <a:xfrm>
            <a:off x="3822039" y="2221363"/>
            <a:ext cx="336397" cy="368312"/>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a:stCxn id="8" idx="3"/>
            <a:endCxn id="12" idx="0"/>
          </p:cNvCxnSpPr>
          <p:nvPr/>
        </p:nvCxnSpPr>
        <p:spPr bwMode="auto">
          <a:xfrm flipH="1">
            <a:off x="462229" y="2991810"/>
            <a:ext cx="261155" cy="353625"/>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a:stCxn id="8" idx="5"/>
            <a:endCxn id="13" idx="0"/>
          </p:cNvCxnSpPr>
          <p:nvPr/>
        </p:nvCxnSpPr>
        <p:spPr bwMode="auto">
          <a:xfrm>
            <a:off x="1056387" y="2991810"/>
            <a:ext cx="250247" cy="35362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a:endCxn id="14" idx="0"/>
          </p:cNvCxnSpPr>
          <p:nvPr/>
        </p:nvCxnSpPr>
        <p:spPr bwMode="auto">
          <a:xfrm flipH="1">
            <a:off x="1970981" y="2994738"/>
            <a:ext cx="151630" cy="35069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箭头连接符 46"/>
          <p:cNvCxnSpPr/>
          <p:nvPr/>
        </p:nvCxnSpPr>
        <p:spPr bwMode="auto">
          <a:xfrm>
            <a:off x="4158436" y="3657600"/>
            <a:ext cx="649538" cy="339213"/>
          </a:xfrm>
          <a:prstGeom prst="straightConnector1">
            <a:avLst/>
          </a:prstGeom>
          <a:solidFill>
            <a:schemeClr val="accent1"/>
          </a:solidFill>
          <a:ln w="57150" cap="flat" cmpd="sng" algn="ctr">
            <a:solidFill>
              <a:srgbClr val="003399"/>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椭圆 48"/>
          <p:cNvSpPr/>
          <p:nvPr/>
        </p:nvSpPr>
        <p:spPr bwMode="auto">
          <a:xfrm>
            <a:off x="6473587" y="3466079"/>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26</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0" name="椭圆 49"/>
          <p:cNvSpPr/>
          <p:nvPr/>
        </p:nvSpPr>
        <p:spPr bwMode="auto">
          <a:xfrm>
            <a:off x="5457577" y="3914779"/>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1" name="椭圆 50"/>
          <p:cNvSpPr/>
          <p:nvPr/>
        </p:nvSpPr>
        <p:spPr bwMode="auto">
          <a:xfrm>
            <a:off x="7424188" y="388928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77</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2" name="椭圆 51"/>
          <p:cNvSpPr/>
          <p:nvPr/>
        </p:nvSpPr>
        <p:spPr bwMode="auto">
          <a:xfrm>
            <a:off x="4727504" y="4498021"/>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48</a:t>
            </a:r>
            <a:endParaRPr lang="zh-CN" altLang="en-US" sz="900" dirty="0">
              <a:latin typeface="华文中宋" panose="02010600040101010101" pitchFamily="2" charset="-122"/>
              <a:ea typeface="华文中宋" panose="02010600040101010101" pitchFamily="2" charset="-122"/>
            </a:endParaRPr>
          </a:p>
        </p:txBody>
      </p:sp>
      <p:sp>
        <p:nvSpPr>
          <p:cNvPr id="53" name="椭圆 52"/>
          <p:cNvSpPr/>
          <p:nvPr/>
        </p:nvSpPr>
        <p:spPr bwMode="auto">
          <a:xfrm>
            <a:off x="6107298" y="449802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61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4" name="椭圆 53"/>
          <p:cNvSpPr/>
          <p:nvPr/>
        </p:nvSpPr>
        <p:spPr bwMode="auto">
          <a:xfrm>
            <a:off x="6842054" y="4498021"/>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5" name="椭圆 54"/>
          <p:cNvSpPr/>
          <p:nvPr/>
        </p:nvSpPr>
        <p:spPr bwMode="auto">
          <a:xfrm>
            <a:off x="7996055" y="448629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6" name="椭圆 55"/>
          <p:cNvSpPr/>
          <p:nvPr/>
        </p:nvSpPr>
        <p:spPr bwMode="auto">
          <a:xfrm>
            <a:off x="4299847" y="524205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7" name="椭圆 56"/>
          <p:cNvSpPr/>
          <p:nvPr/>
        </p:nvSpPr>
        <p:spPr bwMode="auto">
          <a:xfrm>
            <a:off x="5144252" y="524205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8" name="椭圆 57"/>
          <p:cNvSpPr/>
          <p:nvPr/>
        </p:nvSpPr>
        <p:spPr bwMode="auto">
          <a:xfrm>
            <a:off x="5808600" y="524205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59" name="直接连接符 58"/>
          <p:cNvCxnSpPr>
            <a:stCxn id="49" idx="2"/>
            <a:endCxn id="50" idx="0"/>
          </p:cNvCxnSpPr>
          <p:nvPr/>
        </p:nvCxnSpPr>
        <p:spPr bwMode="auto">
          <a:xfrm flipH="1">
            <a:off x="5693047" y="3694774"/>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连接符 59"/>
          <p:cNvCxnSpPr>
            <a:stCxn id="49" idx="6"/>
            <a:endCxn id="51" idx="0"/>
          </p:cNvCxnSpPr>
          <p:nvPr/>
        </p:nvCxnSpPr>
        <p:spPr bwMode="auto">
          <a:xfrm>
            <a:off x="6944526" y="3694774"/>
            <a:ext cx="715132" cy="19451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连接符 60"/>
          <p:cNvCxnSpPr>
            <a:stCxn id="50" idx="2"/>
            <a:endCxn id="52" idx="0"/>
          </p:cNvCxnSpPr>
          <p:nvPr/>
        </p:nvCxnSpPr>
        <p:spPr bwMode="auto">
          <a:xfrm flipH="1">
            <a:off x="4962973" y="4143474"/>
            <a:ext cx="494604" cy="35454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61"/>
          <p:cNvCxnSpPr>
            <a:stCxn id="53" idx="0"/>
            <a:endCxn id="50" idx="6"/>
          </p:cNvCxnSpPr>
          <p:nvPr/>
        </p:nvCxnSpPr>
        <p:spPr bwMode="auto">
          <a:xfrm flipH="1" flipV="1">
            <a:off x="5928516" y="4143474"/>
            <a:ext cx="414252" cy="354549"/>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接连接符 62"/>
          <p:cNvCxnSpPr>
            <a:stCxn id="51" idx="2"/>
            <a:endCxn id="54" idx="0"/>
          </p:cNvCxnSpPr>
          <p:nvPr/>
        </p:nvCxnSpPr>
        <p:spPr bwMode="auto">
          <a:xfrm flipH="1">
            <a:off x="7077523" y="4117980"/>
            <a:ext cx="346665" cy="38004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接连接符 63"/>
          <p:cNvCxnSpPr>
            <a:stCxn id="51" idx="6"/>
            <a:endCxn id="55" idx="0"/>
          </p:cNvCxnSpPr>
          <p:nvPr/>
        </p:nvCxnSpPr>
        <p:spPr bwMode="auto">
          <a:xfrm>
            <a:off x="7895127" y="4117980"/>
            <a:ext cx="336397" cy="368312"/>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直接连接符 64"/>
          <p:cNvCxnSpPr>
            <a:stCxn id="52" idx="3"/>
            <a:endCxn id="56" idx="0"/>
          </p:cNvCxnSpPr>
          <p:nvPr/>
        </p:nvCxnSpPr>
        <p:spPr bwMode="auto">
          <a:xfrm flipH="1">
            <a:off x="4535317" y="4888427"/>
            <a:ext cx="261155" cy="353625"/>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直接连接符 65"/>
          <p:cNvCxnSpPr>
            <a:stCxn id="52" idx="5"/>
            <a:endCxn id="57" idx="0"/>
          </p:cNvCxnSpPr>
          <p:nvPr/>
        </p:nvCxnSpPr>
        <p:spPr bwMode="auto">
          <a:xfrm>
            <a:off x="5129475" y="4888427"/>
            <a:ext cx="250247" cy="35362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直接连接符 66"/>
          <p:cNvCxnSpPr>
            <a:endCxn id="58" idx="0"/>
          </p:cNvCxnSpPr>
          <p:nvPr/>
        </p:nvCxnSpPr>
        <p:spPr bwMode="auto">
          <a:xfrm flipH="1">
            <a:off x="6044069" y="4891355"/>
            <a:ext cx="151630" cy="35069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2117247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堆排序示例</a:t>
            </a:r>
          </a:p>
        </p:txBody>
      </p:sp>
      <p:sp>
        <p:nvSpPr>
          <p:cNvPr id="4" name="椭圆 3"/>
          <p:cNvSpPr/>
          <p:nvPr/>
        </p:nvSpPr>
        <p:spPr bwMode="auto">
          <a:xfrm>
            <a:off x="2400499" y="156946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26</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 name="椭圆 4"/>
          <p:cNvSpPr/>
          <p:nvPr/>
        </p:nvSpPr>
        <p:spPr bwMode="auto">
          <a:xfrm>
            <a:off x="1384489" y="201816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 name="椭圆 5"/>
          <p:cNvSpPr/>
          <p:nvPr/>
        </p:nvSpPr>
        <p:spPr bwMode="auto">
          <a:xfrm>
            <a:off x="3351100" y="1992668"/>
            <a:ext cx="470939" cy="457390"/>
          </a:xfrm>
          <a:prstGeom prst="ellipse">
            <a:avLst/>
          </a:prstGeom>
          <a:solidFill>
            <a:srgbClr val="00B0F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77</a:t>
            </a:r>
            <a:endParaRPr lang="zh-CN" altLang="en-US" sz="900" dirty="0">
              <a:latin typeface="华文中宋" panose="02010600040101010101" pitchFamily="2" charset="-122"/>
              <a:ea typeface="华文中宋" panose="02010600040101010101" pitchFamily="2" charset="-122"/>
            </a:endParaRPr>
          </a:p>
        </p:txBody>
      </p:sp>
      <p:sp>
        <p:nvSpPr>
          <p:cNvPr id="7" name="椭圆 6"/>
          <p:cNvSpPr/>
          <p:nvPr/>
        </p:nvSpPr>
        <p:spPr bwMode="auto">
          <a:xfrm>
            <a:off x="654416" y="2601404"/>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a:t>
            </a:r>
            <a:endParaRPr lang="zh-CN" altLang="en-US" sz="900" dirty="0">
              <a:latin typeface="华文中宋" panose="02010600040101010101" pitchFamily="2" charset="-122"/>
              <a:ea typeface="华文中宋" panose="02010600040101010101" pitchFamily="2" charset="-122"/>
            </a:endParaRPr>
          </a:p>
        </p:txBody>
      </p:sp>
      <p:sp>
        <p:nvSpPr>
          <p:cNvPr id="8" name="椭圆 7"/>
          <p:cNvSpPr/>
          <p:nvPr/>
        </p:nvSpPr>
        <p:spPr bwMode="auto">
          <a:xfrm>
            <a:off x="2034210" y="260140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61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 name="椭圆 8"/>
          <p:cNvSpPr/>
          <p:nvPr/>
        </p:nvSpPr>
        <p:spPr bwMode="auto">
          <a:xfrm>
            <a:off x="2768966" y="2601404"/>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 name="椭圆 9"/>
          <p:cNvSpPr/>
          <p:nvPr/>
        </p:nvSpPr>
        <p:spPr bwMode="auto">
          <a:xfrm>
            <a:off x="3922967" y="258967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椭圆 10"/>
          <p:cNvSpPr/>
          <p:nvPr/>
        </p:nvSpPr>
        <p:spPr bwMode="auto">
          <a:xfrm>
            <a:off x="226759" y="334543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 name="椭圆 11"/>
          <p:cNvSpPr/>
          <p:nvPr/>
        </p:nvSpPr>
        <p:spPr bwMode="auto">
          <a:xfrm>
            <a:off x="1071164" y="334543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48</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椭圆 12"/>
          <p:cNvSpPr/>
          <p:nvPr/>
        </p:nvSpPr>
        <p:spPr bwMode="auto">
          <a:xfrm>
            <a:off x="1735512" y="334543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4" name="直接连接符 13"/>
          <p:cNvCxnSpPr>
            <a:stCxn id="4" idx="2"/>
            <a:endCxn id="5" idx="0"/>
          </p:cNvCxnSpPr>
          <p:nvPr/>
        </p:nvCxnSpPr>
        <p:spPr bwMode="auto">
          <a:xfrm flipH="1">
            <a:off x="1619959" y="1798157"/>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a:stCxn id="4" idx="6"/>
            <a:endCxn id="6" idx="0"/>
          </p:cNvCxnSpPr>
          <p:nvPr/>
        </p:nvCxnSpPr>
        <p:spPr bwMode="auto">
          <a:xfrm>
            <a:off x="2871438" y="1798157"/>
            <a:ext cx="715132" cy="19451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a:stCxn id="5" idx="2"/>
            <a:endCxn id="7" idx="0"/>
          </p:cNvCxnSpPr>
          <p:nvPr/>
        </p:nvCxnSpPr>
        <p:spPr bwMode="auto">
          <a:xfrm flipH="1">
            <a:off x="889885" y="2246857"/>
            <a:ext cx="494604" cy="35454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a:stCxn id="8" idx="0"/>
            <a:endCxn id="5" idx="6"/>
          </p:cNvCxnSpPr>
          <p:nvPr/>
        </p:nvCxnSpPr>
        <p:spPr bwMode="auto">
          <a:xfrm flipH="1" flipV="1">
            <a:off x="1855428" y="2246857"/>
            <a:ext cx="414252" cy="354549"/>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a:stCxn id="6" idx="2"/>
            <a:endCxn id="9" idx="0"/>
          </p:cNvCxnSpPr>
          <p:nvPr/>
        </p:nvCxnSpPr>
        <p:spPr bwMode="auto">
          <a:xfrm flipH="1">
            <a:off x="3004435" y="2221363"/>
            <a:ext cx="346665" cy="38004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stCxn id="6" idx="6"/>
            <a:endCxn id="10" idx="0"/>
          </p:cNvCxnSpPr>
          <p:nvPr/>
        </p:nvCxnSpPr>
        <p:spPr bwMode="auto">
          <a:xfrm>
            <a:off x="3822039" y="2221363"/>
            <a:ext cx="336397" cy="368312"/>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a:stCxn id="7" idx="3"/>
            <a:endCxn id="11" idx="0"/>
          </p:cNvCxnSpPr>
          <p:nvPr/>
        </p:nvCxnSpPr>
        <p:spPr bwMode="auto">
          <a:xfrm flipH="1">
            <a:off x="462229" y="2991810"/>
            <a:ext cx="261155" cy="353625"/>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a:stCxn id="7" idx="5"/>
            <a:endCxn id="12" idx="0"/>
          </p:cNvCxnSpPr>
          <p:nvPr/>
        </p:nvCxnSpPr>
        <p:spPr bwMode="auto">
          <a:xfrm>
            <a:off x="1056387" y="2991810"/>
            <a:ext cx="250247" cy="35362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a:endCxn id="13" idx="0"/>
          </p:cNvCxnSpPr>
          <p:nvPr/>
        </p:nvCxnSpPr>
        <p:spPr bwMode="auto">
          <a:xfrm flipH="1">
            <a:off x="1970981" y="2994738"/>
            <a:ext cx="151630" cy="35069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2"/>
          <p:cNvCxnSpPr/>
          <p:nvPr/>
        </p:nvCxnSpPr>
        <p:spPr bwMode="auto">
          <a:xfrm>
            <a:off x="4158436" y="3657600"/>
            <a:ext cx="649538" cy="339213"/>
          </a:xfrm>
          <a:prstGeom prst="straightConnector1">
            <a:avLst/>
          </a:prstGeom>
          <a:solidFill>
            <a:schemeClr val="accent1"/>
          </a:solidFill>
          <a:ln w="57150" cap="flat" cmpd="sng" algn="ctr">
            <a:solidFill>
              <a:srgbClr val="003399"/>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椭圆 23"/>
          <p:cNvSpPr/>
          <p:nvPr/>
        </p:nvSpPr>
        <p:spPr bwMode="auto">
          <a:xfrm>
            <a:off x="6473587" y="3466079"/>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26</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5" name="椭圆 24"/>
          <p:cNvSpPr/>
          <p:nvPr/>
        </p:nvSpPr>
        <p:spPr bwMode="auto">
          <a:xfrm>
            <a:off x="5457577" y="3914779"/>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6" name="椭圆 25"/>
          <p:cNvSpPr/>
          <p:nvPr/>
        </p:nvSpPr>
        <p:spPr bwMode="auto">
          <a:xfrm>
            <a:off x="7424188" y="388928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77</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7" name="椭圆 26"/>
          <p:cNvSpPr/>
          <p:nvPr/>
        </p:nvSpPr>
        <p:spPr bwMode="auto">
          <a:xfrm>
            <a:off x="4727504" y="4498021"/>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48</a:t>
            </a:r>
            <a:endParaRPr lang="zh-CN" altLang="en-US" sz="900" dirty="0">
              <a:latin typeface="华文中宋" panose="02010600040101010101" pitchFamily="2" charset="-122"/>
              <a:ea typeface="华文中宋" panose="02010600040101010101" pitchFamily="2" charset="-122"/>
            </a:endParaRPr>
          </a:p>
        </p:txBody>
      </p:sp>
      <p:sp>
        <p:nvSpPr>
          <p:cNvPr id="28" name="椭圆 27"/>
          <p:cNvSpPr/>
          <p:nvPr/>
        </p:nvSpPr>
        <p:spPr bwMode="auto">
          <a:xfrm>
            <a:off x="6107298" y="449802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61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9" name="椭圆 28"/>
          <p:cNvSpPr/>
          <p:nvPr/>
        </p:nvSpPr>
        <p:spPr bwMode="auto">
          <a:xfrm>
            <a:off x="6842054" y="4498021"/>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0" name="椭圆 29"/>
          <p:cNvSpPr/>
          <p:nvPr/>
        </p:nvSpPr>
        <p:spPr bwMode="auto">
          <a:xfrm>
            <a:off x="7996055" y="448629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1" name="椭圆 30"/>
          <p:cNvSpPr/>
          <p:nvPr/>
        </p:nvSpPr>
        <p:spPr bwMode="auto">
          <a:xfrm>
            <a:off x="4299847" y="524205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2" name="椭圆 31"/>
          <p:cNvSpPr/>
          <p:nvPr/>
        </p:nvSpPr>
        <p:spPr bwMode="auto">
          <a:xfrm>
            <a:off x="5144252" y="524205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3" name="椭圆 32"/>
          <p:cNvSpPr/>
          <p:nvPr/>
        </p:nvSpPr>
        <p:spPr bwMode="auto">
          <a:xfrm>
            <a:off x="5808600" y="524205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34" name="直接连接符 33"/>
          <p:cNvCxnSpPr>
            <a:stCxn id="24" idx="2"/>
            <a:endCxn id="25" idx="0"/>
          </p:cNvCxnSpPr>
          <p:nvPr/>
        </p:nvCxnSpPr>
        <p:spPr bwMode="auto">
          <a:xfrm flipH="1">
            <a:off x="5693047" y="3694774"/>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a:stCxn id="24" idx="6"/>
            <a:endCxn id="26" idx="0"/>
          </p:cNvCxnSpPr>
          <p:nvPr/>
        </p:nvCxnSpPr>
        <p:spPr bwMode="auto">
          <a:xfrm>
            <a:off x="6944526" y="3694774"/>
            <a:ext cx="715132" cy="19451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a:stCxn id="25" idx="2"/>
            <a:endCxn id="27" idx="0"/>
          </p:cNvCxnSpPr>
          <p:nvPr/>
        </p:nvCxnSpPr>
        <p:spPr bwMode="auto">
          <a:xfrm flipH="1">
            <a:off x="4962973" y="4143474"/>
            <a:ext cx="494604" cy="35454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a:stCxn id="28" idx="0"/>
            <a:endCxn id="25" idx="6"/>
          </p:cNvCxnSpPr>
          <p:nvPr/>
        </p:nvCxnSpPr>
        <p:spPr bwMode="auto">
          <a:xfrm flipH="1" flipV="1">
            <a:off x="5928516" y="4143474"/>
            <a:ext cx="414252" cy="354549"/>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连接符 37"/>
          <p:cNvCxnSpPr>
            <a:stCxn id="26" idx="2"/>
            <a:endCxn id="29" idx="0"/>
          </p:cNvCxnSpPr>
          <p:nvPr/>
        </p:nvCxnSpPr>
        <p:spPr bwMode="auto">
          <a:xfrm flipH="1">
            <a:off x="7077523" y="4117980"/>
            <a:ext cx="346665" cy="38004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p:cNvCxnSpPr>
            <a:stCxn id="26" idx="6"/>
            <a:endCxn id="30" idx="0"/>
          </p:cNvCxnSpPr>
          <p:nvPr/>
        </p:nvCxnSpPr>
        <p:spPr bwMode="auto">
          <a:xfrm>
            <a:off x="7895127" y="4117980"/>
            <a:ext cx="336397" cy="368312"/>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p:cNvCxnSpPr>
            <a:stCxn id="27" idx="3"/>
            <a:endCxn id="31" idx="0"/>
          </p:cNvCxnSpPr>
          <p:nvPr/>
        </p:nvCxnSpPr>
        <p:spPr bwMode="auto">
          <a:xfrm flipH="1">
            <a:off x="4535317" y="4888427"/>
            <a:ext cx="261155" cy="353625"/>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p:cNvCxnSpPr>
            <a:stCxn id="27" idx="5"/>
            <a:endCxn id="32" idx="0"/>
          </p:cNvCxnSpPr>
          <p:nvPr/>
        </p:nvCxnSpPr>
        <p:spPr bwMode="auto">
          <a:xfrm>
            <a:off x="5129475" y="4888427"/>
            <a:ext cx="250247" cy="35362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p:cNvCxnSpPr>
            <a:endCxn id="33" idx="0"/>
          </p:cNvCxnSpPr>
          <p:nvPr/>
        </p:nvCxnSpPr>
        <p:spPr bwMode="auto">
          <a:xfrm flipH="1">
            <a:off x="6044069" y="4891355"/>
            <a:ext cx="151630" cy="35069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944815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堆排序示例</a:t>
            </a:r>
          </a:p>
        </p:txBody>
      </p:sp>
      <p:sp>
        <p:nvSpPr>
          <p:cNvPr id="4" name="椭圆 3"/>
          <p:cNvSpPr/>
          <p:nvPr/>
        </p:nvSpPr>
        <p:spPr bwMode="auto">
          <a:xfrm>
            <a:off x="2400499" y="156946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26</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 name="椭圆 4"/>
          <p:cNvSpPr/>
          <p:nvPr/>
        </p:nvSpPr>
        <p:spPr bwMode="auto">
          <a:xfrm>
            <a:off x="1384489" y="2018162"/>
            <a:ext cx="470939" cy="457390"/>
          </a:xfrm>
          <a:prstGeom prst="ellipse">
            <a:avLst/>
          </a:prstGeom>
          <a:solidFill>
            <a:srgbClr val="00B0F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5</a:t>
            </a:r>
            <a:endParaRPr lang="zh-CN" altLang="en-US" sz="900" dirty="0">
              <a:latin typeface="华文中宋" panose="02010600040101010101" pitchFamily="2" charset="-122"/>
              <a:ea typeface="华文中宋" panose="02010600040101010101" pitchFamily="2" charset="-122"/>
            </a:endParaRPr>
          </a:p>
        </p:txBody>
      </p:sp>
      <p:sp>
        <p:nvSpPr>
          <p:cNvPr id="6" name="椭圆 5"/>
          <p:cNvSpPr/>
          <p:nvPr/>
        </p:nvSpPr>
        <p:spPr bwMode="auto">
          <a:xfrm>
            <a:off x="3351100" y="1992668"/>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77</a:t>
            </a:r>
            <a:endParaRPr lang="zh-CN" altLang="en-US" sz="900" dirty="0">
              <a:latin typeface="华文中宋" panose="02010600040101010101" pitchFamily="2" charset="-122"/>
              <a:ea typeface="华文中宋" panose="02010600040101010101" pitchFamily="2" charset="-122"/>
            </a:endParaRPr>
          </a:p>
        </p:txBody>
      </p:sp>
      <p:sp>
        <p:nvSpPr>
          <p:cNvPr id="7" name="椭圆 6"/>
          <p:cNvSpPr/>
          <p:nvPr/>
        </p:nvSpPr>
        <p:spPr bwMode="auto">
          <a:xfrm>
            <a:off x="654416" y="2601404"/>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48</a:t>
            </a:r>
            <a:endParaRPr lang="zh-CN" altLang="en-US" sz="900" dirty="0">
              <a:latin typeface="华文中宋" panose="02010600040101010101" pitchFamily="2" charset="-122"/>
              <a:ea typeface="华文中宋" panose="02010600040101010101" pitchFamily="2" charset="-122"/>
            </a:endParaRPr>
          </a:p>
        </p:txBody>
      </p:sp>
      <p:sp>
        <p:nvSpPr>
          <p:cNvPr id="8" name="椭圆 7"/>
          <p:cNvSpPr/>
          <p:nvPr/>
        </p:nvSpPr>
        <p:spPr bwMode="auto">
          <a:xfrm>
            <a:off x="2034210" y="260140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61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 name="椭圆 8"/>
          <p:cNvSpPr/>
          <p:nvPr/>
        </p:nvSpPr>
        <p:spPr bwMode="auto">
          <a:xfrm>
            <a:off x="2768966" y="2601404"/>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 name="椭圆 9"/>
          <p:cNvSpPr/>
          <p:nvPr/>
        </p:nvSpPr>
        <p:spPr bwMode="auto">
          <a:xfrm>
            <a:off x="3922967" y="258967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椭圆 10"/>
          <p:cNvSpPr/>
          <p:nvPr/>
        </p:nvSpPr>
        <p:spPr bwMode="auto">
          <a:xfrm>
            <a:off x="226759" y="334543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 name="椭圆 11"/>
          <p:cNvSpPr/>
          <p:nvPr/>
        </p:nvSpPr>
        <p:spPr bwMode="auto">
          <a:xfrm>
            <a:off x="1071164" y="334543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900" dirty="0">
                <a:latin typeface="华文中宋" panose="02010600040101010101" pitchFamily="2" charset="-122"/>
                <a:ea typeface="华文中宋" panose="02010600040101010101" pitchFamily="2" charset="-122"/>
              </a:rPr>
              <a:t>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椭圆 12"/>
          <p:cNvSpPr/>
          <p:nvPr/>
        </p:nvSpPr>
        <p:spPr bwMode="auto">
          <a:xfrm>
            <a:off x="1735512" y="334543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4" name="直接连接符 13"/>
          <p:cNvCxnSpPr>
            <a:stCxn id="4" idx="2"/>
            <a:endCxn id="5" idx="0"/>
          </p:cNvCxnSpPr>
          <p:nvPr/>
        </p:nvCxnSpPr>
        <p:spPr bwMode="auto">
          <a:xfrm flipH="1">
            <a:off x="1619959" y="1798157"/>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a:stCxn id="4" idx="6"/>
            <a:endCxn id="6" idx="0"/>
          </p:cNvCxnSpPr>
          <p:nvPr/>
        </p:nvCxnSpPr>
        <p:spPr bwMode="auto">
          <a:xfrm>
            <a:off x="2871438" y="1798157"/>
            <a:ext cx="715132" cy="19451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a:stCxn id="5" idx="2"/>
            <a:endCxn id="7" idx="0"/>
          </p:cNvCxnSpPr>
          <p:nvPr/>
        </p:nvCxnSpPr>
        <p:spPr bwMode="auto">
          <a:xfrm flipH="1">
            <a:off x="889885" y="2246857"/>
            <a:ext cx="494604" cy="35454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a:stCxn id="8" idx="0"/>
            <a:endCxn id="5" idx="6"/>
          </p:cNvCxnSpPr>
          <p:nvPr/>
        </p:nvCxnSpPr>
        <p:spPr bwMode="auto">
          <a:xfrm flipH="1" flipV="1">
            <a:off x="1855428" y="2246857"/>
            <a:ext cx="414252" cy="354549"/>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a:stCxn id="6" idx="2"/>
            <a:endCxn id="9" idx="0"/>
          </p:cNvCxnSpPr>
          <p:nvPr/>
        </p:nvCxnSpPr>
        <p:spPr bwMode="auto">
          <a:xfrm flipH="1">
            <a:off x="3004435" y="2221363"/>
            <a:ext cx="346665" cy="38004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stCxn id="6" idx="6"/>
            <a:endCxn id="10" idx="0"/>
          </p:cNvCxnSpPr>
          <p:nvPr/>
        </p:nvCxnSpPr>
        <p:spPr bwMode="auto">
          <a:xfrm>
            <a:off x="3822039" y="2221363"/>
            <a:ext cx="336397" cy="368312"/>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a:stCxn id="7" idx="3"/>
            <a:endCxn id="11" idx="0"/>
          </p:cNvCxnSpPr>
          <p:nvPr/>
        </p:nvCxnSpPr>
        <p:spPr bwMode="auto">
          <a:xfrm flipH="1">
            <a:off x="462229" y="2991810"/>
            <a:ext cx="261155" cy="353625"/>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a:stCxn id="7" idx="5"/>
            <a:endCxn id="12" idx="0"/>
          </p:cNvCxnSpPr>
          <p:nvPr/>
        </p:nvCxnSpPr>
        <p:spPr bwMode="auto">
          <a:xfrm>
            <a:off x="1056387" y="2991810"/>
            <a:ext cx="250247" cy="35362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a:endCxn id="13" idx="0"/>
          </p:cNvCxnSpPr>
          <p:nvPr/>
        </p:nvCxnSpPr>
        <p:spPr bwMode="auto">
          <a:xfrm flipH="1">
            <a:off x="1970981" y="2994738"/>
            <a:ext cx="151630" cy="35069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2"/>
          <p:cNvCxnSpPr/>
          <p:nvPr/>
        </p:nvCxnSpPr>
        <p:spPr bwMode="auto">
          <a:xfrm>
            <a:off x="4158436" y="3657600"/>
            <a:ext cx="649538" cy="339213"/>
          </a:xfrm>
          <a:prstGeom prst="straightConnector1">
            <a:avLst/>
          </a:prstGeom>
          <a:solidFill>
            <a:schemeClr val="accent1"/>
          </a:solidFill>
          <a:ln w="57150" cap="flat" cmpd="sng" algn="ctr">
            <a:solidFill>
              <a:srgbClr val="003399"/>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椭圆 23"/>
          <p:cNvSpPr/>
          <p:nvPr/>
        </p:nvSpPr>
        <p:spPr bwMode="auto">
          <a:xfrm>
            <a:off x="6473587" y="3466079"/>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26</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5" name="椭圆 24"/>
          <p:cNvSpPr/>
          <p:nvPr/>
        </p:nvSpPr>
        <p:spPr bwMode="auto">
          <a:xfrm>
            <a:off x="5457577" y="3914779"/>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61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6" name="椭圆 25"/>
          <p:cNvSpPr/>
          <p:nvPr/>
        </p:nvSpPr>
        <p:spPr bwMode="auto">
          <a:xfrm>
            <a:off x="7424188" y="388928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77</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7" name="椭圆 26"/>
          <p:cNvSpPr/>
          <p:nvPr/>
        </p:nvSpPr>
        <p:spPr bwMode="auto">
          <a:xfrm>
            <a:off x="4727504" y="4498021"/>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48</a:t>
            </a:r>
            <a:endParaRPr lang="zh-CN" altLang="en-US" sz="900" dirty="0">
              <a:latin typeface="华文中宋" panose="02010600040101010101" pitchFamily="2" charset="-122"/>
              <a:ea typeface="华文中宋" panose="02010600040101010101" pitchFamily="2" charset="-122"/>
            </a:endParaRPr>
          </a:p>
        </p:txBody>
      </p:sp>
      <p:sp>
        <p:nvSpPr>
          <p:cNvPr id="28" name="椭圆 27"/>
          <p:cNvSpPr/>
          <p:nvPr/>
        </p:nvSpPr>
        <p:spPr bwMode="auto">
          <a:xfrm>
            <a:off x="6107298" y="449802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9" name="椭圆 28"/>
          <p:cNvSpPr/>
          <p:nvPr/>
        </p:nvSpPr>
        <p:spPr bwMode="auto">
          <a:xfrm>
            <a:off x="6842054" y="4498021"/>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0" name="椭圆 29"/>
          <p:cNvSpPr/>
          <p:nvPr/>
        </p:nvSpPr>
        <p:spPr bwMode="auto">
          <a:xfrm>
            <a:off x="7996055" y="448629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1" name="椭圆 30"/>
          <p:cNvSpPr/>
          <p:nvPr/>
        </p:nvSpPr>
        <p:spPr bwMode="auto">
          <a:xfrm>
            <a:off x="4299847" y="524205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2" name="椭圆 31"/>
          <p:cNvSpPr/>
          <p:nvPr/>
        </p:nvSpPr>
        <p:spPr bwMode="auto">
          <a:xfrm>
            <a:off x="5144252" y="524205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3" name="椭圆 32"/>
          <p:cNvSpPr/>
          <p:nvPr/>
        </p:nvSpPr>
        <p:spPr bwMode="auto">
          <a:xfrm>
            <a:off x="5808600" y="524205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34" name="直接连接符 33"/>
          <p:cNvCxnSpPr>
            <a:stCxn id="24" idx="2"/>
            <a:endCxn id="25" idx="0"/>
          </p:cNvCxnSpPr>
          <p:nvPr/>
        </p:nvCxnSpPr>
        <p:spPr bwMode="auto">
          <a:xfrm flipH="1">
            <a:off x="5693047" y="3694774"/>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a:stCxn id="24" idx="6"/>
            <a:endCxn id="26" idx="0"/>
          </p:cNvCxnSpPr>
          <p:nvPr/>
        </p:nvCxnSpPr>
        <p:spPr bwMode="auto">
          <a:xfrm>
            <a:off x="6944526" y="3694774"/>
            <a:ext cx="715132" cy="19451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a:stCxn id="25" idx="2"/>
            <a:endCxn id="27" idx="0"/>
          </p:cNvCxnSpPr>
          <p:nvPr/>
        </p:nvCxnSpPr>
        <p:spPr bwMode="auto">
          <a:xfrm flipH="1">
            <a:off x="4962973" y="4143474"/>
            <a:ext cx="494604" cy="35454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a:stCxn id="28" idx="0"/>
            <a:endCxn id="25" idx="6"/>
          </p:cNvCxnSpPr>
          <p:nvPr/>
        </p:nvCxnSpPr>
        <p:spPr bwMode="auto">
          <a:xfrm flipH="1" flipV="1">
            <a:off x="5928516" y="4143474"/>
            <a:ext cx="414252" cy="354549"/>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连接符 37"/>
          <p:cNvCxnSpPr>
            <a:stCxn id="26" idx="2"/>
            <a:endCxn id="29" idx="0"/>
          </p:cNvCxnSpPr>
          <p:nvPr/>
        </p:nvCxnSpPr>
        <p:spPr bwMode="auto">
          <a:xfrm flipH="1">
            <a:off x="7077523" y="4117980"/>
            <a:ext cx="346665" cy="38004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p:cNvCxnSpPr>
            <a:stCxn id="26" idx="6"/>
            <a:endCxn id="30" idx="0"/>
          </p:cNvCxnSpPr>
          <p:nvPr/>
        </p:nvCxnSpPr>
        <p:spPr bwMode="auto">
          <a:xfrm>
            <a:off x="7895127" y="4117980"/>
            <a:ext cx="336397" cy="368312"/>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p:cNvCxnSpPr>
            <a:stCxn id="27" idx="3"/>
            <a:endCxn id="31" idx="0"/>
          </p:cNvCxnSpPr>
          <p:nvPr/>
        </p:nvCxnSpPr>
        <p:spPr bwMode="auto">
          <a:xfrm flipH="1">
            <a:off x="4535317" y="4888427"/>
            <a:ext cx="261155" cy="353625"/>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p:cNvCxnSpPr>
            <a:stCxn id="27" idx="5"/>
            <a:endCxn id="32" idx="0"/>
          </p:cNvCxnSpPr>
          <p:nvPr/>
        </p:nvCxnSpPr>
        <p:spPr bwMode="auto">
          <a:xfrm>
            <a:off x="5129475" y="4888427"/>
            <a:ext cx="250247" cy="35362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p:cNvCxnSpPr>
            <a:endCxn id="33" idx="0"/>
          </p:cNvCxnSpPr>
          <p:nvPr/>
        </p:nvCxnSpPr>
        <p:spPr bwMode="auto">
          <a:xfrm flipH="1">
            <a:off x="6044069" y="4891355"/>
            <a:ext cx="151630" cy="35069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4500523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堆排序示例</a:t>
            </a:r>
          </a:p>
        </p:txBody>
      </p:sp>
      <p:sp>
        <p:nvSpPr>
          <p:cNvPr id="4" name="椭圆 3"/>
          <p:cNvSpPr/>
          <p:nvPr/>
        </p:nvSpPr>
        <p:spPr bwMode="auto">
          <a:xfrm>
            <a:off x="2400499" y="1569462"/>
            <a:ext cx="470939" cy="457390"/>
          </a:xfrm>
          <a:prstGeom prst="ellipse">
            <a:avLst/>
          </a:prstGeom>
          <a:solidFill>
            <a:srgbClr val="00B0F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26</a:t>
            </a:r>
            <a:endParaRPr lang="zh-CN" altLang="en-US" sz="900" dirty="0">
              <a:latin typeface="华文中宋" panose="02010600040101010101" pitchFamily="2" charset="-122"/>
              <a:ea typeface="华文中宋" panose="02010600040101010101" pitchFamily="2" charset="-122"/>
            </a:endParaRPr>
          </a:p>
        </p:txBody>
      </p:sp>
      <p:sp>
        <p:nvSpPr>
          <p:cNvPr id="5" name="椭圆 4"/>
          <p:cNvSpPr/>
          <p:nvPr/>
        </p:nvSpPr>
        <p:spPr bwMode="auto">
          <a:xfrm>
            <a:off x="1384489" y="201816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61</a:t>
            </a:r>
            <a:endParaRPr lang="zh-CN" altLang="en-US" sz="900" dirty="0">
              <a:latin typeface="华文中宋" panose="02010600040101010101" pitchFamily="2" charset="-122"/>
              <a:ea typeface="华文中宋" panose="02010600040101010101" pitchFamily="2" charset="-122"/>
            </a:endParaRPr>
          </a:p>
        </p:txBody>
      </p:sp>
      <p:sp>
        <p:nvSpPr>
          <p:cNvPr id="6" name="椭圆 5"/>
          <p:cNvSpPr/>
          <p:nvPr/>
        </p:nvSpPr>
        <p:spPr bwMode="auto">
          <a:xfrm>
            <a:off x="3351100" y="1992668"/>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77</a:t>
            </a:r>
            <a:endParaRPr lang="zh-CN" altLang="en-US" sz="900" dirty="0">
              <a:latin typeface="华文中宋" panose="02010600040101010101" pitchFamily="2" charset="-122"/>
              <a:ea typeface="华文中宋" panose="02010600040101010101" pitchFamily="2" charset="-122"/>
            </a:endParaRPr>
          </a:p>
        </p:txBody>
      </p:sp>
      <p:sp>
        <p:nvSpPr>
          <p:cNvPr id="7" name="椭圆 6"/>
          <p:cNvSpPr/>
          <p:nvPr/>
        </p:nvSpPr>
        <p:spPr bwMode="auto">
          <a:xfrm>
            <a:off x="654416" y="2601404"/>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48</a:t>
            </a:r>
            <a:endParaRPr lang="zh-CN" altLang="en-US" sz="900" dirty="0">
              <a:latin typeface="华文中宋" panose="02010600040101010101" pitchFamily="2" charset="-122"/>
              <a:ea typeface="华文中宋" panose="02010600040101010101" pitchFamily="2" charset="-122"/>
            </a:endParaRPr>
          </a:p>
        </p:txBody>
      </p:sp>
      <p:sp>
        <p:nvSpPr>
          <p:cNvPr id="8" name="椭圆 7"/>
          <p:cNvSpPr/>
          <p:nvPr/>
        </p:nvSpPr>
        <p:spPr bwMode="auto">
          <a:xfrm>
            <a:off x="2034210" y="260140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 name="椭圆 8"/>
          <p:cNvSpPr/>
          <p:nvPr/>
        </p:nvSpPr>
        <p:spPr bwMode="auto">
          <a:xfrm>
            <a:off x="2768966" y="2601404"/>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 name="椭圆 9"/>
          <p:cNvSpPr/>
          <p:nvPr/>
        </p:nvSpPr>
        <p:spPr bwMode="auto">
          <a:xfrm>
            <a:off x="3922967" y="258967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椭圆 10"/>
          <p:cNvSpPr/>
          <p:nvPr/>
        </p:nvSpPr>
        <p:spPr bwMode="auto">
          <a:xfrm>
            <a:off x="226759" y="334543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 name="椭圆 11"/>
          <p:cNvSpPr/>
          <p:nvPr/>
        </p:nvSpPr>
        <p:spPr bwMode="auto">
          <a:xfrm>
            <a:off x="1071164" y="334543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椭圆 12"/>
          <p:cNvSpPr/>
          <p:nvPr/>
        </p:nvSpPr>
        <p:spPr bwMode="auto">
          <a:xfrm>
            <a:off x="1735512" y="334543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900" dirty="0">
                <a:latin typeface="华文中宋" panose="02010600040101010101" pitchFamily="2" charset="-122"/>
                <a:ea typeface="华文中宋" panose="02010600040101010101" pitchFamily="2" charset="-122"/>
              </a:rPr>
              <a:t>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4" name="直接连接符 13"/>
          <p:cNvCxnSpPr>
            <a:stCxn id="4" idx="2"/>
            <a:endCxn id="5" idx="0"/>
          </p:cNvCxnSpPr>
          <p:nvPr/>
        </p:nvCxnSpPr>
        <p:spPr bwMode="auto">
          <a:xfrm flipH="1">
            <a:off x="1619959" y="1798157"/>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a:stCxn id="4" idx="6"/>
            <a:endCxn id="6" idx="0"/>
          </p:cNvCxnSpPr>
          <p:nvPr/>
        </p:nvCxnSpPr>
        <p:spPr bwMode="auto">
          <a:xfrm>
            <a:off x="2871438" y="1798157"/>
            <a:ext cx="715132" cy="19451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a:stCxn id="5" idx="2"/>
            <a:endCxn id="7" idx="0"/>
          </p:cNvCxnSpPr>
          <p:nvPr/>
        </p:nvCxnSpPr>
        <p:spPr bwMode="auto">
          <a:xfrm flipH="1">
            <a:off x="889885" y="2246857"/>
            <a:ext cx="494604" cy="35454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a:stCxn id="8" idx="0"/>
            <a:endCxn id="5" idx="6"/>
          </p:cNvCxnSpPr>
          <p:nvPr/>
        </p:nvCxnSpPr>
        <p:spPr bwMode="auto">
          <a:xfrm flipH="1" flipV="1">
            <a:off x="1855428" y="2246857"/>
            <a:ext cx="414252" cy="354549"/>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a:stCxn id="6" idx="2"/>
            <a:endCxn id="9" idx="0"/>
          </p:cNvCxnSpPr>
          <p:nvPr/>
        </p:nvCxnSpPr>
        <p:spPr bwMode="auto">
          <a:xfrm flipH="1">
            <a:off x="3004435" y="2221363"/>
            <a:ext cx="346665" cy="38004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stCxn id="6" idx="6"/>
            <a:endCxn id="10" idx="0"/>
          </p:cNvCxnSpPr>
          <p:nvPr/>
        </p:nvCxnSpPr>
        <p:spPr bwMode="auto">
          <a:xfrm>
            <a:off x="3822039" y="2221363"/>
            <a:ext cx="336397" cy="368312"/>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a:stCxn id="7" idx="3"/>
            <a:endCxn id="11" idx="0"/>
          </p:cNvCxnSpPr>
          <p:nvPr/>
        </p:nvCxnSpPr>
        <p:spPr bwMode="auto">
          <a:xfrm flipH="1">
            <a:off x="462229" y="2991810"/>
            <a:ext cx="261155" cy="353625"/>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a:stCxn id="7" idx="5"/>
            <a:endCxn id="12" idx="0"/>
          </p:cNvCxnSpPr>
          <p:nvPr/>
        </p:nvCxnSpPr>
        <p:spPr bwMode="auto">
          <a:xfrm>
            <a:off x="1056387" y="2991810"/>
            <a:ext cx="250247" cy="35362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a:endCxn id="13" idx="0"/>
          </p:cNvCxnSpPr>
          <p:nvPr/>
        </p:nvCxnSpPr>
        <p:spPr bwMode="auto">
          <a:xfrm flipH="1">
            <a:off x="1970981" y="2994738"/>
            <a:ext cx="151630" cy="35069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2"/>
          <p:cNvCxnSpPr/>
          <p:nvPr/>
        </p:nvCxnSpPr>
        <p:spPr bwMode="auto">
          <a:xfrm>
            <a:off x="4158436" y="3657600"/>
            <a:ext cx="649538" cy="339213"/>
          </a:xfrm>
          <a:prstGeom prst="straightConnector1">
            <a:avLst/>
          </a:prstGeom>
          <a:solidFill>
            <a:schemeClr val="accent1"/>
          </a:solidFill>
          <a:ln w="57150" cap="flat" cmpd="sng" algn="ctr">
            <a:solidFill>
              <a:srgbClr val="003399"/>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椭圆 23"/>
          <p:cNvSpPr/>
          <p:nvPr/>
        </p:nvSpPr>
        <p:spPr bwMode="auto">
          <a:xfrm>
            <a:off x="6473587" y="3466079"/>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77</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5" name="椭圆 24"/>
          <p:cNvSpPr/>
          <p:nvPr/>
        </p:nvSpPr>
        <p:spPr bwMode="auto">
          <a:xfrm>
            <a:off x="5457577" y="3914779"/>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61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6" name="椭圆 25"/>
          <p:cNvSpPr/>
          <p:nvPr/>
        </p:nvSpPr>
        <p:spPr bwMode="auto">
          <a:xfrm>
            <a:off x="7424188" y="388928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7" name="椭圆 26"/>
          <p:cNvSpPr/>
          <p:nvPr/>
        </p:nvSpPr>
        <p:spPr bwMode="auto">
          <a:xfrm>
            <a:off x="4727504" y="4498021"/>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48</a:t>
            </a:r>
            <a:endParaRPr lang="zh-CN" altLang="en-US" sz="900" dirty="0">
              <a:latin typeface="华文中宋" panose="02010600040101010101" pitchFamily="2" charset="-122"/>
              <a:ea typeface="华文中宋" panose="02010600040101010101" pitchFamily="2" charset="-122"/>
            </a:endParaRPr>
          </a:p>
        </p:txBody>
      </p:sp>
      <p:sp>
        <p:nvSpPr>
          <p:cNvPr id="28" name="椭圆 27"/>
          <p:cNvSpPr/>
          <p:nvPr/>
        </p:nvSpPr>
        <p:spPr bwMode="auto">
          <a:xfrm>
            <a:off x="6107298" y="449802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9" name="椭圆 28"/>
          <p:cNvSpPr/>
          <p:nvPr/>
        </p:nvSpPr>
        <p:spPr bwMode="auto">
          <a:xfrm>
            <a:off x="6842054" y="4498021"/>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0" name="椭圆 29"/>
          <p:cNvSpPr/>
          <p:nvPr/>
        </p:nvSpPr>
        <p:spPr bwMode="auto">
          <a:xfrm>
            <a:off x="7996055" y="448629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26 </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1" name="椭圆 30"/>
          <p:cNvSpPr/>
          <p:nvPr/>
        </p:nvSpPr>
        <p:spPr bwMode="auto">
          <a:xfrm>
            <a:off x="4299847" y="524205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2" name="椭圆 31"/>
          <p:cNvSpPr/>
          <p:nvPr/>
        </p:nvSpPr>
        <p:spPr bwMode="auto">
          <a:xfrm>
            <a:off x="5144252" y="524205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3" name="椭圆 32"/>
          <p:cNvSpPr/>
          <p:nvPr/>
        </p:nvSpPr>
        <p:spPr bwMode="auto">
          <a:xfrm>
            <a:off x="5808600" y="524205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34" name="直接连接符 33"/>
          <p:cNvCxnSpPr>
            <a:stCxn id="24" idx="2"/>
            <a:endCxn id="25" idx="0"/>
          </p:cNvCxnSpPr>
          <p:nvPr/>
        </p:nvCxnSpPr>
        <p:spPr bwMode="auto">
          <a:xfrm flipH="1">
            <a:off x="5693047" y="3694774"/>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a:stCxn id="24" idx="6"/>
            <a:endCxn id="26" idx="0"/>
          </p:cNvCxnSpPr>
          <p:nvPr/>
        </p:nvCxnSpPr>
        <p:spPr bwMode="auto">
          <a:xfrm>
            <a:off x="6944526" y="3694774"/>
            <a:ext cx="715132" cy="19451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a:stCxn id="25" idx="2"/>
            <a:endCxn id="27" idx="0"/>
          </p:cNvCxnSpPr>
          <p:nvPr/>
        </p:nvCxnSpPr>
        <p:spPr bwMode="auto">
          <a:xfrm flipH="1">
            <a:off x="4962973" y="4143474"/>
            <a:ext cx="494604" cy="35454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a:stCxn id="28" idx="0"/>
            <a:endCxn id="25" idx="6"/>
          </p:cNvCxnSpPr>
          <p:nvPr/>
        </p:nvCxnSpPr>
        <p:spPr bwMode="auto">
          <a:xfrm flipH="1" flipV="1">
            <a:off x="5928516" y="4143474"/>
            <a:ext cx="414252" cy="354549"/>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连接符 37"/>
          <p:cNvCxnSpPr>
            <a:stCxn id="26" idx="2"/>
            <a:endCxn id="29" idx="0"/>
          </p:cNvCxnSpPr>
          <p:nvPr/>
        </p:nvCxnSpPr>
        <p:spPr bwMode="auto">
          <a:xfrm flipH="1">
            <a:off x="7077523" y="4117980"/>
            <a:ext cx="346665" cy="38004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p:cNvCxnSpPr>
            <a:stCxn id="26" idx="6"/>
            <a:endCxn id="30" idx="0"/>
          </p:cNvCxnSpPr>
          <p:nvPr/>
        </p:nvCxnSpPr>
        <p:spPr bwMode="auto">
          <a:xfrm>
            <a:off x="7895127" y="4117980"/>
            <a:ext cx="336397" cy="368312"/>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p:cNvCxnSpPr>
            <a:stCxn id="27" idx="3"/>
            <a:endCxn id="31" idx="0"/>
          </p:cNvCxnSpPr>
          <p:nvPr/>
        </p:nvCxnSpPr>
        <p:spPr bwMode="auto">
          <a:xfrm flipH="1">
            <a:off x="4535317" y="4888427"/>
            <a:ext cx="261155" cy="353625"/>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p:cNvCxnSpPr>
            <a:stCxn id="27" idx="5"/>
            <a:endCxn id="32" idx="0"/>
          </p:cNvCxnSpPr>
          <p:nvPr/>
        </p:nvCxnSpPr>
        <p:spPr bwMode="auto">
          <a:xfrm>
            <a:off x="5129475" y="4888427"/>
            <a:ext cx="250247" cy="35362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p:cNvCxnSpPr>
            <a:endCxn id="33" idx="0"/>
          </p:cNvCxnSpPr>
          <p:nvPr/>
        </p:nvCxnSpPr>
        <p:spPr bwMode="auto">
          <a:xfrm flipH="1">
            <a:off x="6044069" y="4891355"/>
            <a:ext cx="151630" cy="35069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088514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堆排序示例</a:t>
            </a:r>
          </a:p>
        </p:txBody>
      </p:sp>
      <p:cxnSp>
        <p:nvCxnSpPr>
          <p:cNvPr id="23" name="直接箭头连接符 22"/>
          <p:cNvCxnSpPr/>
          <p:nvPr/>
        </p:nvCxnSpPr>
        <p:spPr bwMode="auto">
          <a:xfrm>
            <a:off x="4600902" y="1802412"/>
            <a:ext cx="649538" cy="339213"/>
          </a:xfrm>
          <a:prstGeom prst="straightConnector1">
            <a:avLst/>
          </a:prstGeom>
          <a:solidFill>
            <a:schemeClr val="accent1"/>
          </a:solidFill>
          <a:ln w="57150" cap="flat" cmpd="sng" algn="ctr">
            <a:solidFill>
              <a:srgbClr val="003399"/>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椭圆 23"/>
          <p:cNvSpPr/>
          <p:nvPr/>
        </p:nvSpPr>
        <p:spPr bwMode="auto">
          <a:xfrm>
            <a:off x="2301779" y="1313023"/>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77</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5" name="椭圆 24"/>
          <p:cNvSpPr/>
          <p:nvPr/>
        </p:nvSpPr>
        <p:spPr bwMode="auto">
          <a:xfrm>
            <a:off x="1285769" y="1761723"/>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61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6" name="椭圆 25"/>
          <p:cNvSpPr/>
          <p:nvPr/>
        </p:nvSpPr>
        <p:spPr bwMode="auto">
          <a:xfrm>
            <a:off x="3252380" y="1736229"/>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7" name="椭圆 26"/>
          <p:cNvSpPr/>
          <p:nvPr/>
        </p:nvSpPr>
        <p:spPr bwMode="auto">
          <a:xfrm>
            <a:off x="555696" y="234496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48</a:t>
            </a:r>
            <a:endParaRPr lang="zh-CN" altLang="en-US" sz="900" dirty="0">
              <a:latin typeface="华文中宋" panose="02010600040101010101" pitchFamily="2" charset="-122"/>
              <a:ea typeface="华文中宋" panose="02010600040101010101" pitchFamily="2" charset="-122"/>
            </a:endParaRPr>
          </a:p>
        </p:txBody>
      </p:sp>
      <p:sp>
        <p:nvSpPr>
          <p:cNvPr id="28" name="椭圆 27"/>
          <p:cNvSpPr/>
          <p:nvPr/>
        </p:nvSpPr>
        <p:spPr bwMode="auto">
          <a:xfrm>
            <a:off x="1935490" y="2344966"/>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9" name="椭圆 28"/>
          <p:cNvSpPr/>
          <p:nvPr/>
        </p:nvSpPr>
        <p:spPr bwMode="auto">
          <a:xfrm>
            <a:off x="2670246" y="234496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0" name="椭圆 29"/>
          <p:cNvSpPr/>
          <p:nvPr/>
        </p:nvSpPr>
        <p:spPr bwMode="auto">
          <a:xfrm>
            <a:off x="3824247" y="2333236"/>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26 </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1" name="椭圆 30"/>
          <p:cNvSpPr/>
          <p:nvPr/>
        </p:nvSpPr>
        <p:spPr bwMode="auto">
          <a:xfrm>
            <a:off x="128039" y="3088996"/>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2" name="椭圆 31"/>
          <p:cNvSpPr/>
          <p:nvPr/>
        </p:nvSpPr>
        <p:spPr bwMode="auto">
          <a:xfrm>
            <a:off x="972444" y="3088996"/>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3" name="椭圆 32"/>
          <p:cNvSpPr/>
          <p:nvPr/>
        </p:nvSpPr>
        <p:spPr bwMode="auto">
          <a:xfrm>
            <a:off x="1636792" y="3088996"/>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34" name="直接连接符 33"/>
          <p:cNvCxnSpPr>
            <a:stCxn id="24" idx="2"/>
            <a:endCxn id="25" idx="0"/>
          </p:cNvCxnSpPr>
          <p:nvPr/>
        </p:nvCxnSpPr>
        <p:spPr bwMode="auto">
          <a:xfrm flipH="1">
            <a:off x="1521239" y="1541718"/>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a:stCxn id="24" idx="6"/>
            <a:endCxn id="26" idx="0"/>
          </p:cNvCxnSpPr>
          <p:nvPr/>
        </p:nvCxnSpPr>
        <p:spPr bwMode="auto">
          <a:xfrm>
            <a:off x="2772718" y="1541718"/>
            <a:ext cx="715132" cy="19451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a:stCxn id="25" idx="2"/>
            <a:endCxn id="27" idx="0"/>
          </p:cNvCxnSpPr>
          <p:nvPr/>
        </p:nvCxnSpPr>
        <p:spPr bwMode="auto">
          <a:xfrm flipH="1">
            <a:off x="791165" y="1990418"/>
            <a:ext cx="494604" cy="35454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a:stCxn id="28" idx="0"/>
            <a:endCxn id="25" idx="6"/>
          </p:cNvCxnSpPr>
          <p:nvPr/>
        </p:nvCxnSpPr>
        <p:spPr bwMode="auto">
          <a:xfrm flipH="1" flipV="1">
            <a:off x="1756708" y="1990418"/>
            <a:ext cx="414252" cy="354549"/>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连接符 37"/>
          <p:cNvCxnSpPr>
            <a:stCxn id="26" idx="2"/>
            <a:endCxn id="29" idx="0"/>
          </p:cNvCxnSpPr>
          <p:nvPr/>
        </p:nvCxnSpPr>
        <p:spPr bwMode="auto">
          <a:xfrm flipH="1">
            <a:off x="2905715" y="1964924"/>
            <a:ext cx="346665" cy="38004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p:cNvCxnSpPr>
            <a:stCxn id="26" idx="6"/>
            <a:endCxn id="30" idx="0"/>
          </p:cNvCxnSpPr>
          <p:nvPr/>
        </p:nvCxnSpPr>
        <p:spPr bwMode="auto">
          <a:xfrm>
            <a:off x="3723319" y="1964924"/>
            <a:ext cx="336397" cy="368312"/>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p:cNvCxnSpPr>
            <a:stCxn id="27" idx="3"/>
            <a:endCxn id="31" idx="0"/>
          </p:cNvCxnSpPr>
          <p:nvPr/>
        </p:nvCxnSpPr>
        <p:spPr bwMode="auto">
          <a:xfrm flipH="1">
            <a:off x="363509" y="2735371"/>
            <a:ext cx="261155" cy="353625"/>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p:cNvCxnSpPr>
            <a:stCxn id="27" idx="5"/>
            <a:endCxn id="32" idx="0"/>
          </p:cNvCxnSpPr>
          <p:nvPr/>
        </p:nvCxnSpPr>
        <p:spPr bwMode="auto">
          <a:xfrm>
            <a:off x="957667" y="2735371"/>
            <a:ext cx="250247" cy="35362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p:cNvCxnSpPr>
            <a:endCxn id="33" idx="0"/>
          </p:cNvCxnSpPr>
          <p:nvPr/>
        </p:nvCxnSpPr>
        <p:spPr bwMode="auto">
          <a:xfrm flipH="1">
            <a:off x="1872261" y="2738299"/>
            <a:ext cx="151630" cy="35069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椭圆 42"/>
          <p:cNvSpPr/>
          <p:nvPr/>
        </p:nvSpPr>
        <p:spPr bwMode="auto">
          <a:xfrm>
            <a:off x="7144034" y="1379206"/>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5</a:t>
            </a:r>
            <a:endParaRPr lang="zh-CN" altLang="en-US" sz="900" dirty="0">
              <a:latin typeface="华文中宋" panose="02010600040101010101" pitchFamily="2" charset="-122"/>
              <a:ea typeface="华文中宋" panose="02010600040101010101" pitchFamily="2" charset="-122"/>
            </a:endParaRPr>
          </a:p>
        </p:txBody>
      </p:sp>
      <p:sp>
        <p:nvSpPr>
          <p:cNvPr id="44" name="椭圆 43"/>
          <p:cNvSpPr/>
          <p:nvPr/>
        </p:nvSpPr>
        <p:spPr bwMode="auto">
          <a:xfrm>
            <a:off x="6128024" y="1827906"/>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61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5" name="椭圆 44"/>
          <p:cNvSpPr/>
          <p:nvPr/>
        </p:nvSpPr>
        <p:spPr bwMode="auto">
          <a:xfrm>
            <a:off x="8094635" y="180241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6" name="椭圆 45"/>
          <p:cNvSpPr/>
          <p:nvPr/>
        </p:nvSpPr>
        <p:spPr bwMode="auto">
          <a:xfrm>
            <a:off x="5397951" y="2411148"/>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48</a:t>
            </a:r>
            <a:endParaRPr lang="zh-CN" altLang="en-US" sz="900" dirty="0">
              <a:latin typeface="华文中宋" panose="02010600040101010101" pitchFamily="2" charset="-122"/>
              <a:ea typeface="华文中宋" panose="02010600040101010101" pitchFamily="2" charset="-122"/>
            </a:endParaRPr>
          </a:p>
        </p:txBody>
      </p:sp>
      <p:sp>
        <p:nvSpPr>
          <p:cNvPr id="47" name="椭圆 46"/>
          <p:cNvSpPr/>
          <p:nvPr/>
        </p:nvSpPr>
        <p:spPr bwMode="auto">
          <a:xfrm>
            <a:off x="6777745" y="2411149"/>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8" name="椭圆 47"/>
          <p:cNvSpPr/>
          <p:nvPr/>
        </p:nvSpPr>
        <p:spPr bwMode="auto">
          <a:xfrm>
            <a:off x="7512501" y="2411148"/>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9" name="椭圆 48"/>
          <p:cNvSpPr/>
          <p:nvPr/>
        </p:nvSpPr>
        <p:spPr bwMode="auto">
          <a:xfrm>
            <a:off x="8666502" y="2399419"/>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26 </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0" name="椭圆 49"/>
          <p:cNvSpPr/>
          <p:nvPr/>
        </p:nvSpPr>
        <p:spPr bwMode="auto">
          <a:xfrm>
            <a:off x="4970294" y="3155179"/>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1" name="椭圆 50"/>
          <p:cNvSpPr/>
          <p:nvPr/>
        </p:nvSpPr>
        <p:spPr bwMode="auto">
          <a:xfrm>
            <a:off x="5814699" y="3155179"/>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2" name="椭圆 51"/>
          <p:cNvSpPr/>
          <p:nvPr/>
        </p:nvSpPr>
        <p:spPr bwMode="auto">
          <a:xfrm>
            <a:off x="6479047" y="3155179"/>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77</a:t>
            </a:r>
            <a:endParaRPr lang="zh-CN" altLang="en-US" sz="900" dirty="0">
              <a:latin typeface="华文中宋" panose="02010600040101010101" pitchFamily="2" charset="-122"/>
              <a:ea typeface="华文中宋" panose="02010600040101010101" pitchFamily="2" charset="-122"/>
            </a:endParaRPr>
          </a:p>
        </p:txBody>
      </p:sp>
      <p:cxnSp>
        <p:nvCxnSpPr>
          <p:cNvPr id="53" name="直接连接符 52"/>
          <p:cNvCxnSpPr>
            <a:stCxn id="43" idx="2"/>
            <a:endCxn id="44" idx="0"/>
          </p:cNvCxnSpPr>
          <p:nvPr/>
        </p:nvCxnSpPr>
        <p:spPr bwMode="auto">
          <a:xfrm flipH="1">
            <a:off x="6363494" y="1607901"/>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a:stCxn id="43" idx="6"/>
            <a:endCxn id="45" idx="0"/>
          </p:cNvCxnSpPr>
          <p:nvPr/>
        </p:nvCxnSpPr>
        <p:spPr bwMode="auto">
          <a:xfrm>
            <a:off x="7614973" y="1607901"/>
            <a:ext cx="715132" cy="19451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54"/>
          <p:cNvCxnSpPr>
            <a:stCxn id="44" idx="2"/>
            <a:endCxn id="46" idx="0"/>
          </p:cNvCxnSpPr>
          <p:nvPr/>
        </p:nvCxnSpPr>
        <p:spPr bwMode="auto">
          <a:xfrm flipH="1">
            <a:off x="5633420" y="2056601"/>
            <a:ext cx="494604" cy="35454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连接符 55"/>
          <p:cNvCxnSpPr>
            <a:stCxn id="47" idx="0"/>
            <a:endCxn id="44" idx="6"/>
          </p:cNvCxnSpPr>
          <p:nvPr/>
        </p:nvCxnSpPr>
        <p:spPr bwMode="auto">
          <a:xfrm flipH="1" flipV="1">
            <a:off x="6598963" y="2056601"/>
            <a:ext cx="414252" cy="354549"/>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56"/>
          <p:cNvCxnSpPr>
            <a:stCxn id="45" idx="2"/>
            <a:endCxn id="48" idx="0"/>
          </p:cNvCxnSpPr>
          <p:nvPr/>
        </p:nvCxnSpPr>
        <p:spPr bwMode="auto">
          <a:xfrm flipH="1">
            <a:off x="7747970" y="2031107"/>
            <a:ext cx="346665" cy="38004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a:stCxn id="45" idx="6"/>
            <a:endCxn id="49" idx="0"/>
          </p:cNvCxnSpPr>
          <p:nvPr/>
        </p:nvCxnSpPr>
        <p:spPr bwMode="auto">
          <a:xfrm>
            <a:off x="8565574" y="2031107"/>
            <a:ext cx="336397" cy="368312"/>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58"/>
          <p:cNvCxnSpPr>
            <a:stCxn id="46" idx="3"/>
            <a:endCxn id="50" idx="0"/>
          </p:cNvCxnSpPr>
          <p:nvPr/>
        </p:nvCxnSpPr>
        <p:spPr bwMode="auto">
          <a:xfrm flipH="1">
            <a:off x="5205764" y="2801554"/>
            <a:ext cx="261155" cy="353625"/>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连接符 59"/>
          <p:cNvCxnSpPr>
            <a:stCxn id="46" idx="5"/>
            <a:endCxn id="51" idx="0"/>
          </p:cNvCxnSpPr>
          <p:nvPr/>
        </p:nvCxnSpPr>
        <p:spPr bwMode="auto">
          <a:xfrm>
            <a:off x="5799922" y="2801554"/>
            <a:ext cx="250247" cy="35362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椭圆 63"/>
          <p:cNvSpPr/>
          <p:nvPr/>
        </p:nvSpPr>
        <p:spPr bwMode="auto">
          <a:xfrm>
            <a:off x="3381653" y="4050387"/>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61</a:t>
            </a:r>
            <a:endParaRPr lang="zh-CN" altLang="en-US" sz="900" dirty="0">
              <a:latin typeface="华文中宋" panose="02010600040101010101" pitchFamily="2" charset="-122"/>
              <a:ea typeface="华文中宋" panose="02010600040101010101" pitchFamily="2" charset="-122"/>
            </a:endParaRPr>
          </a:p>
        </p:txBody>
      </p:sp>
      <p:sp>
        <p:nvSpPr>
          <p:cNvPr id="65" name="椭圆 64"/>
          <p:cNvSpPr/>
          <p:nvPr/>
        </p:nvSpPr>
        <p:spPr bwMode="auto">
          <a:xfrm>
            <a:off x="2365643" y="4499087"/>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900" dirty="0">
                <a:latin typeface="华文中宋" panose="02010600040101010101" pitchFamily="2" charset="-122"/>
                <a:ea typeface="华文中宋" panose="02010600040101010101" pitchFamily="2" charset="-122"/>
              </a:rPr>
              <a:t>48</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6" name="椭圆 65"/>
          <p:cNvSpPr/>
          <p:nvPr/>
        </p:nvSpPr>
        <p:spPr bwMode="auto">
          <a:xfrm>
            <a:off x="4332254" y="4473593"/>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7" name="椭圆 66"/>
          <p:cNvSpPr/>
          <p:nvPr/>
        </p:nvSpPr>
        <p:spPr bwMode="auto">
          <a:xfrm>
            <a:off x="1635570" y="5082329"/>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15</a:t>
            </a:r>
            <a:endParaRPr lang="zh-CN" altLang="en-US" sz="900" dirty="0">
              <a:latin typeface="华文中宋" panose="02010600040101010101" pitchFamily="2" charset="-122"/>
              <a:ea typeface="华文中宋" panose="02010600040101010101" pitchFamily="2" charset="-122"/>
            </a:endParaRPr>
          </a:p>
        </p:txBody>
      </p:sp>
      <p:sp>
        <p:nvSpPr>
          <p:cNvPr id="68" name="椭圆 67"/>
          <p:cNvSpPr/>
          <p:nvPr/>
        </p:nvSpPr>
        <p:spPr bwMode="auto">
          <a:xfrm>
            <a:off x="3015364" y="5082330"/>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9" name="椭圆 68"/>
          <p:cNvSpPr/>
          <p:nvPr/>
        </p:nvSpPr>
        <p:spPr bwMode="auto">
          <a:xfrm>
            <a:off x="3750120" y="5082329"/>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0" name="椭圆 69"/>
          <p:cNvSpPr/>
          <p:nvPr/>
        </p:nvSpPr>
        <p:spPr bwMode="auto">
          <a:xfrm>
            <a:off x="4904121" y="5070600"/>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26 </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1" name="椭圆 70"/>
          <p:cNvSpPr/>
          <p:nvPr/>
        </p:nvSpPr>
        <p:spPr bwMode="auto">
          <a:xfrm>
            <a:off x="1207913" y="5826360"/>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900" dirty="0">
                <a:latin typeface="华文中宋" panose="02010600040101010101" pitchFamily="2" charset="-122"/>
                <a:ea typeface="华文中宋" panose="02010600040101010101" pitchFamily="2" charset="-122"/>
              </a:rPr>
              <a:t>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2" name="椭圆 71"/>
          <p:cNvSpPr/>
          <p:nvPr/>
        </p:nvSpPr>
        <p:spPr bwMode="auto">
          <a:xfrm>
            <a:off x="2052318" y="5826360"/>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3" name="椭圆 72"/>
          <p:cNvSpPr/>
          <p:nvPr/>
        </p:nvSpPr>
        <p:spPr bwMode="auto">
          <a:xfrm>
            <a:off x="2716666" y="5826360"/>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77</a:t>
            </a:r>
            <a:endParaRPr lang="zh-CN" altLang="en-US" sz="900" dirty="0">
              <a:latin typeface="华文中宋" panose="02010600040101010101" pitchFamily="2" charset="-122"/>
              <a:ea typeface="华文中宋" panose="02010600040101010101" pitchFamily="2" charset="-122"/>
            </a:endParaRPr>
          </a:p>
        </p:txBody>
      </p:sp>
      <p:cxnSp>
        <p:nvCxnSpPr>
          <p:cNvPr id="74" name="直接连接符 73"/>
          <p:cNvCxnSpPr>
            <a:stCxn id="64" idx="2"/>
            <a:endCxn id="65" idx="0"/>
          </p:cNvCxnSpPr>
          <p:nvPr/>
        </p:nvCxnSpPr>
        <p:spPr bwMode="auto">
          <a:xfrm flipH="1">
            <a:off x="2601113" y="4279082"/>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连接符 74"/>
          <p:cNvCxnSpPr>
            <a:stCxn id="64" idx="6"/>
            <a:endCxn id="66" idx="0"/>
          </p:cNvCxnSpPr>
          <p:nvPr/>
        </p:nvCxnSpPr>
        <p:spPr bwMode="auto">
          <a:xfrm>
            <a:off x="3852592" y="4279082"/>
            <a:ext cx="715132" cy="19451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直接连接符 75"/>
          <p:cNvCxnSpPr>
            <a:stCxn id="65" idx="2"/>
            <a:endCxn id="67" idx="0"/>
          </p:cNvCxnSpPr>
          <p:nvPr/>
        </p:nvCxnSpPr>
        <p:spPr bwMode="auto">
          <a:xfrm flipH="1">
            <a:off x="1871039" y="4727782"/>
            <a:ext cx="494604" cy="35454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直接连接符 76"/>
          <p:cNvCxnSpPr>
            <a:stCxn id="68" idx="0"/>
            <a:endCxn id="65" idx="6"/>
          </p:cNvCxnSpPr>
          <p:nvPr/>
        </p:nvCxnSpPr>
        <p:spPr bwMode="auto">
          <a:xfrm flipH="1" flipV="1">
            <a:off x="2836582" y="4727782"/>
            <a:ext cx="414252" cy="354549"/>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连接符 77"/>
          <p:cNvCxnSpPr>
            <a:stCxn id="66" idx="2"/>
            <a:endCxn id="69" idx="0"/>
          </p:cNvCxnSpPr>
          <p:nvPr/>
        </p:nvCxnSpPr>
        <p:spPr bwMode="auto">
          <a:xfrm flipH="1">
            <a:off x="3985589" y="4702288"/>
            <a:ext cx="346665" cy="38004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直接连接符 78"/>
          <p:cNvCxnSpPr>
            <a:stCxn id="66" idx="6"/>
            <a:endCxn id="70" idx="0"/>
          </p:cNvCxnSpPr>
          <p:nvPr/>
        </p:nvCxnSpPr>
        <p:spPr bwMode="auto">
          <a:xfrm>
            <a:off x="4803193" y="4702288"/>
            <a:ext cx="336397" cy="368312"/>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连接符 79"/>
          <p:cNvCxnSpPr>
            <a:stCxn id="67" idx="3"/>
            <a:endCxn id="71" idx="0"/>
          </p:cNvCxnSpPr>
          <p:nvPr/>
        </p:nvCxnSpPr>
        <p:spPr bwMode="auto">
          <a:xfrm flipH="1">
            <a:off x="1443383" y="5472735"/>
            <a:ext cx="261155" cy="353625"/>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连接符 80"/>
          <p:cNvCxnSpPr>
            <a:stCxn id="67" idx="5"/>
            <a:endCxn id="72" idx="0"/>
          </p:cNvCxnSpPr>
          <p:nvPr/>
        </p:nvCxnSpPr>
        <p:spPr bwMode="auto">
          <a:xfrm>
            <a:off x="2037541" y="5472735"/>
            <a:ext cx="250247" cy="35362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直接箭头连接符 81"/>
          <p:cNvCxnSpPr/>
          <p:nvPr/>
        </p:nvCxnSpPr>
        <p:spPr bwMode="auto">
          <a:xfrm flipH="1">
            <a:off x="4998862" y="3899210"/>
            <a:ext cx="674958" cy="423628"/>
          </a:xfrm>
          <a:prstGeom prst="straightConnector1">
            <a:avLst/>
          </a:prstGeom>
          <a:solidFill>
            <a:schemeClr val="accent1"/>
          </a:solidFill>
          <a:ln w="57150" cap="flat" cmpd="sng" algn="ctr">
            <a:solidFill>
              <a:srgbClr val="003399"/>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679139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堆排序示例</a:t>
            </a:r>
          </a:p>
        </p:txBody>
      </p:sp>
      <p:sp>
        <p:nvSpPr>
          <p:cNvPr id="4" name="椭圆 3"/>
          <p:cNvSpPr/>
          <p:nvPr/>
        </p:nvSpPr>
        <p:spPr bwMode="auto">
          <a:xfrm>
            <a:off x="2245727" y="1439922"/>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61</a:t>
            </a:r>
            <a:endParaRPr lang="zh-CN" altLang="en-US" sz="900" dirty="0">
              <a:latin typeface="华文中宋" panose="02010600040101010101" pitchFamily="2" charset="-122"/>
              <a:ea typeface="华文中宋" panose="02010600040101010101" pitchFamily="2" charset="-122"/>
            </a:endParaRPr>
          </a:p>
        </p:txBody>
      </p:sp>
      <p:sp>
        <p:nvSpPr>
          <p:cNvPr id="5" name="椭圆 4"/>
          <p:cNvSpPr/>
          <p:nvPr/>
        </p:nvSpPr>
        <p:spPr bwMode="auto">
          <a:xfrm>
            <a:off x="1229717" y="188862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900" dirty="0">
                <a:latin typeface="华文中宋" panose="02010600040101010101" pitchFamily="2" charset="-122"/>
                <a:ea typeface="华文中宋" panose="02010600040101010101" pitchFamily="2" charset="-122"/>
              </a:rPr>
              <a:t>48</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 name="椭圆 5"/>
          <p:cNvSpPr/>
          <p:nvPr/>
        </p:nvSpPr>
        <p:spPr bwMode="auto">
          <a:xfrm>
            <a:off x="3196328" y="1863128"/>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499644" y="2471864"/>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15</a:t>
            </a:r>
            <a:endParaRPr lang="zh-CN" altLang="en-US" sz="900" dirty="0">
              <a:latin typeface="华文中宋" panose="02010600040101010101" pitchFamily="2" charset="-122"/>
              <a:ea typeface="华文中宋" panose="02010600040101010101" pitchFamily="2" charset="-122"/>
            </a:endParaRPr>
          </a:p>
        </p:txBody>
      </p:sp>
      <p:sp>
        <p:nvSpPr>
          <p:cNvPr id="8" name="椭圆 7"/>
          <p:cNvSpPr/>
          <p:nvPr/>
        </p:nvSpPr>
        <p:spPr bwMode="auto">
          <a:xfrm>
            <a:off x="1879438" y="247186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 name="椭圆 8"/>
          <p:cNvSpPr/>
          <p:nvPr/>
        </p:nvSpPr>
        <p:spPr bwMode="auto">
          <a:xfrm>
            <a:off x="2614194" y="2471864"/>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 name="椭圆 9"/>
          <p:cNvSpPr/>
          <p:nvPr/>
        </p:nvSpPr>
        <p:spPr bwMode="auto">
          <a:xfrm>
            <a:off x="3768195" y="246013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26 </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椭圆 10"/>
          <p:cNvSpPr/>
          <p:nvPr/>
        </p:nvSpPr>
        <p:spPr bwMode="auto">
          <a:xfrm>
            <a:off x="71987" y="321589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900" dirty="0">
                <a:latin typeface="华文中宋" panose="02010600040101010101" pitchFamily="2" charset="-122"/>
                <a:ea typeface="华文中宋" panose="02010600040101010101" pitchFamily="2" charset="-122"/>
              </a:rPr>
              <a:t>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 name="椭圆 11"/>
          <p:cNvSpPr/>
          <p:nvPr/>
        </p:nvSpPr>
        <p:spPr bwMode="auto">
          <a:xfrm>
            <a:off x="916392" y="321589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椭圆 12"/>
          <p:cNvSpPr/>
          <p:nvPr/>
        </p:nvSpPr>
        <p:spPr bwMode="auto">
          <a:xfrm>
            <a:off x="1580740" y="3215895"/>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77</a:t>
            </a:r>
            <a:endParaRPr lang="zh-CN" altLang="en-US" sz="900" dirty="0">
              <a:latin typeface="华文中宋" panose="02010600040101010101" pitchFamily="2" charset="-122"/>
              <a:ea typeface="华文中宋" panose="02010600040101010101" pitchFamily="2" charset="-122"/>
            </a:endParaRPr>
          </a:p>
        </p:txBody>
      </p:sp>
      <p:cxnSp>
        <p:nvCxnSpPr>
          <p:cNvPr id="14" name="直接连接符 13"/>
          <p:cNvCxnSpPr>
            <a:stCxn id="4" idx="2"/>
            <a:endCxn id="5" idx="0"/>
          </p:cNvCxnSpPr>
          <p:nvPr/>
        </p:nvCxnSpPr>
        <p:spPr bwMode="auto">
          <a:xfrm flipH="1">
            <a:off x="1465187" y="1668617"/>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a:stCxn id="4" idx="6"/>
            <a:endCxn id="6" idx="0"/>
          </p:cNvCxnSpPr>
          <p:nvPr/>
        </p:nvCxnSpPr>
        <p:spPr bwMode="auto">
          <a:xfrm>
            <a:off x="2716666" y="1668617"/>
            <a:ext cx="715132" cy="19451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a:stCxn id="5" idx="2"/>
            <a:endCxn id="7" idx="0"/>
          </p:cNvCxnSpPr>
          <p:nvPr/>
        </p:nvCxnSpPr>
        <p:spPr bwMode="auto">
          <a:xfrm flipH="1">
            <a:off x="735113" y="2117317"/>
            <a:ext cx="494604" cy="35454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a:stCxn id="8" idx="0"/>
            <a:endCxn id="5" idx="6"/>
          </p:cNvCxnSpPr>
          <p:nvPr/>
        </p:nvCxnSpPr>
        <p:spPr bwMode="auto">
          <a:xfrm flipH="1" flipV="1">
            <a:off x="1700656" y="2117317"/>
            <a:ext cx="414252" cy="354549"/>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a:stCxn id="6" idx="2"/>
            <a:endCxn id="9" idx="0"/>
          </p:cNvCxnSpPr>
          <p:nvPr/>
        </p:nvCxnSpPr>
        <p:spPr bwMode="auto">
          <a:xfrm flipH="1">
            <a:off x="2849663" y="2091823"/>
            <a:ext cx="346665" cy="38004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stCxn id="6" idx="6"/>
            <a:endCxn id="10" idx="0"/>
          </p:cNvCxnSpPr>
          <p:nvPr/>
        </p:nvCxnSpPr>
        <p:spPr bwMode="auto">
          <a:xfrm>
            <a:off x="3667267" y="2091823"/>
            <a:ext cx="336397" cy="368312"/>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a:stCxn id="7" idx="3"/>
            <a:endCxn id="11" idx="0"/>
          </p:cNvCxnSpPr>
          <p:nvPr/>
        </p:nvCxnSpPr>
        <p:spPr bwMode="auto">
          <a:xfrm flipH="1">
            <a:off x="307457" y="2862270"/>
            <a:ext cx="261155" cy="353625"/>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a:stCxn id="7" idx="5"/>
            <a:endCxn id="12" idx="0"/>
          </p:cNvCxnSpPr>
          <p:nvPr/>
        </p:nvCxnSpPr>
        <p:spPr bwMode="auto">
          <a:xfrm>
            <a:off x="901615" y="2862270"/>
            <a:ext cx="250247" cy="35362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椭圆 21"/>
          <p:cNvSpPr/>
          <p:nvPr/>
        </p:nvSpPr>
        <p:spPr bwMode="auto">
          <a:xfrm>
            <a:off x="6990630" y="1439921"/>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a:t>
            </a:r>
            <a:endParaRPr lang="zh-CN" altLang="en-US" sz="900" dirty="0">
              <a:latin typeface="华文中宋" panose="02010600040101010101" pitchFamily="2" charset="-122"/>
              <a:ea typeface="华文中宋" panose="02010600040101010101" pitchFamily="2" charset="-122"/>
            </a:endParaRPr>
          </a:p>
        </p:txBody>
      </p:sp>
      <p:sp>
        <p:nvSpPr>
          <p:cNvPr id="23" name="椭圆 22"/>
          <p:cNvSpPr/>
          <p:nvPr/>
        </p:nvSpPr>
        <p:spPr bwMode="auto">
          <a:xfrm>
            <a:off x="5974620" y="1888621"/>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900" dirty="0">
                <a:latin typeface="华文中宋" panose="02010600040101010101" pitchFamily="2" charset="-122"/>
                <a:ea typeface="华文中宋" panose="02010600040101010101" pitchFamily="2" charset="-122"/>
              </a:rPr>
              <a:t>48</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4" name="椭圆 23"/>
          <p:cNvSpPr/>
          <p:nvPr/>
        </p:nvSpPr>
        <p:spPr bwMode="auto">
          <a:xfrm>
            <a:off x="7941231" y="1863127"/>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5" name="椭圆 24"/>
          <p:cNvSpPr/>
          <p:nvPr/>
        </p:nvSpPr>
        <p:spPr bwMode="auto">
          <a:xfrm>
            <a:off x="5244547" y="2471863"/>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15</a:t>
            </a:r>
            <a:endParaRPr lang="zh-CN" altLang="en-US" sz="900" dirty="0">
              <a:latin typeface="华文中宋" panose="02010600040101010101" pitchFamily="2" charset="-122"/>
              <a:ea typeface="华文中宋" panose="02010600040101010101" pitchFamily="2" charset="-122"/>
            </a:endParaRPr>
          </a:p>
        </p:txBody>
      </p:sp>
      <p:sp>
        <p:nvSpPr>
          <p:cNvPr id="26" name="椭圆 25"/>
          <p:cNvSpPr/>
          <p:nvPr/>
        </p:nvSpPr>
        <p:spPr bwMode="auto">
          <a:xfrm>
            <a:off x="6624341" y="2471864"/>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7" name="椭圆 26"/>
          <p:cNvSpPr/>
          <p:nvPr/>
        </p:nvSpPr>
        <p:spPr bwMode="auto">
          <a:xfrm>
            <a:off x="7359097" y="2471863"/>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8" name="椭圆 27"/>
          <p:cNvSpPr/>
          <p:nvPr/>
        </p:nvSpPr>
        <p:spPr bwMode="auto">
          <a:xfrm>
            <a:off x="8513098" y="2460134"/>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26</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9" name="椭圆 28"/>
          <p:cNvSpPr/>
          <p:nvPr/>
        </p:nvSpPr>
        <p:spPr bwMode="auto">
          <a:xfrm>
            <a:off x="4816890" y="3215894"/>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900" dirty="0">
                <a:latin typeface="华文中宋" panose="02010600040101010101" pitchFamily="2" charset="-122"/>
                <a:ea typeface="华文中宋" panose="02010600040101010101" pitchFamily="2" charset="-122"/>
              </a:rPr>
              <a:t>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0" name="椭圆 29"/>
          <p:cNvSpPr/>
          <p:nvPr/>
        </p:nvSpPr>
        <p:spPr bwMode="auto">
          <a:xfrm>
            <a:off x="5661295" y="3215894"/>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61</a:t>
            </a:r>
            <a:endParaRPr lang="zh-CN" altLang="en-US" sz="900" dirty="0">
              <a:latin typeface="华文中宋" panose="02010600040101010101" pitchFamily="2" charset="-122"/>
              <a:ea typeface="华文中宋" panose="02010600040101010101" pitchFamily="2" charset="-122"/>
            </a:endParaRPr>
          </a:p>
        </p:txBody>
      </p:sp>
      <p:sp>
        <p:nvSpPr>
          <p:cNvPr id="31" name="椭圆 30"/>
          <p:cNvSpPr/>
          <p:nvPr/>
        </p:nvSpPr>
        <p:spPr bwMode="auto">
          <a:xfrm>
            <a:off x="6325643" y="3215894"/>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77</a:t>
            </a:r>
            <a:endParaRPr lang="zh-CN" altLang="en-US" sz="900" dirty="0">
              <a:latin typeface="华文中宋" panose="02010600040101010101" pitchFamily="2" charset="-122"/>
              <a:ea typeface="华文中宋" panose="02010600040101010101" pitchFamily="2" charset="-122"/>
            </a:endParaRPr>
          </a:p>
        </p:txBody>
      </p:sp>
      <p:cxnSp>
        <p:nvCxnSpPr>
          <p:cNvPr id="32" name="直接连接符 31"/>
          <p:cNvCxnSpPr>
            <a:stCxn id="22" idx="2"/>
            <a:endCxn id="23" idx="0"/>
          </p:cNvCxnSpPr>
          <p:nvPr/>
        </p:nvCxnSpPr>
        <p:spPr bwMode="auto">
          <a:xfrm flipH="1">
            <a:off x="6210090" y="1668616"/>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a:stCxn id="22" idx="6"/>
            <a:endCxn id="24" idx="0"/>
          </p:cNvCxnSpPr>
          <p:nvPr/>
        </p:nvCxnSpPr>
        <p:spPr bwMode="auto">
          <a:xfrm>
            <a:off x="7461569" y="1668616"/>
            <a:ext cx="715132" cy="19451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p:cNvCxnSpPr>
            <a:stCxn id="23" idx="2"/>
            <a:endCxn id="25" idx="0"/>
          </p:cNvCxnSpPr>
          <p:nvPr/>
        </p:nvCxnSpPr>
        <p:spPr bwMode="auto">
          <a:xfrm flipH="1">
            <a:off x="5480016" y="2117316"/>
            <a:ext cx="494604" cy="35454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a:stCxn id="26" idx="0"/>
            <a:endCxn id="23" idx="6"/>
          </p:cNvCxnSpPr>
          <p:nvPr/>
        </p:nvCxnSpPr>
        <p:spPr bwMode="auto">
          <a:xfrm flipH="1" flipV="1">
            <a:off x="6445559" y="2117316"/>
            <a:ext cx="414252" cy="354549"/>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a:stCxn id="24" idx="2"/>
            <a:endCxn id="27" idx="0"/>
          </p:cNvCxnSpPr>
          <p:nvPr/>
        </p:nvCxnSpPr>
        <p:spPr bwMode="auto">
          <a:xfrm flipH="1">
            <a:off x="7594566" y="2091822"/>
            <a:ext cx="346665" cy="38004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a:stCxn id="24" idx="6"/>
            <a:endCxn id="28" idx="0"/>
          </p:cNvCxnSpPr>
          <p:nvPr/>
        </p:nvCxnSpPr>
        <p:spPr bwMode="auto">
          <a:xfrm>
            <a:off x="8412170" y="2091822"/>
            <a:ext cx="336397" cy="368312"/>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连接符 37"/>
          <p:cNvCxnSpPr>
            <a:stCxn id="25" idx="3"/>
            <a:endCxn id="29" idx="0"/>
          </p:cNvCxnSpPr>
          <p:nvPr/>
        </p:nvCxnSpPr>
        <p:spPr bwMode="auto">
          <a:xfrm flipH="1">
            <a:off x="5052360" y="2862269"/>
            <a:ext cx="261155" cy="353625"/>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箭头连接符 39"/>
          <p:cNvCxnSpPr/>
          <p:nvPr/>
        </p:nvCxnSpPr>
        <p:spPr bwMode="auto">
          <a:xfrm>
            <a:off x="4337995" y="2012851"/>
            <a:ext cx="649538" cy="339213"/>
          </a:xfrm>
          <a:prstGeom prst="straightConnector1">
            <a:avLst/>
          </a:prstGeom>
          <a:solidFill>
            <a:schemeClr val="accent1"/>
          </a:solidFill>
          <a:ln w="57150" cap="flat" cmpd="sng" algn="ctr">
            <a:solidFill>
              <a:srgbClr val="003399"/>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椭圆 40"/>
          <p:cNvSpPr/>
          <p:nvPr/>
        </p:nvSpPr>
        <p:spPr bwMode="auto">
          <a:xfrm>
            <a:off x="3660371" y="401801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59</a:t>
            </a:r>
            <a:endParaRPr lang="zh-CN" altLang="en-US" sz="900" dirty="0">
              <a:latin typeface="华文中宋" panose="02010600040101010101" pitchFamily="2" charset="-122"/>
              <a:ea typeface="华文中宋" panose="02010600040101010101" pitchFamily="2" charset="-122"/>
            </a:endParaRPr>
          </a:p>
        </p:txBody>
      </p:sp>
      <p:sp>
        <p:nvSpPr>
          <p:cNvPr id="42" name="椭圆 41"/>
          <p:cNvSpPr/>
          <p:nvPr/>
        </p:nvSpPr>
        <p:spPr bwMode="auto">
          <a:xfrm>
            <a:off x="2644361" y="446671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900" dirty="0">
                <a:latin typeface="华文中宋" panose="02010600040101010101" pitchFamily="2" charset="-122"/>
                <a:ea typeface="华文中宋" panose="02010600040101010101" pitchFamily="2" charset="-122"/>
              </a:rPr>
              <a:t>48</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3" name="椭圆 42"/>
          <p:cNvSpPr/>
          <p:nvPr/>
        </p:nvSpPr>
        <p:spPr bwMode="auto">
          <a:xfrm>
            <a:off x="4610972" y="4441218"/>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26</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4" name="椭圆 43"/>
          <p:cNvSpPr/>
          <p:nvPr/>
        </p:nvSpPr>
        <p:spPr bwMode="auto">
          <a:xfrm>
            <a:off x="1914288" y="5049954"/>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15</a:t>
            </a:r>
            <a:endParaRPr lang="zh-CN" altLang="en-US" sz="900" dirty="0">
              <a:latin typeface="华文中宋" panose="02010600040101010101" pitchFamily="2" charset="-122"/>
              <a:ea typeface="华文中宋" panose="02010600040101010101" pitchFamily="2" charset="-122"/>
            </a:endParaRPr>
          </a:p>
        </p:txBody>
      </p:sp>
      <p:sp>
        <p:nvSpPr>
          <p:cNvPr id="45" name="椭圆 44"/>
          <p:cNvSpPr/>
          <p:nvPr/>
        </p:nvSpPr>
        <p:spPr bwMode="auto">
          <a:xfrm>
            <a:off x="3294082" y="504995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6" name="椭圆 45"/>
          <p:cNvSpPr/>
          <p:nvPr/>
        </p:nvSpPr>
        <p:spPr bwMode="auto">
          <a:xfrm>
            <a:off x="4028838" y="5049954"/>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7" name="椭圆 46"/>
          <p:cNvSpPr/>
          <p:nvPr/>
        </p:nvSpPr>
        <p:spPr bwMode="auto">
          <a:xfrm>
            <a:off x="5182839" y="503822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8" name="椭圆 47"/>
          <p:cNvSpPr/>
          <p:nvPr/>
        </p:nvSpPr>
        <p:spPr bwMode="auto">
          <a:xfrm>
            <a:off x="1486631" y="579398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900" dirty="0">
                <a:latin typeface="华文中宋" panose="02010600040101010101" pitchFamily="2" charset="-122"/>
                <a:ea typeface="华文中宋" panose="02010600040101010101" pitchFamily="2" charset="-122"/>
              </a:rPr>
              <a:t>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9" name="椭圆 48"/>
          <p:cNvSpPr/>
          <p:nvPr/>
        </p:nvSpPr>
        <p:spPr bwMode="auto">
          <a:xfrm>
            <a:off x="2331036" y="5793985"/>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61</a:t>
            </a:r>
            <a:endParaRPr lang="zh-CN" altLang="en-US" sz="900" dirty="0">
              <a:latin typeface="华文中宋" panose="02010600040101010101" pitchFamily="2" charset="-122"/>
              <a:ea typeface="华文中宋" panose="02010600040101010101" pitchFamily="2" charset="-122"/>
            </a:endParaRPr>
          </a:p>
        </p:txBody>
      </p:sp>
      <p:sp>
        <p:nvSpPr>
          <p:cNvPr id="50" name="椭圆 49"/>
          <p:cNvSpPr/>
          <p:nvPr/>
        </p:nvSpPr>
        <p:spPr bwMode="auto">
          <a:xfrm>
            <a:off x="2995384" y="5793985"/>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77</a:t>
            </a:r>
            <a:endParaRPr lang="zh-CN" altLang="en-US" sz="900" dirty="0">
              <a:latin typeface="华文中宋" panose="02010600040101010101" pitchFamily="2" charset="-122"/>
              <a:ea typeface="华文中宋" panose="02010600040101010101" pitchFamily="2" charset="-122"/>
            </a:endParaRPr>
          </a:p>
        </p:txBody>
      </p:sp>
      <p:cxnSp>
        <p:nvCxnSpPr>
          <p:cNvPr id="51" name="直接连接符 50"/>
          <p:cNvCxnSpPr>
            <a:stCxn id="41" idx="2"/>
            <a:endCxn id="42" idx="0"/>
          </p:cNvCxnSpPr>
          <p:nvPr/>
        </p:nvCxnSpPr>
        <p:spPr bwMode="auto">
          <a:xfrm flipH="1">
            <a:off x="2879831" y="4246707"/>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51"/>
          <p:cNvCxnSpPr>
            <a:stCxn id="41" idx="6"/>
            <a:endCxn id="43" idx="0"/>
          </p:cNvCxnSpPr>
          <p:nvPr/>
        </p:nvCxnSpPr>
        <p:spPr bwMode="auto">
          <a:xfrm>
            <a:off x="4131310" y="4246707"/>
            <a:ext cx="715132" cy="19451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52"/>
          <p:cNvCxnSpPr>
            <a:stCxn id="42" idx="2"/>
            <a:endCxn id="44" idx="0"/>
          </p:cNvCxnSpPr>
          <p:nvPr/>
        </p:nvCxnSpPr>
        <p:spPr bwMode="auto">
          <a:xfrm flipH="1">
            <a:off x="2149757" y="4695407"/>
            <a:ext cx="494604" cy="35454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a:stCxn id="45" idx="0"/>
            <a:endCxn id="42" idx="6"/>
          </p:cNvCxnSpPr>
          <p:nvPr/>
        </p:nvCxnSpPr>
        <p:spPr bwMode="auto">
          <a:xfrm flipH="1" flipV="1">
            <a:off x="3115300" y="4695407"/>
            <a:ext cx="414252" cy="354549"/>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54"/>
          <p:cNvCxnSpPr>
            <a:stCxn id="43" idx="2"/>
            <a:endCxn id="46" idx="0"/>
          </p:cNvCxnSpPr>
          <p:nvPr/>
        </p:nvCxnSpPr>
        <p:spPr bwMode="auto">
          <a:xfrm flipH="1">
            <a:off x="4264307" y="4669913"/>
            <a:ext cx="346665" cy="38004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连接符 55"/>
          <p:cNvCxnSpPr>
            <a:stCxn id="43" idx="6"/>
            <a:endCxn id="47" idx="0"/>
          </p:cNvCxnSpPr>
          <p:nvPr/>
        </p:nvCxnSpPr>
        <p:spPr bwMode="auto">
          <a:xfrm>
            <a:off x="5081911" y="4669913"/>
            <a:ext cx="336397" cy="368312"/>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56"/>
          <p:cNvCxnSpPr>
            <a:stCxn id="44" idx="3"/>
            <a:endCxn id="48" idx="0"/>
          </p:cNvCxnSpPr>
          <p:nvPr/>
        </p:nvCxnSpPr>
        <p:spPr bwMode="auto">
          <a:xfrm flipH="1">
            <a:off x="1722101" y="5440360"/>
            <a:ext cx="261155" cy="353625"/>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箭头连接符 57"/>
          <p:cNvCxnSpPr/>
          <p:nvPr/>
        </p:nvCxnSpPr>
        <p:spPr bwMode="auto">
          <a:xfrm flipH="1">
            <a:off x="4998862" y="3899210"/>
            <a:ext cx="674958" cy="423628"/>
          </a:xfrm>
          <a:prstGeom prst="straightConnector1">
            <a:avLst/>
          </a:prstGeom>
          <a:solidFill>
            <a:schemeClr val="accent1"/>
          </a:solidFill>
          <a:ln w="57150" cap="flat" cmpd="sng" algn="ctr">
            <a:solidFill>
              <a:srgbClr val="003399"/>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973801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28613" y="249238"/>
            <a:ext cx="5181600" cy="606425"/>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4400" dirty="0">
                <a:sym typeface="Comic Sans MS" pitchFamily="66" charset="0"/>
              </a:rPr>
              <a:t>内容概要</a:t>
            </a:r>
          </a:p>
        </p:txBody>
      </p:sp>
      <p:sp>
        <p:nvSpPr>
          <p:cNvPr id="17411" name="AutoShape 15"/>
          <p:cNvSpPr>
            <a:spLocks noChangeArrowheads="1"/>
          </p:cNvSpPr>
          <p:nvPr/>
        </p:nvSpPr>
        <p:spPr bwMode="auto">
          <a:xfrm>
            <a:off x="2430463" y="2522538"/>
            <a:ext cx="4579937" cy="528637"/>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2" name="AutoShape 16"/>
          <p:cNvSpPr>
            <a:spLocks noChangeArrowheads="1"/>
          </p:cNvSpPr>
          <p:nvPr/>
        </p:nvSpPr>
        <p:spPr bwMode="auto">
          <a:xfrm>
            <a:off x="2028825" y="2384425"/>
            <a:ext cx="723900" cy="793750"/>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3" name="Text Box 17"/>
          <p:cNvSpPr>
            <a:spLocks noChangeArrowheads="1"/>
          </p:cNvSpPr>
          <p:nvPr/>
        </p:nvSpPr>
        <p:spPr bwMode="auto">
          <a:xfrm>
            <a:off x="2928938" y="2586038"/>
            <a:ext cx="3181350" cy="461665"/>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选择排序</a:t>
            </a:r>
            <a:endParaRPr lang="zh-CN" altLang="en-US" dirty="0">
              <a:solidFill>
                <a:srgbClr val="555555"/>
              </a:solidFill>
              <a:latin typeface="黑体" pitchFamily="49" charset="-122"/>
              <a:ea typeface="黑体" pitchFamily="49" charset="-122"/>
            </a:endParaRPr>
          </a:p>
        </p:txBody>
      </p:sp>
      <p:sp>
        <p:nvSpPr>
          <p:cNvPr id="17414" name="Text Box 18"/>
          <p:cNvSpPr>
            <a:spLocks noChangeArrowheads="1"/>
          </p:cNvSpPr>
          <p:nvPr/>
        </p:nvSpPr>
        <p:spPr bwMode="auto">
          <a:xfrm>
            <a:off x="2195513" y="2498725"/>
            <a:ext cx="338554" cy="461665"/>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2</a:t>
            </a:r>
            <a:endParaRPr lang="zh-CN" altLang="en-US">
              <a:solidFill>
                <a:srgbClr val="555555"/>
              </a:solidFill>
              <a:latin typeface="黑体" pitchFamily="49" charset="-122"/>
              <a:ea typeface="黑体" pitchFamily="49" charset="-122"/>
            </a:endParaRPr>
          </a:p>
        </p:txBody>
      </p:sp>
      <p:grpSp>
        <p:nvGrpSpPr>
          <p:cNvPr id="17415" name="Group 7"/>
          <p:cNvGrpSpPr>
            <a:grpSpLocks/>
          </p:cNvGrpSpPr>
          <p:nvPr/>
        </p:nvGrpSpPr>
        <p:grpSpPr bwMode="auto">
          <a:xfrm>
            <a:off x="2084388" y="5138738"/>
            <a:ext cx="4946650" cy="784225"/>
            <a:chOff x="0" y="0"/>
            <a:chExt cx="2976" cy="432"/>
          </a:xfrm>
        </p:grpSpPr>
        <p:sp>
          <p:nvSpPr>
            <p:cNvPr id="17431"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2"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3" name="Text Box 22"/>
            <p:cNvSpPr>
              <a:spLocks noChangeArrowheads="1"/>
            </p:cNvSpPr>
            <p:nvPr/>
          </p:nvSpPr>
          <p:spPr bwMode="auto">
            <a:xfrm>
              <a:off x="384" y="110"/>
              <a:ext cx="2160" cy="254"/>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归并排序</a:t>
              </a:r>
              <a:endParaRPr lang="zh-CN" altLang="zh-CN" dirty="0">
                <a:solidFill>
                  <a:srgbClr val="555555"/>
                </a:solidFill>
                <a:latin typeface="黑体" pitchFamily="49" charset="-122"/>
                <a:ea typeface="黑体" pitchFamily="49" charset="-122"/>
              </a:endParaRPr>
            </a:p>
          </p:txBody>
        </p:sp>
        <p:sp>
          <p:nvSpPr>
            <p:cNvPr id="17434"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5</a:t>
              </a:r>
              <a:endParaRPr lang="zh-CN" altLang="en-US">
                <a:solidFill>
                  <a:srgbClr val="555555"/>
                </a:solidFill>
                <a:latin typeface="黑体" pitchFamily="49" charset="-122"/>
                <a:ea typeface="黑体" pitchFamily="49" charset="-122"/>
              </a:endParaRPr>
            </a:p>
          </p:txBody>
        </p:sp>
      </p:grpSp>
      <p:grpSp>
        <p:nvGrpSpPr>
          <p:cNvPr id="17416" name="Group 12"/>
          <p:cNvGrpSpPr>
            <a:grpSpLocks/>
          </p:cNvGrpSpPr>
          <p:nvPr/>
        </p:nvGrpSpPr>
        <p:grpSpPr bwMode="auto">
          <a:xfrm>
            <a:off x="2084388" y="4203700"/>
            <a:ext cx="4981575" cy="793750"/>
            <a:chOff x="0" y="0"/>
            <a:chExt cx="2976" cy="432"/>
          </a:xfrm>
        </p:grpSpPr>
        <p:sp>
          <p:nvSpPr>
            <p:cNvPr id="17427" name="AutoShape 15"/>
            <p:cNvSpPr>
              <a:spLocks noChangeArrowheads="1"/>
            </p:cNvSpPr>
            <p:nvPr/>
          </p:nvSpPr>
          <p:spPr bwMode="auto">
            <a:xfrm>
              <a:off x="240" y="75"/>
              <a:ext cx="2736" cy="288"/>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8" name="AutoShape 16"/>
            <p:cNvSpPr>
              <a:spLocks noChangeArrowheads="1"/>
            </p:cNvSpPr>
            <p:nvPr/>
          </p:nvSpPr>
          <p:spPr bwMode="auto">
            <a:xfrm>
              <a:off x="0" y="0"/>
              <a:ext cx="432" cy="432"/>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9" name="Text Box 17"/>
            <p:cNvSpPr>
              <a:spLocks noChangeArrowheads="1"/>
            </p:cNvSpPr>
            <p:nvPr/>
          </p:nvSpPr>
          <p:spPr bwMode="auto">
            <a:xfrm>
              <a:off x="384" y="110"/>
              <a:ext cx="2159" cy="251"/>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分配排序</a:t>
              </a:r>
            </a:p>
          </p:txBody>
        </p:sp>
        <p:sp>
          <p:nvSpPr>
            <p:cNvPr id="17430" name="Text Box 18"/>
            <p:cNvSpPr>
              <a:spLocks noChangeArrowheads="1"/>
            </p:cNvSpPr>
            <p:nvPr/>
          </p:nvSpPr>
          <p:spPr bwMode="auto">
            <a:xfrm>
              <a:off x="100" y="62"/>
              <a:ext cx="202" cy="251"/>
            </a:xfrm>
            <a:prstGeom prst="rect">
              <a:avLst/>
            </a:prstGeom>
            <a:noFill/>
            <a:ln w="9525">
              <a:noFill/>
              <a:miter lim="800000"/>
              <a:headEnd/>
              <a:tailEnd/>
            </a:ln>
          </p:spPr>
          <p:txBody>
            <a:bodyPr wrap="none">
              <a:spAutoFit/>
            </a:bodyPr>
            <a:lstStyle/>
            <a:p>
              <a:pPr algn="ctr">
                <a:buFont typeface="Arial" charset="0"/>
                <a:buNone/>
              </a:pPr>
              <a:r>
                <a:rPr lang="en-US" altLang="zh-CN" sz="2400" dirty="0">
                  <a:solidFill>
                    <a:srgbClr val="F9F9F9"/>
                  </a:solidFill>
                  <a:latin typeface="黑体" pitchFamily="49" charset="-122"/>
                  <a:ea typeface="黑体" pitchFamily="49" charset="-122"/>
                  <a:sym typeface="微软雅黑" pitchFamily="34" charset="-122"/>
                </a:rPr>
                <a:t>4</a:t>
              </a:r>
              <a:endParaRPr lang="zh-CN" altLang="en-US" dirty="0">
                <a:solidFill>
                  <a:srgbClr val="555555"/>
                </a:solidFill>
                <a:latin typeface="黑体" pitchFamily="49" charset="-122"/>
                <a:ea typeface="黑体" pitchFamily="49" charset="-122"/>
              </a:endParaRPr>
            </a:p>
          </p:txBody>
        </p:sp>
      </p:grpSp>
      <p:grpSp>
        <p:nvGrpSpPr>
          <p:cNvPr id="17417" name="Group 17"/>
          <p:cNvGrpSpPr>
            <a:grpSpLocks/>
          </p:cNvGrpSpPr>
          <p:nvPr/>
        </p:nvGrpSpPr>
        <p:grpSpPr bwMode="auto">
          <a:xfrm>
            <a:off x="2066925" y="3292475"/>
            <a:ext cx="4946650" cy="784225"/>
            <a:chOff x="0" y="0"/>
            <a:chExt cx="2976" cy="432"/>
          </a:xfrm>
        </p:grpSpPr>
        <p:sp>
          <p:nvSpPr>
            <p:cNvPr id="17423"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4"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5"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交换排序</a:t>
              </a:r>
            </a:p>
          </p:txBody>
        </p:sp>
        <p:sp>
          <p:nvSpPr>
            <p:cNvPr id="17426"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3</a:t>
              </a:r>
              <a:endParaRPr lang="zh-CN" altLang="en-US">
                <a:solidFill>
                  <a:srgbClr val="555555"/>
                </a:solidFill>
                <a:latin typeface="黑体" pitchFamily="49" charset="-122"/>
                <a:ea typeface="黑体" pitchFamily="49" charset="-122"/>
              </a:endParaRPr>
            </a:p>
          </p:txBody>
        </p:sp>
      </p:grpSp>
      <p:grpSp>
        <p:nvGrpSpPr>
          <p:cNvPr id="17418" name="Group 22"/>
          <p:cNvGrpSpPr>
            <a:grpSpLocks/>
          </p:cNvGrpSpPr>
          <p:nvPr/>
        </p:nvGrpSpPr>
        <p:grpSpPr bwMode="auto">
          <a:xfrm>
            <a:off x="2032000" y="1497013"/>
            <a:ext cx="4946650" cy="784225"/>
            <a:chOff x="0" y="0"/>
            <a:chExt cx="2976" cy="432"/>
          </a:xfrm>
        </p:grpSpPr>
        <p:sp>
          <p:nvSpPr>
            <p:cNvPr id="17419"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0"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1"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 </a:t>
              </a:r>
              <a:r>
                <a:rPr lang="zh-CN" altLang="en-US" sz="2400" dirty="0">
                  <a:solidFill>
                    <a:srgbClr val="FF0000"/>
                  </a:solidFill>
                  <a:latin typeface="黑体" pitchFamily="49" charset="-122"/>
                  <a:ea typeface="黑体" pitchFamily="49" charset="-122"/>
                  <a:sym typeface="微软雅黑" pitchFamily="34" charset="-122"/>
                </a:rPr>
                <a:t>插入排序</a:t>
              </a:r>
              <a:endParaRPr lang="zh-CN" altLang="en-US" dirty="0">
                <a:solidFill>
                  <a:srgbClr val="FF0000"/>
                </a:solidFill>
                <a:latin typeface="黑体" pitchFamily="49" charset="-122"/>
                <a:ea typeface="黑体" pitchFamily="49" charset="-122"/>
              </a:endParaRPr>
            </a:p>
          </p:txBody>
        </p:sp>
        <p:sp>
          <p:nvSpPr>
            <p:cNvPr id="17422" name="Text Box 23"/>
            <p:cNvSpPr>
              <a:spLocks noChangeArrowheads="1"/>
            </p:cNvSpPr>
            <p:nvPr/>
          </p:nvSpPr>
          <p:spPr bwMode="auto">
            <a:xfrm>
              <a:off x="98"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1</a:t>
              </a:r>
              <a:endParaRPr lang="zh-CN" altLang="en-US">
                <a:solidFill>
                  <a:srgbClr val="555555"/>
                </a:solidFill>
                <a:latin typeface="黑体" pitchFamily="49" charset="-122"/>
                <a:ea typeface="黑体" pitchFamily="49" charset="-122"/>
              </a:endParaRPr>
            </a:p>
          </p:txBody>
        </p:sp>
      </p:grpSp>
    </p:spTree>
    <p:extLst>
      <p:ext uri="{BB962C8B-B14F-4D97-AF65-F5344CB8AC3E}">
        <p14:creationId xmlns:p14="http://schemas.microsoft.com/office/powerpoint/2010/main" val="10049945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堆排序示例</a:t>
            </a:r>
          </a:p>
        </p:txBody>
      </p:sp>
      <p:sp>
        <p:nvSpPr>
          <p:cNvPr id="3" name="椭圆 2"/>
          <p:cNvSpPr/>
          <p:nvPr/>
        </p:nvSpPr>
        <p:spPr bwMode="auto">
          <a:xfrm>
            <a:off x="2385227" y="1422296"/>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59</a:t>
            </a:r>
            <a:endParaRPr lang="zh-CN" altLang="en-US" sz="900" dirty="0">
              <a:latin typeface="华文中宋" panose="02010600040101010101" pitchFamily="2" charset="-122"/>
              <a:ea typeface="华文中宋" panose="02010600040101010101" pitchFamily="2" charset="-122"/>
            </a:endParaRPr>
          </a:p>
        </p:txBody>
      </p:sp>
      <p:sp>
        <p:nvSpPr>
          <p:cNvPr id="4" name="椭圆 3"/>
          <p:cNvSpPr/>
          <p:nvPr/>
        </p:nvSpPr>
        <p:spPr bwMode="auto">
          <a:xfrm>
            <a:off x="1369217" y="1870996"/>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900" dirty="0">
                <a:latin typeface="华文中宋" panose="02010600040101010101" pitchFamily="2" charset="-122"/>
                <a:ea typeface="华文中宋" panose="02010600040101010101" pitchFamily="2" charset="-122"/>
              </a:rPr>
              <a:t>48</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 name="椭圆 4"/>
          <p:cNvSpPr/>
          <p:nvPr/>
        </p:nvSpPr>
        <p:spPr bwMode="auto">
          <a:xfrm>
            <a:off x="3335828" y="184550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26</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 name="椭圆 5"/>
          <p:cNvSpPr/>
          <p:nvPr/>
        </p:nvSpPr>
        <p:spPr bwMode="auto">
          <a:xfrm>
            <a:off x="639144" y="2454238"/>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15</a:t>
            </a:r>
            <a:endParaRPr lang="zh-CN" altLang="en-US" sz="900" dirty="0">
              <a:latin typeface="华文中宋" panose="02010600040101010101" pitchFamily="2" charset="-122"/>
              <a:ea typeface="华文中宋" panose="02010600040101010101" pitchFamily="2" charset="-122"/>
            </a:endParaRPr>
          </a:p>
        </p:txBody>
      </p:sp>
      <p:sp>
        <p:nvSpPr>
          <p:cNvPr id="7" name="椭圆 6"/>
          <p:cNvSpPr/>
          <p:nvPr/>
        </p:nvSpPr>
        <p:spPr bwMode="auto">
          <a:xfrm>
            <a:off x="2018938" y="2454239"/>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椭圆 7"/>
          <p:cNvSpPr/>
          <p:nvPr/>
        </p:nvSpPr>
        <p:spPr bwMode="auto">
          <a:xfrm>
            <a:off x="2753694" y="2454238"/>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 name="椭圆 8"/>
          <p:cNvSpPr/>
          <p:nvPr/>
        </p:nvSpPr>
        <p:spPr bwMode="auto">
          <a:xfrm>
            <a:off x="3907695" y="2442509"/>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 name="椭圆 9"/>
          <p:cNvSpPr/>
          <p:nvPr/>
        </p:nvSpPr>
        <p:spPr bwMode="auto">
          <a:xfrm>
            <a:off x="211487" y="3198269"/>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900" dirty="0">
                <a:latin typeface="华文中宋" panose="02010600040101010101" pitchFamily="2" charset="-122"/>
                <a:ea typeface="华文中宋" panose="02010600040101010101" pitchFamily="2" charset="-122"/>
              </a:rPr>
              <a:t>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椭圆 10"/>
          <p:cNvSpPr/>
          <p:nvPr/>
        </p:nvSpPr>
        <p:spPr bwMode="auto">
          <a:xfrm>
            <a:off x="1055892" y="3198269"/>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61</a:t>
            </a:r>
            <a:endParaRPr lang="zh-CN" altLang="en-US" sz="900" dirty="0">
              <a:latin typeface="华文中宋" panose="02010600040101010101" pitchFamily="2" charset="-122"/>
              <a:ea typeface="华文中宋" panose="02010600040101010101" pitchFamily="2" charset="-122"/>
            </a:endParaRPr>
          </a:p>
        </p:txBody>
      </p:sp>
      <p:sp>
        <p:nvSpPr>
          <p:cNvPr id="12" name="椭圆 11"/>
          <p:cNvSpPr/>
          <p:nvPr/>
        </p:nvSpPr>
        <p:spPr bwMode="auto">
          <a:xfrm>
            <a:off x="1720240" y="3198269"/>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77</a:t>
            </a:r>
            <a:endParaRPr lang="zh-CN" altLang="en-US" sz="900" dirty="0">
              <a:latin typeface="华文中宋" panose="02010600040101010101" pitchFamily="2" charset="-122"/>
              <a:ea typeface="华文中宋" panose="02010600040101010101" pitchFamily="2" charset="-122"/>
            </a:endParaRPr>
          </a:p>
        </p:txBody>
      </p:sp>
      <p:cxnSp>
        <p:nvCxnSpPr>
          <p:cNvPr id="13" name="直接连接符 12"/>
          <p:cNvCxnSpPr>
            <a:stCxn id="3" idx="2"/>
            <a:endCxn id="4" idx="0"/>
          </p:cNvCxnSpPr>
          <p:nvPr/>
        </p:nvCxnSpPr>
        <p:spPr bwMode="auto">
          <a:xfrm flipH="1">
            <a:off x="1604687" y="1650991"/>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a:stCxn id="3" idx="6"/>
            <a:endCxn id="5" idx="0"/>
          </p:cNvCxnSpPr>
          <p:nvPr/>
        </p:nvCxnSpPr>
        <p:spPr bwMode="auto">
          <a:xfrm>
            <a:off x="2856166" y="1650991"/>
            <a:ext cx="715132" cy="19451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a:stCxn id="4" idx="2"/>
            <a:endCxn id="6" idx="0"/>
          </p:cNvCxnSpPr>
          <p:nvPr/>
        </p:nvCxnSpPr>
        <p:spPr bwMode="auto">
          <a:xfrm flipH="1">
            <a:off x="874613" y="2099691"/>
            <a:ext cx="494604" cy="35454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a:stCxn id="7" idx="0"/>
            <a:endCxn id="4" idx="6"/>
          </p:cNvCxnSpPr>
          <p:nvPr/>
        </p:nvCxnSpPr>
        <p:spPr bwMode="auto">
          <a:xfrm flipH="1" flipV="1">
            <a:off x="1840156" y="2099691"/>
            <a:ext cx="414252" cy="354549"/>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a:stCxn id="5" idx="2"/>
            <a:endCxn id="8" idx="0"/>
          </p:cNvCxnSpPr>
          <p:nvPr/>
        </p:nvCxnSpPr>
        <p:spPr bwMode="auto">
          <a:xfrm flipH="1">
            <a:off x="2989163" y="2074197"/>
            <a:ext cx="346665" cy="38004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a:stCxn id="5" idx="6"/>
            <a:endCxn id="9" idx="0"/>
          </p:cNvCxnSpPr>
          <p:nvPr/>
        </p:nvCxnSpPr>
        <p:spPr bwMode="auto">
          <a:xfrm>
            <a:off x="3806767" y="2074197"/>
            <a:ext cx="336397" cy="368312"/>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stCxn id="6" idx="3"/>
            <a:endCxn id="10" idx="0"/>
          </p:cNvCxnSpPr>
          <p:nvPr/>
        </p:nvCxnSpPr>
        <p:spPr bwMode="auto">
          <a:xfrm flipH="1">
            <a:off x="446957" y="2844644"/>
            <a:ext cx="261155" cy="353625"/>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椭圆 19"/>
          <p:cNvSpPr/>
          <p:nvPr/>
        </p:nvSpPr>
        <p:spPr bwMode="auto">
          <a:xfrm>
            <a:off x="6997871" y="1346001"/>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5</a:t>
            </a:r>
            <a:endParaRPr lang="zh-CN" altLang="en-US" sz="900" dirty="0">
              <a:latin typeface="华文中宋" panose="02010600040101010101" pitchFamily="2" charset="-122"/>
              <a:ea typeface="华文中宋" panose="02010600040101010101" pitchFamily="2" charset="-122"/>
            </a:endParaRPr>
          </a:p>
        </p:txBody>
      </p:sp>
      <p:sp>
        <p:nvSpPr>
          <p:cNvPr id="21" name="椭圆 20"/>
          <p:cNvSpPr/>
          <p:nvPr/>
        </p:nvSpPr>
        <p:spPr bwMode="auto">
          <a:xfrm>
            <a:off x="5981861" y="1794701"/>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900" dirty="0">
                <a:latin typeface="华文中宋" panose="02010600040101010101" pitchFamily="2" charset="-122"/>
                <a:ea typeface="华文中宋" panose="02010600040101010101" pitchFamily="2" charset="-122"/>
              </a:rPr>
              <a:t>48</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2" name="椭圆 21"/>
          <p:cNvSpPr/>
          <p:nvPr/>
        </p:nvSpPr>
        <p:spPr bwMode="auto">
          <a:xfrm>
            <a:off x="7948472" y="1769207"/>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26</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3" name="椭圆 22"/>
          <p:cNvSpPr/>
          <p:nvPr/>
        </p:nvSpPr>
        <p:spPr bwMode="auto">
          <a:xfrm>
            <a:off x="5251788" y="2377943"/>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15</a:t>
            </a:r>
            <a:endParaRPr lang="zh-CN" altLang="en-US" sz="900" dirty="0">
              <a:latin typeface="华文中宋" panose="02010600040101010101" pitchFamily="2" charset="-122"/>
              <a:ea typeface="华文中宋" panose="02010600040101010101" pitchFamily="2" charset="-122"/>
            </a:endParaRPr>
          </a:p>
        </p:txBody>
      </p:sp>
      <p:sp>
        <p:nvSpPr>
          <p:cNvPr id="24" name="椭圆 23"/>
          <p:cNvSpPr/>
          <p:nvPr/>
        </p:nvSpPr>
        <p:spPr bwMode="auto">
          <a:xfrm>
            <a:off x="6631582" y="2377944"/>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5" name="椭圆 24"/>
          <p:cNvSpPr/>
          <p:nvPr/>
        </p:nvSpPr>
        <p:spPr bwMode="auto">
          <a:xfrm>
            <a:off x="7366338" y="2377943"/>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6" name="椭圆 25"/>
          <p:cNvSpPr/>
          <p:nvPr/>
        </p:nvSpPr>
        <p:spPr bwMode="auto">
          <a:xfrm>
            <a:off x="8520339" y="2366214"/>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7" name="椭圆 26"/>
          <p:cNvSpPr/>
          <p:nvPr/>
        </p:nvSpPr>
        <p:spPr bwMode="auto">
          <a:xfrm>
            <a:off x="4824131" y="3121974"/>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59</a:t>
            </a:r>
            <a:endParaRPr lang="zh-CN" altLang="en-US" sz="900" dirty="0">
              <a:latin typeface="华文中宋" panose="02010600040101010101" pitchFamily="2" charset="-122"/>
              <a:ea typeface="华文中宋" panose="02010600040101010101" pitchFamily="2" charset="-122"/>
            </a:endParaRPr>
          </a:p>
        </p:txBody>
      </p:sp>
      <p:sp>
        <p:nvSpPr>
          <p:cNvPr id="28" name="椭圆 27"/>
          <p:cNvSpPr/>
          <p:nvPr/>
        </p:nvSpPr>
        <p:spPr bwMode="auto">
          <a:xfrm>
            <a:off x="5668536" y="3121974"/>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61</a:t>
            </a:r>
            <a:endParaRPr lang="zh-CN" altLang="en-US" sz="900" dirty="0">
              <a:latin typeface="华文中宋" panose="02010600040101010101" pitchFamily="2" charset="-122"/>
              <a:ea typeface="华文中宋" panose="02010600040101010101" pitchFamily="2" charset="-122"/>
            </a:endParaRPr>
          </a:p>
        </p:txBody>
      </p:sp>
      <p:sp>
        <p:nvSpPr>
          <p:cNvPr id="29" name="椭圆 28"/>
          <p:cNvSpPr/>
          <p:nvPr/>
        </p:nvSpPr>
        <p:spPr bwMode="auto">
          <a:xfrm>
            <a:off x="6332884" y="3121974"/>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77</a:t>
            </a:r>
            <a:endParaRPr lang="zh-CN" altLang="en-US" sz="900" dirty="0">
              <a:latin typeface="华文中宋" panose="02010600040101010101" pitchFamily="2" charset="-122"/>
              <a:ea typeface="华文中宋" panose="02010600040101010101" pitchFamily="2" charset="-122"/>
            </a:endParaRPr>
          </a:p>
        </p:txBody>
      </p:sp>
      <p:cxnSp>
        <p:nvCxnSpPr>
          <p:cNvPr id="30" name="直接连接符 29"/>
          <p:cNvCxnSpPr>
            <a:stCxn id="20" idx="2"/>
            <a:endCxn id="21" idx="0"/>
          </p:cNvCxnSpPr>
          <p:nvPr/>
        </p:nvCxnSpPr>
        <p:spPr bwMode="auto">
          <a:xfrm flipH="1">
            <a:off x="6217331" y="1574696"/>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a:stCxn id="20" idx="6"/>
            <a:endCxn id="22" idx="0"/>
          </p:cNvCxnSpPr>
          <p:nvPr/>
        </p:nvCxnSpPr>
        <p:spPr bwMode="auto">
          <a:xfrm>
            <a:off x="7468810" y="1574696"/>
            <a:ext cx="715132" cy="19451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a:stCxn id="21" idx="2"/>
            <a:endCxn id="23" idx="0"/>
          </p:cNvCxnSpPr>
          <p:nvPr/>
        </p:nvCxnSpPr>
        <p:spPr bwMode="auto">
          <a:xfrm flipH="1">
            <a:off x="5487257" y="2023396"/>
            <a:ext cx="494604" cy="35454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a:stCxn id="24" idx="0"/>
            <a:endCxn id="21" idx="6"/>
          </p:cNvCxnSpPr>
          <p:nvPr/>
        </p:nvCxnSpPr>
        <p:spPr bwMode="auto">
          <a:xfrm flipH="1" flipV="1">
            <a:off x="6452800" y="2023396"/>
            <a:ext cx="414252" cy="354549"/>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p:cNvCxnSpPr>
            <a:stCxn id="22" idx="2"/>
            <a:endCxn id="25" idx="0"/>
          </p:cNvCxnSpPr>
          <p:nvPr/>
        </p:nvCxnSpPr>
        <p:spPr bwMode="auto">
          <a:xfrm flipH="1">
            <a:off x="7601807" y="1997902"/>
            <a:ext cx="346665" cy="38004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a:stCxn id="22" idx="6"/>
            <a:endCxn id="26" idx="0"/>
          </p:cNvCxnSpPr>
          <p:nvPr/>
        </p:nvCxnSpPr>
        <p:spPr bwMode="auto">
          <a:xfrm>
            <a:off x="8419411" y="1997902"/>
            <a:ext cx="336397" cy="368312"/>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椭圆 36"/>
          <p:cNvSpPr/>
          <p:nvPr/>
        </p:nvSpPr>
        <p:spPr bwMode="auto">
          <a:xfrm>
            <a:off x="3583743" y="4009399"/>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48</a:t>
            </a:r>
            <a:endParaRPr lang="zh-CN" altLang="en-US" sz="900" dirty="0">
              <a:latin typeface="华文中宋" panose="02010600040101010101" pitchFamily="2" charset="-122"/>
              <a:ea typeface="华文中宋" panose="02010600040101010101" pitchFamily="2" charset="-122"/>
            </a:endParaRPr>
          </a:p>
        </p:txBody>
      </p:sp>
      <p:sp>
        <p:nvSpPr>
          <p:cNvPr id="38" name="椭圆 37"/>
          <p:cNvSpPr/>
          <p:nvPr/>
        </p:nvSpPr>
        <p:spPr bwMode="auto">
          <a:xfrm>
            <a:off x="2567733" y="4458099"/>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9" name="椭圆 38"/>
          <p:cNvSpPr/>
          <p:nvPr/>
        </p:nvSpPr>
        <p:spPr bwMode="auto">
          <a:xfrm>
            <a:off x="4534344" y="443260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26</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0" name="椭圆 39"/>
          <p:cNvSpPr/>
          <p:nvPr/>
        </p:nvSpPr>
        <p:spPr bwMode="auto">
          <a:xfrm>
            <a:off x="1837660" y="5041341"/>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15</a:t>
            </a:r>
            <a:endParaRPr lang="zh-CN" altLang="en-US" sz="900" dirty="0">
              <a:latin typeface="华文中宋" panose="02010600040101010101" pitchFamily="2" charset="-122"/>
              <a:ea typeface="华文中宋" panose="02010600040101010101" pitchFamily="2" charset="-122"/>
            </a:endParaRPr>
          </a:p>
        </p:txBody>
      </p:sp>
      <p:sp>
        <p:nvSpPr>
          <p:cNvPr id="41" name="椭圆 40"/>
          <p:cNvSpPr/>
          <p:nvPr/>
        </p:nvSpPr>
        <p:spPr bwMode="auto">
          <a:xfrm>
            <a:off x="3217454" y="504134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900" dirty="0">
                <a:latin typeface="华文中宋" panose="02010600040101010101" pitchFamily="2" charset="-122"/>
                <a:ea typeface="华文中宋" panose="02010600040101010101" pitchFamily="2" charset="-122"/>
              </a:rPr>
              <a:t>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2" name="椭圆 41"/>
          <p:cNvSpPr/>
          <p:nvPr/>
        </p:nvSpPr>
        <p:spPr bwMode="auto">
          <a:xfrm>
            <a:off x="3952210" y="5041341"/>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3" name="椭圆 42"/>
          <p:cNvSpPr/>
          <p:nvPr/>
        </p:nvSpPr>
        <p:spPr bwMode="auto">
          <a:xfrm>
            <a:off x="5106211" y="502961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4" name="椭圆 43"/>
          <p:cNvSpPr/>
          <p:nvPr/>
        </p:nvSpPr>
        <p:spPr bwMode="auto">
          <a:xfrm>
            <a:off x="1410003" y="5785372"/>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59</a:t>
            </a:r>
            <a:endParaRPr lang="zh-CN" altLang="en-US" sz="900" dirty="0">
              <a:latin typeface="华文中宋" panose="02010600040101010101" pitchFamily="2" charset="-122"/>
              <a:ea typeface="华文中宋" panose="02010600040101010101" pitchFamily="2" charset="-122"/>
            </a:endParaRPr>
          </a:p>
        </p:txBody>
      </p:sp>
      <p:sp>
        <p:nvSpPr>
          <p:cNvPr id="45" name="椭圆 44"/>
          <p:cNvSpPr/>
          <p:nvPr/>
        </p:nvSpPr>
        <p:spPr bwMode="auto">
          <a:xfrm>
            <a:off x="2254408" y="5785372"/>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61</a:t>
            </a:r>
            <a:endParaRPr lang="zh-CN" altLang="en-US" sz="900" dirty="0">
              <a:latin typeface="华文中宋" panose="02010600040101010101" pitchFamily="2" charset="-122"/>
              <a:ea typeface="华文中宋" panose="02010600040101010101" pitchFamily="2" charset="-122"/>
            </a:endParaRPr>
          </a:p>
        </p:txBody>
      </p:sp>
      <p:sp>
        <p:nvSpPr>
          <p:cNvPr id="46" name="椭圆 45"/>
          <p:cNvSpPr/>
          <p:nvPr/>
        </p:nvSpPr>
        <p:spPr bwMode="auto">
          <a:xfrm>
            <a:off x="2918756" y="5785372"/>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77</a:t>
            </a:r>
            <a:endParaRPr lang="zh-CN" altLang="en-US" sz="900" dirty="0">
              <a:latin typeface="华文中宋" panose="02010600040101010101" pitchFamily="2" charset="-122"/>
              <a:ea typeface="华文中宋" panose="02010600040101010101" pitchFamily="2" charset="-122"/>
            </a:endParaRPr>
          </a:p>
        </p:txBody>
      </p:sp>
      <p:cxnSp>
        <p:nvCxnSpPr>
          <p:cNvPr id="47" name="直接连接符 46"/>
          <p:cNvCxnSpPr>
            <a:stCxn id="37" idx="2"/>
            <a:endCxn id="38" idx="0"/>
          </p:cNvCxnSpPr>
          <p:nvPr/>
        </p:nvCxnSpPr>
        <p:spPr bwMode="auto">
          <a:xfrm flipH="1">
            <a:off x="2803203" y="4238094"/>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p:cNvCxnSpPr>
            <a:stCxn id="37" idx="6"/>
            <a:endCxn id="39" idx="0"/>
          </p:cNvCxnSpPr>
          <p:nvPr/>
        </p:nvCxnSpPr>
        <p:spPr bwMode="auto">
          <a:xfrm>
            <a:off x="4054682" y="4238094"/>
            <a:ext cx="715132" cy="19451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p:cNvCxnSpPr>
            <a:stCxn id="38" idx="2"/>
            <a:endCxn id="40" idx="0"/>
          </p:cNvCxnSpPr>
          <p:nvPr/>
        </p:nvCxnSpPr>
        <p:spPr bwMode="auto">
          <a:xfrm flipH="1">
            <a:off x="2073129" y="4686794"/>
            <a:ext cx="494604" cy="35454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49"/>
          <p:cNvCxnSpPr>
            <a:stCxn id="41" idx="0"/>
            <a:endCxn id="38" idx="6"/>
          </p:cNvCxnSpPr>
          <p:nvPr/>
        </p:nvCxnSpPr>
        <p:spPr bwMode="auto">
          <a:xfrm flipH="1" flipV="1">
            <a:off x="3038672" y="4686794"/>
            <a:ext cx="414252" cy="354549"/>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50"/>
          <p:cNvCxnSpPr>
            <a:stCxn id="39" idx="2"/>
            <a:endCxn id="42" idx="0"/>
          </p:cNvCxnSpPr>
          <p:nvPr/>
        </p:nvCxnSpPr>
        <p:spPr bwMode="auto">
          <a:xfrm flipH="1">
            <a:off x="4187679" y="4661300"/>
            <a:ext cx="346665" cy="38004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51"/>
          <p:cNvCxnSpPr>
            <a:stCxn id="39" idx="6"/>
            <a:endCxn id="43" idx="0"/>
          </p:cNvCxnSpPr>
          <p:nvPr/>
        </p:nvCxnSpPr>
        <p:spPr bwMode="auto">
          <a:xfrm>
            <a:off x="5005283" y="4661300"/>
            <a:ext cx="336397" cy="368312"/>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箭头连接符 53"/>
          <p:cNvCxnSpPr/>
          <p:nvPr/>
        </p:nvCxnSpPr>
        <p:spPr bwMode="auto">
          <a:xfrm>
            <a:off x="4337995" y="2012851"/>
            <a:ext cx="649538" cy="339213"/>
          </a:xfrm>
          <a:prstGeom prst="straightConnector1">
            <a:avLst/>
          </a:prstGeom>
          <a:solidFill>
            <a:schemeClr val="accent1"/>
          </a:solidFill>
          <a:ln w="57150" cap="flat" cmpd="sng" algn="ctr">
            <a:solidFill>
              <a:srgbClr val="003399"/>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箭头连接符 54"/>
          <p:cNvCxnSpPr/>
          <p:nvPr/>
        </p:nvCxnSpPr>
        <p:spPr bwMode="auto">
          <a:xfrm flipH="1">
            <a:off x="4998862" y="3899210"/>
            <a:ext cx="674958" cy="423628"/>
          </a:xfrm>
          <a:prstGeom prst="straightConnector1">
            <a:avLst/>
          </a:prstGeom>
          <a:solidFill>
            <a:schemeClr val="accent1"/>
          </a:solidFill>
          <a:ln w="57150" cap="flat" cmpd="sng" algn="ctr">
            <a:solidFill>
              <a:srgbClr val="003399"/>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9206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堆排序示例</a:t>
            </a:r>
          </a:p>
        </p:txBody>
      </p:sp>
      <p:sp>
        <p:nvSpPr>
          <p:cNvPr id="3" name="椭圆 2"/>
          <p:cNvSpPr/>
          <p:nvPr/>
        </p:nvSpPr>
        <p:spPr bwMode="auto">
          <a:xfrm>
            <a:off x="2229792" y="1347220"/>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48</a:t>
            </a:r>
            <a:endParaRPr lang="zh-CN" altLang="en-US" sz="900" dirty="0">
              <a:latin typeface="华文中宋" panose="02010600040101010101" pitchFamily="2" charset="-122"/>
              <a:ea typeface="华文中宋" panose="02010600040101010101" pitchFamily="2" charset="-122"/>
            </a:endParaRPr>
          </a:p>
        </p:txBody>
      </p:sp>
      <p:sp>
        <p:nvSpPr>
          <p:cNvPr id="4" name="椭圆 3"/>
          <p:cNvSpPr/>
          <p:nvPr/>
        </p:nvSpPr>
        <p:spPr bwMode="auto">
          <a:xfrm>
            <a:off x="1213782" y="1795920"/>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 name="椭圆 4"/>
          <p:cNvSpPr/>
          <p:nvPr/>
        </p:nvSpPr>
        <p:spPr bwMode="auto">
          <a:xfrm>
            <a:off x="3180393" y="1770426"/>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26</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 name="椭圆 5"/>
          <p:cNvSpPr/>
          <p:nvPr/>
        </p:nvSpPr>
        <p:spPr bwMode="auto">
          <a:xfrm>
            <a:off x="483709" y="237916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15</a:t>
            </a:r>
            <a:endParaRPr lang="zh-CN" altLang="en-US" sz="900" dirty="0">
              <a:latin typeface="华文中宋" panose="02010600040101010101" pitchFamily="2" charset="-122"/>
              <a:ea typeface="华文中宋" panose="02010600040101010101" pitchFamily="2" charset="-122"/>
            </a:endParaRPr>
          </a:p>
        </p:txBody>
      </p:sp>
      <p:sp>
        <p:nvSpPr>
          <p:cNvPr id="7" name="椭圆 6"/>
          <p:cNvSpPr/>
          <p:nvPr/>
        </p:nvSpPr>
        <p:spPr bwMode="auto">
          <a:xfrm>
            <a:off x="1863503" y="2379163"/>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900" dirty="0">
                <a:latin typeface="华文中宋" panose="02010600040101010101" pitchFamily="2" charset="-122"/>
                <a:ea typeface="华文中宋" panose="02010600040101010101" pitchFamily="2" charset="-122"/>
              </a:rPr>
              <a:t>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椭圆 7"/>
          <p:cNvSpPr/>
          <p:nvPr/>
        </p:nvSpPr>
        <p:spPr bwMode="auto">
          <a:xfrm>
            <a:off x="2598259" y="237916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 name="椭圆 8"/>
          <p:cNvSpPr/>
          <p:nvPr/>
        </p:nvSpPr>
        <p:spPr bwMode="auto">
          <a:xfrm>
            <a:off x="3752260" y="2367433"/>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 name="椭圆 9"/>
          <p:cNvSpPr/>
          <p:nvPr/>
        </p:nvSpPr>
        <p:spPr bwMode="auto">
          <a:xfrm>
            <a:off x="56052" y="3123193"/>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59</a:t>
            </a:r>
            <a:endParaRPr lang="zh-CN" altLang="en-US" sz="900" dirty="0">
              <a:latin typeface="华文中宋" panose="02010600040101010101" pitchFamily="2" charset="-122"/>
              <a:ea typeface="华文中宋" panose="02010600040101010101" pitchFamily="2" charset="-122"/>
            </a:endParaRPr>
          </a:p>
        </p:txBody>
      </p:sp>
      <p:sp>
        <p:nvSpPr>
          <p:cNvPr id="11" name="椭圆 10"/>
          <p:cNvSpPr/>
          <p:nvPr/>
        </p:nvSpPr>
        <p:spPr bwMode="auto">
          <a:xfrm>
            <a:off x="900457" y="3123193"/>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61</a:t>
            </a:r>
            <a:endParaRPr lang="zh-CN" altLang="en-US" sz="900" dirty="0">
              <a:latin typeface="华文中宋" panose="02010600040101010101" pitchFamily="2" charset="-122"/>
              <a:ea typeface="华文中宋" panose="02010600040101010101" pitchFamily="2" charset="-122"/>
            </a:endParaRPr>
          </a:p>
        </p:txBody>
      </p:sp>
      <p:sp>
        <p:nvSpPr>
          <p:cNvPr id="12" name="椭圆 11"/>
          <p:cNvSpPr/>
          <p:nvPr/>
        </p:nvSpPr>
        <p:spPr bwMode="auto">
          <a:xfrm>
            <a:off x="1564805" y="3123193"/>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77</a:t>
            </a:r>
            <a:endParaRPr lang="zh-CN" altLang="en-US" sz="900" dirty="0">
              <a:latin typeface="华文中宋" panose="02010600040101010101" pitchFamily="2" charset="-122"/>
              <a:ea typeface="华文中宋" panose="02010600040101010101" pitchFamily="2" charset="-122"/>
            </a:endParaRPr>
          </a:p>
        </p:txBody>
      </p:sp>
      <p:cxnSp>
        <p:nvCxnSpPr>
          <p:cNvPr id="13" name="直接连接符 12"/>
          <p:cNvCxnSpPr>
            <a:stCxn id="3" idx="2"/>
            <a:endCxn id="4" idx="0"/>
          </p:cNvCxnSpPr>
          <p:nvPr/>
        </p:nvCxnSpPr>
        <p:spPr bwMode="auto">
          <a:xfrm flipH="1">
            <a:off x="1449252" y="1575915"/>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a:stCxn id="3" idx="6"/>
            <a:endCxn id="5" idx="0"/>
          </p:cNvCxnSpPr>
          <p:nvPr/>
        </p:nvCxnSpPr>
        <p:spPr bwMode="auto">
          <a:xfrm>
            <a:off x="2700731" y="1575915"/>
            <a:ext cx="715132" cy="19451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a:stCxn id="4" idx="2"/>
            <a:endCxn id="6" idx="0"/>
          </p:cNvCxnSpPr>
          <p:nvPr/>
        </p:nvCxnSpPr>
        <p:spPr bwMode="auto">
          <a:xfrm flipH="1">
            <a:off x="719178" y="2024615"/>
            <a:ext cx="494604" cy="35454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a:stCxn id="7" idx="0"/>
            <a:endCxn id="4" idx="6"/>
          </p:cNvCxnSpPr>
          <p:nvPr/>
        </p:nvCxnSpPr>
        <p:spPr bwMode="auto">
          <a:xfrm flipH="1" flipV="1">
            <a:off x="1684721" y="2024615"/>
            <a:ext cx="414252" cy="354549"/>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a:stCxn id="5" idx="2"/>
            <a:endCxn id="8" idx="0"/>
          </p:cNvCxnSpPr>
          <p:nvPr/>
        </p:nvCxnSpPr>
        <p:spPr bwMode="auto">
          <a:xfrm flipH="1">
            <a:off x="2833728" y="1999121"/>
            <a:ext cx="346665" cy="38004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a:stCxn id="5" idx="6"/>
            <a:endCxn id="9" idx="0"/>
          </p:cNvCxnSpPr>
          <p:nvPr/>
        </p:nvCxnSpPr>
        <p:spPr bwMode="auto">
          <a:xfrm>
            <a:off x="3651332" y="1999121"/>
            <a:ext cx="336397" cy="368312"/>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椭圆 18"/>
          <p:cNvSpPr/>
          <p:nvPr/>
        </p:nvSpPr>
        <p:spPr bwMode="auto">
          <a:xfrm>
            <a:off x="6913647" y="1347220"/>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a:t>
            </a:r>
            <a:endParaRPr lang="zh-CN" altLang="en-US" sz="900" dirty="0">
              <a:latin typeface="华文中宋" panose="02010600040101010101" pitchFamily="2" charset="-122"/>
              <a:ea typeface="华文中宋" panose="02010600040101010101" pitchFamily="2" charset="-122"/>
            </a:endParaRPr>
          </a:p>
        </p:txBody>
      </p:sp>
      <p:sp>
        <p:nvSpPr>
          <p:cNvPr id="20" name="椭圆 19"/>
          <p:cNvSpPr/>
          <p:nvPr/>
        </p:nvSpPr>
        <p:spPr bwMode="auto">
          <a:xfrm>
            <a:off x="5897637" y="1795920"/>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1" name="椭圆 20"/>
          <p:cNvSpPr/>
          <p:nvPr/>
        </p:nvSpPr>
        <p:spPr bwMode="auto">
          <a:xfrm>
            <a:off x="7864248" y="1770426"/>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26</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2" name="椭圆 21"/>
          <p:cNvSpPr/>
          <p:nvPr/>
        </p:nvSpPr>
        <p:spPr bwMode="auto">
          <a:xfrm>
            <a:off x="5167564" y="237916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15</a:t>
            </a:r>
            <a:endParaRPr lang="zh-CN" altLang="en-US" sz="900" dirty="0">
              <a:latin typeface="华文中宋" panose="02010600040101010101" pitchFamily="2" charset="-122"/>
              <a:ea typeface="华文中宋" panose="02010600040101010101" pitchFamily="2" charset="-122"/>
            </a:endParaRPr>
          </a:p>
        </p:txBody>
      </p:sp>
      <p:sp>
        <p:nvSpPr>
          <p:cNvPr id="23" name="椭圆 22"/>
          <p:cNvSpPr/>
          <p:nvPr/>
        </p:nvSpPr>
        <p:spPr bwMode="auto">
          <a:xfrm>
            <a:off x="6547358" y="2379163"/>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900" dirty="0">
                <a:latin typeface="华文中宋" panose="02010600040101010101" pitchFamily="2" charset="-122"/>
                <a:ea typeface="华文中宋" panose="02010600040101010101" pitchFamily="2" charset="-122"/>
              </a:rPr>
              <a:t>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4" name="椭圆 23"/>
          <p:cNvSpPr/>
          <p:nvPr/>
        </p:nvSpPr>
        <p:spPr bwMode="auto">
          <a:xfrm>
            <a:off x="7282114" y="237916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5" name="椭圆 24"/>
          <p:cNvSpPr/>
          <p:nvPr/>
        </p:nvSpPr>
        <p:spPr bwMode="auto">
          <a:xfrm>
            <a:off x="8436115" y="2367433"/>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48</a:t>
            </a:r>
            <a:endParaRPr lang="zh-CN" altLang="en-US" sz="900" dirty="0">
              <a:latin typeface="华文中宋" panose="02010600040101010101" pitchFamily="2" charset="-122"/>
              <a:ea typeface="华文中宋" panose="02010600040101010101" pitchFamily="2" charset="-122"/>
            </a:endParaRPr>
          </a:p>
        </p:txBody>
      </p:sp>
      <p:sp>
        <p:nvSpPr>
          <p:cNvPr id="26" name="椭圆 25"/>
          <p:cNvSpPr/>
          <p:nvPr/>
        </p:nvSpPr>
        <p:spPr bwMode="auto">
          <a:xfrm>
            <a:off x="4739907" y="3123193"/>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59</a:t>
            </a:r>
            <a:endParaRPr lang="zh-CN" altLang="en-US" sz="900" dirty="0">
              <a:latin typeface="华文中宋" panose="02010600040101010101" pitchFamily="2" charset="-122"/>
              <a:ea typeface="华文中宋" panose="02010600040101010101" pitchFamily="2" charset="-122"/>
            </a:endParaRPr>
          </a:p>
        </p:txBody>
      </p:sp>
      <p:sp>
        <p:nvSpPr>
          <p:cNvPr id="27" name="椭圆 26"/>
          <p:cNvSpPr/>
          <p:nvPr/>
        </p:nvSpPr>
        <p:spPr bwMode="auto">
          <a:xfrm>
            <a:off x="5584312" y="3123193"/>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61</a:t>
            </a:r>
            <a:endParaRPr lang="zh-CN" altLang="en-US" sz="900" dirty="0">
              <a:latin typeface="华文中宋" panose="02010600040101010101" pitchFamily="2" charset="-122"/>
              <a:ea typeface="华文中宋" panose="02010600040101010101" pitchFamily="2" charset="-122"/>
            </a:endParaRPr>
          </a:p>
        </p:txBody>
      </p:sp>
      <p:sp>
        <p:nvSpPr>
          <p:cNvPr id="28" name="椭圆 27"/>
          <p:cNvSpPr/>
          <p:nvPr/>
        </p:nvSpPr>
        <p:spPr bwMode="auto">
          <a:xfrm>
            <a:off x="6248660" y="3123193"/>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77</a:t>
            </a:r>
            <a:endParaRPr lang="zh-CN" altLang="en-US" sz="900" dirty="0">
              <a:latin typeface="华文中宋" panose="02010600040101010101" pitchFamily="2" charset="-122"/>
              <a:ea typeface="华文中宋" panose="02010600040101010101" pitchFamily="2" charset="-122"/>
            </a:endParaRPr>
          </a:p>
        </p:txBody>
      </p:sp>
      <p:cxnSp>
        <p:nvCxnSpPr>
          <p:cNvPr id="29" name="直接连接符 28"/>
          <p:cNvCxnSpPr>
            <a:stCxn id="19" idx="2"/>
            <a:endCxn id="20" idx="0"/>
          </p:cNvCxnSpPr>
          <p:nvPr/>
        </p:nvCxnSpPr>
        <p:spPr bwMode="auto">
          <a:xfrm flipH="1">
            <a:off x="6133107" y="1575915"/>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a:stCxn id="19" idx="6"/>
            <a:endCxn id="21" idx="0"/>
          </p:cNvCxnSpPr>
          <p:nvPr/>
        </p:nvCxnSpPr>
        <p:spPr bwMode="auto">
          <a:xfrm>
            <a:off x="7384586" y="1575915"/>
            <a:ext cx="715132" cy="19451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a:stCxn id="20" idx="2"/>
            <a:endCxn id="22" idx="0"/>
          </p:cNvCxnSpPr>
          <p:nvPr/>
        </p:nvCxnSpPr>
        <p:spPr bwMode="auto">
          <a:xfrm flipH="1">
            <a:off x="5403033" y="2024615"/>
            <a:ext cx="494604" cy="35454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a:stCxn id="23" idx="0"/>
            <a:endCxn id="20" idx="6"/>
          </p:cNvCxnSpPr>
          <p:nvPr/>
        </p:nvCxnSpPr>
        <p:spPr bwMode="auto">
          <a:xfrm flipH="1" flipV="1">
            <a:off x="6368576" y="2024615"/>
            <a:ext cx="414252" cy="354549"/>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a:stCxn id="21" idx="2"/>
            <a:endCxn id="24" idx="0"/>
          </p:cNvCxnSpPr>
          <p:nvPr/>
        </p:nvCxnSpPr>
        <p:spPr bwMode="auto">
          <a:xfrm flipH="1">
            <a:off x="7517583" y="1999121"/>
            <a:ext cx="346665" cy="38004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椭圆 34"/>
          <p:cNvSpPr/>
          <p:nvPr/>
        </p:nvSpPr>
        <p:spPr bwMode="auto">
          <a:xfrm>
            <a:off x="3946308" y="398641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26</a:t>
            </a:r>
            <a:endParaRPr lang="zh-CN" altLang="en-US" sz="900" dirty="0">
              <a:latin typeface="华文中宋" panose="02010600040101010101" pitchFamily="2" charset="-122"/>
              <a:ea typeface="华文中宋" panose="02010600040101010101" pitchFamily="2" charset="-122"/>
            </a:endParaRPr>
          </a:p>
        </p:txBody>
      </p:sp>
      <p:sp>
        <p:nvSpPr>
          <p:cNvPr id="36" name="椭圆 35"/>
          <p:cNvSpPr/>
          <p:nvPr/>
        </p:nvSpPr>
        <p:spPr bwMode="auto">
          <a:xfrm>
            <a:off x="2930298" y="443511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7" name="椭圆 36"/>
          <p:cNvSpPr/>
          <p:nvPr/>
        </p:nvSpPr>
        <p:spPr bwMode="auto">
          <a:xfrm>
            <a:off x="4896909" y="4409621"/>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900" dirty="0">
                <a:latin typeface="华文中宋" panose="02010600040101010101" pitchFamily="2" charset="-122"/>
                <a:ea typeface="华文中宋" panose="02010600040101010101" pitchFamily="2" charset="-122"/>
              </a:rPr>
              <a:t>11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8" name="椭圆 37"/>
          <p:cNvSpPr/>
          <p:nvPr/>
        </p:nvSpPr>
        <p:spPr bwMode="auto">
          <a:xfrm>
            <a:off x="2200225" y="5018357"/>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15</a:t>
            </a:r>
            <a:endParaRPr lang="zh-CN" altLang="en-US" sz="900" dirty="0">
              <a:latin typeface="华文中宋" panose="02010600040101010101" pitchFamily="2" charset="-122"/>
              <a:ea typeface="华文中宋" panose="02010600040101010101" pitchFamily="2" charset="-122"/>
            </a:endParaRPr>
          </a:p>
        </p:txBody>
      </p:sp>
      <p:sp>
        <p:nvSpPr>
          <p:cNvPr id="39" name="椭圆 38"/>
          <p:cNvSpPr/>
          <p:nvPr/>
        </p:nvSpPr>
        <p:spPr bwMode="auto">
          <a:xfrm>
            <a:off x="3580019" y="5018358"/>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900" dirty="0">
                <a:latin typeface="华文中宋" panose="02010600040101010101" pitchFamily="2" charset="-122"/>
                <a:ea typeface="华文中宋" panose="02010600040101010101" pitchFamily="2" charset="-122"/>
              </a:rPr>
              <a:t>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0" name="椭圆 39"/>
          <p:cNvSpPr/>
          <p:nvPr/>
        </p:nvSpPr>
        <p:spPr bwMode="auto">
          <a:xfrm>
            <a:off x="4314775" y="5018357"/>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1" name="椭圆 40"/>
          <p:cNvSpPr/>
          <p:nvPr/>
        </p:nvSpPr>
        <p:spPr bwMode="auto">
          <a:xfrm>
            <a:off x="5468776" y="5006628"/>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48</a:t>
            </a:r>
            <a:endParaRPr lang="zh-CN" altLang="en-US" sz="900" dirty="0">
              <a:latin typeface="华文中宋" panose="02010600040101010101" pitchFamily="2" charset="-122"/>
              <a:ea typeface="华文中宋" panose="02010600040101010101" pitchFamily="2" charset="-122"/>
            </a:endParaRPr>
          </a:p>
        </p:txBody>
      </p:sp>
      <p:sp>
        <p:nvSpPr>
          <p:cNvPr id="42" name="椭圆 41"/>
          <p:cNvSpPr/>
          <p:nvPr/>
        </p:nvSpPr>
        <p:spPr bwMode="auto">
          <a:xfrm>
            <a:off x="1772568" y="5762388"/>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59</a:t>
            </a:r>
            <a:endParaRPr lang="zh-CN" altLang="en-US" sz="900" dirty="0">
              <a:latin typeface="华文中宋" panose="02010600040101010101" pitchFamily="2" charset="-122"/>
              <a:ea typeface="华文中宋" panose="02010600040101010101" pitchFamily="2" charset="-122"/>
            </a:endParaRPr>
          </a:p>
        </p:txBody>
      </p:sp>
      <p:sp>
        <p:nvSpPr>
          <p:cNvPr id="43" name="椭圆 42"/>
          <p:cNvSpPr/>
          <p:nvPr/>
        </p:nvSpPr>
        <p:spPr bwMode="auto">
          <a:xfrm>
            <a:off x="2616973" y="5762388"/>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61</a:t>
            </a:r>
            <a:endParaRPr lang="zh-CN" altLang="en-US" sz="900" dirty="0">
              <a:latin typeface="华文中宋" panose="02010600040101010101" pitchFamily="2" charset="-122"/>
              <a:ea typeface="华文中宋" panose="02010600040101010101" pitchFamily="2" charset="-122"/>
            </a:endParaRPr>
          </a:p>
        </p:txBody>
      </p:sp>
      <p:sp>
        <p:nvSpPr>
          <p:cNvPr id="44" name="椭圆 43"/>
          <p:cNvSpPr/>
          <p:nvPr/>
        </p:nvSpPr>
        <p:spPr bwMode="auto">
          <a:xfrm>
            <a:off x="3281321" y="5762388"/>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77</a:t>
            </a:r>
            <a:endParaRPr lang="zh-CN" altLang="en-US" sz="900" dirty="0">
              <a:latin typeface="华文中宋" panose="02010600040101010101" pitchFamily="2" charset="-122"/>
              <a:ea typeface="华文中宋" panose="02010600040101010101" pitchFamily="2" charset="-122"/>
            </a:endParaRPr>
          </a:p>
        </p:txBody>
      </p:sp>
      <p:cxnSp>
        <p:nvCxnSpPr>
          <p:cNvPr id="45" name="直接连接符 44"/>
          <p:cNvCxnSpPr>
            <a:stCxn id="35" idx="2"/>
            <a:endCxn id="36" idx="0"/>
          </p:cNvCxnSpPr>
          <p:nvPr/>
        </p:nvCxnSpPr>
        <p:spPr bwMode="auto">
          <a:xfrm flipH="1">
            <a:off x="3165768" y="4215110"/>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5"/>
          <p:cNvCxnSpPr>
            <a:stCxn id="35" idx="6"/>
            <a:endCxn id="37" idx="0"/>
          </p:cNvCxnSpPr>
          <p:nvPr/>
        </p:nvCxnSpPr>
        <p:spPr bwMode="auto">
          <a:xfrm>
            <a:off x="4417247" y="4215110"/>
            <a:ext cx="715132" cy="19451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46"/>
          <p:cNvCxnSpPr>
            <a:stCxn id="36" idx="2"/>
            <a:endCxn id="38" idx="0"/>
          </p:cNvCxnSpPr>
          <p:nvPr/>
        </p:nvCxnSpPr>
        <p:spPr bwMode="auto">
          <a:xfrm flipH="1">
            <a:off x="2435694" y="4663810"/>
            <a:ext cx="494604" cy="35454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p:cNvCxnSpPr>
            <a:stCxn id="39" idx="0"/>
            <a:endCxn id="36" idx="6"/>
          </p:cNvCxnSpPr>
          <p:nvPr/>
        </p:nvCxnSpPr>
        <p:spPr bwMode="auto">
          <a:xfrm flipH="1" flipV="1">
            <a:off x="3401237" y="4663810"/>
            <a:ext cx="414252" cy="354549"/>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p:cNvCxnSpPr>
            <a:stCxn id="37" idx="2"/>
            <a:endCxn id="40" idx="0"/>
          </p:cNvCxnSpPr>
          <p:nvPr/>
        </p:nvCxnSpPr>
        <p:spPr bwMode="auto">
          <a:xfrm flipH="1">
            <a:off x="4550244" y="4638316"/>
            <a:ext cx="346665" cy="38004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箭头连接符 49"/>
          <p:cNvCxnSpPr/>
          <p:nvPr/>
        </p:nvCxnSpPr>
        <p:spPr bwMode="auto">
          <a:xfrm>
            <a:off x="4223199" y="1999121"/>
            <a:ext cx="909180" cy="228695"/>
          </a:xfrm>
          <a:prstGeom prst="straightConnector1">
            <a:avLst/>
          </a:prstGeom>
          <a:solidFill>
            <a:schemeClr val="accent1"/>
          </a:solidFill>
          <a:ln w="57150" cap="flat" cmpd="sng" algn="ctr">
            <a:solidFill>
              <a:srgbClr val="003399"/>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箭头连接符 50"/>
          <p:cNvCxnSpPr/>
          <p:nvPr/>
        </p:nvCxnSpPr>
        <p:spPr bwMode="auto">
          <a:xfrm flipH="1">
            <a:off x="4998862" y="3746090"/>
            <a:ext cx="674958" cy="576748"/>
          </a:xfrm>
          <a:prstGeom prst="straightConnector1">
            <a:avLst/>
          </a:prstGeom>
          <a:solidFill>
            <a:schemeClr val="accent1"/>
          </a:solidFill>
          <a:ln w="57150" cap="flat" cmpd="sng" algn="ctr">
            <a:solidFill>
              <a:srgbClr val="003399"/>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795140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堆排序示例</a:t>
            </a:r>
          </a:p>
        </p:txBody>
      </p:sp>
      <p:sp>
        <p:nvSpPr>
          <p:cNvPr id="3" name="椭圆 2"/>
          <p:cNvSpPr/>
          <p:nvPr/>
        </p:nvSpPr>
        <p:spPr bwMode="auto">
          <a:xfrm>
            <a:off x="2243507" y="1508686"/>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26</a:t>
            </a:r>
            <a:endParaRPr lang="zh-CN" altLang="en-US" sz="900" dirty="0">
              <a:latin typeface="华文中宋" panose="02010600040101010101" pitchFamily="2" charset="-122"/>
              <a:ea typeface="华文中宋" panose="02010600040101010101" pitchFamily="2" charset="-122"/>
            </a:endParaRPr>
          </a:p>
        </p:txBody>
      </p:sp>
      <p:sp>
        <p:nvSpPr>
          <p:cNvPr id="4" name="椭圆 3"/>
          <p:cNvSpPr/>
          <p:nvPr/>
        </p:nvSpPr>
        <p:spPr bwMode="auto">
          <a:xfrm>
            <a:off x="1227497" y="1957386"/>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 name="椭圆 4"/>
          <p:cNvSpPr/>
          <p:nvPr/>
        </p:nvSpPr>
        <p:spPr bwMode="auto">
          <a:xfrm>
            <a:off x="3194108" y="193189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900" dirty="0">
                <a:latin typeface="华文中宋" panose="02010600040101010101" pitchFamily="2" charset="-122"/>
                <a:ea typeface="华文中宋" panose="02010600040101010101" pitchFamily="2" charset="-122"/>
              </a:rPr>
              <a:t>11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 name="椭圆 5"/>
          <p:cNvSpPr/>
          <p:nvPr/>
        </p:nvSpPr>
        <p:spPr bwMode="auto">
          <a:xfrm>
            <a:off x="497424" y="2540628"/>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15</a:t>
            </a:r>
            <a:endParaRPr lang="zh-CN" altLang="en-US" sz="900" dirty="0">
              <a:latin typeface="华文中宋" panose="02010600040101010101" pitchFamily="2" charset="-122"/>
              <a:ea typeface="华文中宋" panose="02010600040101010101" pitchFamily="2" charset="-122"/>
            </a:endParaRPr>
          </a:p>
        </p:txBody>
      </p:sp>
      <p:sp>
        <p:nvSpPr>
          <p:cNvPr id="7" name="椭圆 6"/>
          <p:cNvSpPr/>
          <p:nvPr/>
        </p:nvSpPr>
        <p:spPr bwMode="auto">
          <a:xfrm>
            <a:off x="1877218" y="2540629"/>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900" dirty="0">
                <a:latin typeface="华文中宋" panose="02010600040101010101" pitchFamily="2" charset="-122"/>
                <a:ea typeface="华文中宋" panose="02010600040101010101" pitchFamily="2" charset="-122"/>
              </a:rPr>
              <a:t>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椭圆 7"/>
          <p:cNvSpPr/>
          <p:nvPr/>
        </p:nvSpPr>
        <p:spPr bwMode="auto">
          <a:xfrm>
            <a:off x="2611974" y="2540628"/>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 name="椭圆 8"/>
          <p:cNvSpPr/>
          <p:nvPr/>
        </p:nvSpPr>
        <p:spPr bwMode="auto">
          <a:xfrm>
            <a:off x="3765975" y="2528899"/>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48</a:t>
            </a:r>
            <a:endParaRPr lang="zh-CN" altLang="en-US" sz="900" dirty="0">
              <a:latin typeface="华文中宋" panose="02010600040101010101" pitchFamily="2" charset="-122"/>
              <a:ea typeface="华文中宋" panose="02010600040101010101" pitchFamily="2" charset="-122"/>
            </a:endParaRPr>
          </a:p>
        </p:txBody>
      </p:sp>
      <p:sp>
        <p:nvSpPr>
          <p:cNvPr id="10" name="椭圆 9"/>
          <p:cNvSpPr/>
          <p:nvPr/>
        </p:nvSpPr>
        <p:spPr bwMode="auto">
          <a:xfrm>
            <a:off x="69767" y="3284659"/>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59</a:t>
            </a:r>
            <a:endParaRPr lang="zh-CN" altLang="en-US" sz="900" dirty="0">
              <a:latin typeface="华文中宋" panose="02010600040101010101" pitchFamily="2" charset="-122"/>
              <a:ea typeface="华文中宋" panose="02010600040101010101" pitchFamily="2" charset="-122"/>
            </a:endParaRPr>
          </a:p>
        </p:txBody>
      </p:sp>
      <p:sp>
        <p:nvSpPr>
          <p:cNvPr id="11" name="椭圆 10"/>
          <p:cNvSpPr/>
          <p:nvPr/>
        </p:nvSpPr>
        <p:spPr bwMode="auto">
          <a:xfrm>
            <a:off x="914172" y="3284659"/>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61</a:t>
            </a:r>
            <a:endParaRPr lang="zh-CN" altLang="en-US" sz="900" dirty="0">
              <a:latin typeface="华文中宋" panose="02010600040101010101" pitchFamily="2" charset="-122"/>
              <a:ea typeface="华文中宋" panose="02010600040101010101" pitchFamily="2" charset="-122"/>
            </a:endParaRPr>
          </a:p>
        </p:txBody>
      </p:sp>
      <p:sp>
        <p:nvSpPr>
          <p:cNvPr id="12" name="椭圆 11"/>
          <p:cNvSpPr/>
          <p:nvPr/>
        </p:nvSpPr>
        <p:spPr bwMode="auto">
          <a:xfrm>
            <a:off x="1578520" y="3284659"/>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77</a:t>
            </a:r>
            <a:endParaRPr lang="zh-CN" altLang="en-US" sz="900" dirty="0">
              <a:latin typeface="华文中宋" panose="02010600040101010101" pitchFamily="2" charset="-122"/>
              <a:ea typeface="华文中宋" panose="02010600040101010101" pitchFamily="2" charset="-122"/>
            </a:endParaRPr>
          </a:p>
        </p:txBody>
      </p:sp>
      <p:cxnSp>
        <p:nvCxnSpPr>
          <p:cNvPr id="13" name="直接连接符 12"/>
          <p:cNvCxnSpPr>
            <a:stCxn id="3" idx="2"/>
            <a:endCxn id="4" idx="0"/>
          </p:cNvCxnSpPr>
          <p:nvPr/>
        </p:nvCxnSpPr>
        <p:spPr bwMode="auto">
          <a:xfrm flipH="1">
            <a:off x="1462967" y="1737381"/>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a:stCxn id="3" idx="6"/>
            <a:endCxn id="5" idx="0"/>
          </p:cNvCxnSpPr>
          <p:nvPr/>
        </p:nvCxnSpPr>
        <p:spPr bwMode="auto">
          <a:xfrm>
            <a:off x="2714446" y="1737381"/>
            <a:ext cx="715132" cy="19451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a:stCxn id="4" idx="2"/>
            <a:endCxn id="6" idx="0"/>
          </p:cNvCxnSpPr>
          <p:nvPr/>
        </p:nvCxnSpPr>
        <p:spPr bwMode="auto">
          <a:xfrm flipH="1">
            <a:off x="732893" y="2186081"/>
            <a:ext cx="494604" cy="35454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a:stCxn id="7" idx="0"/>
            <a:endCxn id="4" idx="6"/>
          </p:cNvCxnSpPr>
          <p:nvPr/>
        </p:nvCxnSpPr>
        <p:spPr bwMode="auto">
          <a:xfrm flipH="1" flipV="1">
            <a:off x="1698436" y="2186081"/>
            <a:ext cx="414252" cy="354549"/>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a:stCxn id="5" idx="2"/>
            <a:endCxn id="8" idx="0"/>
          </p:cNvCxnSpPr>
          <p:nvPr/>
        </p:nvCxnSpPr>
        <p:spPr bwMode="auto">
          <a:xfrm flipH="1">
            <a:off x="2847443" y="2160587"/>
            <a:ext cx="346665" cy="38004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椭圆 17"/>
          <p:cNvSpPr/>
          <p:nvPr/>
        </p:nvSpPr>
        <p:spPr bwMode="auto">
          <a:xfrm>
            <a:off x="6976229" y="1496957"/>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a:t>
            </a:r>
            <a:endParaRPr lang="zh-CN" altLang="en-US" sz="900" dirty="0">
              <a:latin typeface="华文中宋" panose="02010600040101010101" pitchFamily="2" charset="-122"/>
              <a:ea typeface="华文中宋" panose="02010600040101010101" pitchFamily="2" charset="-122"/>
            </a:endParaRPr>
          </a:p>
        </p:txBody>
      </p:sp>
      <p:sp>
        <p:nvSpPr>
          <p:cNvPr id="19" name="椭圆 18"/>
          <p:cNvSpPr/>
          <p:nvPr/>
        </p:nvSpPr>
        <p:spPr bwMode="auto">
          <a:xfrm>
            <a:off x="5960219" y="1945657"/>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19</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0" name="椭圆 19"/>
          <p:cNvSpPr/>
          <p:nvPr/>
        </p:nvSpPr>
        <p:spPr bwMode="auto">
          <a:xfrm>
            <a:off x="7926830" y="1920163"/>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900" dirty="0">
                <a:latin typeface="华文中宋" panose="02010600040101010101" pitchFamily="2" charset="-122"/>
                <a:ea typeface="华文中宋" panose="02010600040101010101" pitchFamily="2" charset="-122"/>
              </a:rPr>
              <a:t>11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1" name="椭圆 20"/>
          <p:cNvSpPr/>
          <p:nvPr/>
        </p:nvSpPr>
        <p:spPr bwMode="auto">
          <a:xfrm>
            <a:off x="5230146" y="2528899"/>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15</a:t>
            </a:r>
            <a:endParaRPr lang="zh-CN" altLang="en-US" sz="900" dirty="0">
              <a:latin typeface="华文中宋" panose="02010600040101010101" pitchFamily="2" charset="-122"/>
              <a:ea typeface="华文中宋" panose="02010600040101010101" pitchFamily="2" charset="-122"/>
            </a:endParaRPr>
          </a:p>
        </p:txBody>
      </p:sp>
      <p:sp>
        <p:nvSpPr>
          <p:cNvPr id="22" name="椭圆 21"/>
          <p:cNvSpPr/>
          <p:nvPr/>
        </p:nvSpPr>
        <p:spPr bwMode="auto">
          <a:xfrm>
            <a:off x="6609940" y="2528900"/>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900" dirty="0">
                <a:latin typeface="华文中宋" panose="02010600040101010101" pitchFamily="2" charset="-122"/>
                <a:ea typeface="华文中宋" panose="02010600040101010101" pitchFamily="2" charset="-122"/>
              </a:rPr>
              <a:t>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3" name="椭圆 22"/>
          <p:cNvSpPr/>
          <p:nvPr/>
        </p:nvSpPr>
        <p:spPr bwMode="auto">
          <a:xfrm>
            <a:off x="7344696" y="2528899"/>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26</a:t>
            </a:r>
            <a:endParaRPr lang="zh-CN" altLang="en-US" sz="900" dirty="0">
              <a:latin typeface="华文中宋" panose="02010600040101010101" pitchFamily="2" charset="-122"/>
              <a:ea typeface="华文中宋" panose="02010600040101010101" pitchFamily="2" charset="-122"/>
            </a:endParaRPr>
          </a:p>
        </p:txBody>
      </p:sp>
      <p:sp>
        <p:nvSpPr>
          <p:cNvPr id="24" name="椭圆 23"/>
          <p:cNvSpPr/>
          <p:nvPr/>
        </p:nvSpPr>
        <p:spPr bwMode="auto">
          <a:xfrm>
            <a:off x="8498697" y="2517170"/>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48</a:t>
            </a:r>
            <a:endParaRPr lang="zh-CN" altLang="en-US" sz="900" dirty="0">
              <a:latin typeface="华文中宋" panose="02010600040101010101" pitchFamily="2" charset="-122"/>
              <a:ea typeface="华文中宋" panose="02010600040101010101" pitchFamily="2" charset="-122"/>
            </a:endParaRPr>
          </a:p>
        </p:txBody>
      </p:sp>
      <p:sp>
        <p:nvSpPr>
          <p:cNvPr id="25" name="椭圆 24"/>
          <p:cNvSpPr/>
          <p:nvPr/>
        </p:nvSpPr>
        <p:spPr bwMode="auto">
          <a:xfrm>
            <a:off x="4802489" y="3272930"/>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59</a:t>
            </a:r>
            <a:endParaRPr lang="zh-CN" altLang="en-US" sz="900" dirty="0">
              <a:latin typeface="华文中宋" panose="02010600040101010101" pitchFamily="2" charset="-122"/>
              <a:ea typeface="华文中宋" panose="02010600040101010101" pitchFamily="2" charset="-122"/>
            </a:endParaRPr>
          </a:p>
        </p:txBody>
      </p:sp>
      <p:sp>
        <p:nvSpPr>
          <p:cNvPr id="26" name="椭圆 25"/>
          <p:cNvSpPr/>
          <p:nvPr/>
        </p:nvSpPr>
        <p:spPr bwMode="auto">
          <a:xfrm>
            <a:off x="5646894" y="3272930"/>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61</a:t>
            </a:r>
            <a:endParaRPr lang="zh-CN" altLang="en-US" sz="900" dirty="0">
              <a:latin typeface="华文中宋" panose="02010600040101010101" pitchFamily="2" charset="-122"/>
              <a:ea typeface="华文中宋" panose="02010600040101010101" pitchFamily="2" charset="-122"/>
            </a:endParaRPr>
          </a:p>
        </p:txBody>
      </p:sp>
      <p:sp>
        <p:nvSpPr>
          <p:cNvPr id="27" name="椭圆 26"/>
          <p:cNvSpPr/>
          <p:nvPr/>
        </p:nvSpPr>
        <p:spPr bwMode="auto">
          <a:xfrm>
            <a:off x="6311242" y="3272930"/>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77</a:t>
            </a:r>
            <a:endParaRPr lang="zh-CN" altLang="en-US" sz="900" dirty="0">
              <a:latin typeface="华文中宋" panose="02010600040101010101" pitchFamily="2" charset="-122"/>
              <a:ea typeface="华文中宋" panose="02010600040101010101" pitchFamily="2" charset="-122"/>
            </a:endParaRPr>
          </a:p>
        </p:txBody>
      </p:sp>
      <p:cxnSp>
        <p:nvCxnSpPr>
          <p:cNvPr id="28" name="直接连接符 27"/>
          <p:cNvCxnSpPr>
            <a:stCxn id="18" idx="2"/>
            <a:endCxn id="19" idx="0"/>
          </p:cNvCxnSpPr>
          <p:nvPr/>
        </p:nvCxnSpPr>
        <p:spPr bwMode="auto">
          <a:xfrm flipH="1">
            <a:off x="6195689" y="1725652"/>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a:stCxn id="18" idx="6"/>
            <a:endCxn id="20" idx="0"/>
          </p:cNvCxnSpPr>
          <p:nvPr/>
        </p:nvCxnSpPr>
        <p:spPr bwMode="auto">
          <a:xfrm>
            <a:off x="7447168" y="1725652"/>
            <a:ext cx="715132" cy="19451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a:stCxn id="19" idx="2"/>
            <a:endCxn id="21" idx="0"/>
          </p:cNvCxnSpPr>
          <p:nvPr/>
        </p:nvCxnSpPr>
        <p:spPr bwMode="auto">
          <a:xfrm flipH="1">
            <a:off x="5465615" y="2174352"/>
            <a:ext cx="494604" cy="35454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a:stCxn id="22" idx="0"/>
            <a:endCxn id="19" idx="6"/>
          </p:cNvCxnSpPr>
          <p:nvPr/>
        </p:nvCxnSpPr>
        <p:spPr bwMode="auto">
          <a:xfrm flipH="1" flipV="1">
            <a:off x="6431158" y="2174352"/>
            <a:ext cx="414252" cy="354549"/>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椭圆 32"/>
          <p:cNvSpPr/>
          <p:nvPr/>
        </p:nvSpPr>
        <p:spPr bwMode="auto">
          <a:xfrm>
            <a:off x="3575019" y="4080073"/>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19</a:t>
            </a:r>
            <a:endParaRPr lang="zh-CN" altLang="en-US" sz="900" dirty="0">
              <a:latin typeface="华文中宋" panose="02010600040101010101" pitchFamily="2" charset="-122"/>
              <a:ea typeface="华文中宋" panose="02010600040101010101" pitchFamily="2" charset="-122"/>
            </a:endParaRPr>
          </a:p>
        </p:txBody>
      </p:sp>
      <p:sp>
        <p:nvSpPr>
          <p:cNvPr id="34" name="椭圆 33"/>
          <p:cNvSpPr/>
          <p:nvPr/>
        </p:nvSpPr>
        <p:spPr bwMode="auto">
          <a:xfrm>
            <a:off x="2559009" y="4528773"/>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5" name="椭圆 34"/>
          <p:cNvSpPr/>
          <p:nvPr/>
        </p:nvSpPr>
        <p:spPr bwMode="auto">
          <a:xfrm>
            <a:off x="4525620" y="4503279"/>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900" dirty="0">
                <a:latin typeface="华文中宋" panose="02010600040101010101" pitchFamily="2" charset="-122"/>
                <a:ea typeface="华文中宋" panose="02010600040101010101" pitchFamily="2" charset="-122"/>
              </a:rPr>
              <a:t>11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6" name="椭圆 35"/>
          <p:cNvSpPr/>
          <p:nvPr/>
        </p:nvSpPr>
        <p:spPr bwMode="auto">
          <a:xfrm>
            <a:off x="1828936" y="511201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a:t>
            </a:r>
            <a:endParaRPr lang="zh-CN" altLang="en-US" sz="900" dirty="0">
              <a:latin typeface="华文中宋" panose="02010600040101010101" pitchFamily="2" charset="-122"/>
              <a:ea typeface="华文中宋" panose="02010600040101010101" pitchFamily="2" charset="-122"/>
            </a:endParaRPr>
          </a:p>
        </p:txBody>
      </p:sp>
      <p:sp>
        <p:nvSpPr>
          <p:cNvPr id="37" name="椭圆 36"/>
          <p:cNvSpPr/>
          <p:nvPr/>
        </p:nvSpPr>
        <p:spPr bwMode="auto">
          <a:xfrm>
            <a:off x="3208730" y="5112016"/>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900" dirty="0">
                <a:latin typeface="华文中宋" panose="02010600040101010101" pitchFamily="2" charset="-122"/>
                <a:ea typeface="华文中宋" panose="02010600040101010101" pitchFamily="2" charset="-122"/>
              </a:rPr>
              <a:t>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8" name="椭圆 37"/>
          <p:cNvSpPr/>
          <p:nvPr/>
        </p:nvSpPr>
        <p:spPr bwMode="auto">
          <a:xfrm>
            <a:off x="3943486" y="5112015"/>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26</a:t>
            </a:r>
            <a:endParaRPr lang="zh-CN" altLang="en-US" sz="900" dirty="0">
              <a:latin typeface="华文中宋" panose="02010600040101010101" pitchFamily="2" charset="-122"/>
              <a:ea typeface="华文中宋" panose="02010600040101010101" pitchFamily="2" charset="-122"/>
            </a:endParaRPr>
          </a:p>
        </p:txBody>
      </p:sp>
      <p:sp>
        <p:nvSpPr>
          <p:cNvPr id="39" name="椭圆 38"/>
          <p:cNvSpPr/>
          <p:nvPr/>
        </p:nvSpPr>
        <p:spPr bwMode="auto">
          <a:xfrm>
            <a:off x="5097487" y="5100286"/>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48</a:t>
            </a:r>
            <a:endParaRPr lang="zh-CN" altLang="en-US" sz="900" dirty="0">
              <a:latin typeface="华文中宋" panose="02010600040101010101" pitchFamily="2" charset="-122"/>
              <a:ea typeface="华文中宋" panose="02010600040101010101" pitchFamily="2" charset="-122"/>
            </a:endParaRPr>
          </a:p>
        </p:txBody>
      </p:sp>
      <p:sp>
        <p:nvSpPr>
          <p:cNvPr id="40" name="椭圆 39"/>
          <p:cNvSpPr/>
          <p:nvPr/>
        </p:nvSpPr>
        <p:spPr bwMode="auto">
          <a:xfrm>
            <a:off x="1401279" y="5856046"/>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59</a:t>
            </a:r>
            <a:endParaRPr lang="zh-CN" altLang="en-US" sz="900" dirty="0">
              <a:latin typeface="华文中宋" panose="02010600040101010101" pitchFamily="2" charset="-122"/>
              <a:ea typeface="华文中宋" panose="02010600040101010101" pitchFamily="2" charset="-122"/>
            </a:endParaRPr>
          </a:p>
        </p:txBody>
      </p:sp>
      <p:sp>
        <p:nvSpPr>
          <p:cNvPr id="41" name="椭圆 40"/>
          <p:cNvSpPr/>
          <p:nvPr/>
        </p:nvSpPr>
        <p:spPr bwMode="auto">
          <a:xfrm>
            <a:off x="2245684" y="5856046"/>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61</a:t>
            </a:r>
            <a:endParaRPr lang="zh-CN" altLang="en-US" sz="900" dirty="0">
              <a:latin typeface="华文中宋" panose="02010600040101010101" pitchFamily="2" charset="-122"/>
              <a:ea typeface="华文中宋" panose="02010600040101010101" pitchFamily="2" charset="-122"/>
            </a:endParaRPr>
          </a:p>
        </p:txBody>
      </p:sp>
      <p:sp>
        <p:nvSpPr>
          <p:cNvPr id="42" name="椭圆 41"/>
          <p:cNvSpPr/>
          <p:nvPr/>
        </p:nvSpPr>
        <p:spPr bwMode="auto">
          <a:xfrm>
            <a:off x="2910032" y="5856046"/>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77</a:t>
            </a:r>
            <a:endParaRPr lang="zh-CN" altLang="en-US" sz="900" dirty="0">
              <a:latin typeface="华文中宋" panose="02010600040101010101" pitchFamily="2" charset="-122"/>
              <a:ea typeface="华文中宋" panose="02010600040101010101" pitchFamily="2" charset="-122"/>
            </a:endParaRPr>
          </a:p>
        </p:txBody>
      </p:sp>
      <p:cxnSp>
        <p:nvCxnSpPr>
          <p:cNvPr id="43" name="直接连接符 42"/>
          <p:cNvCxnSpPr>
            <a:stCxn id="33" idx="2"/>
            <a:endCxn id="34" idx="0"/>
          </p:cNvCxnSpPr>
          <p:nvPr/>
        </p:nvCxnSpPr>
        <p:spPr bwMode="auto">
          <a:xfrm flipH="1">
            <a:off x="2794479" y="4308768"/>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连接符 43"/>
          <p:cNvCxnSpPr>
            <a:stCxn id="33" idx="6"/>
            <a:endCxn id="35" idx="0"/>
          </p:cNvCxnSpPr>
          <p:nvPr/>
        </p:nvCxnSpPr>
        <p:spPr bwMode="auto">
          <a:xfrm>
            <a:off x="4045958" y="4308768"/>
            <a:ext cx="715132" cy="19451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连接符 44"/>
          <p:cNvCxnSpPr>
            <a:stCxn id="34" idx="2"/>
            <a:endCxn id="36" idx="0"/>
          </p:cNvCxnSpPr>
          <p:nvPr/>
        </p:nvCxnSpPr>
        <p:spPr bwMode="auto">
          <a:xfrm flipH="1">
            <a:off x="2064405" y="4757468"/>
            <a:ext cx="494604" cy="35454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5"/>
          <p:cNvCxnSpPr>
            <a:stCxn id="37" idx="0"/>
            <a:endCxn id="34" idx="6"/>
          </p:cNvCxnSpPr>
          <p:nvPr/>
        </p:nvCxnSpPr>
        <p:spPr bwMode="auto">
          <a:xfrm flipH="1" flipV="1">
            <a:off x="3029948" y="4757468"/>
            <a:ext cx="414252" cy="354549"/>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箭头连接符 46"/>
          <p:cNvCxnSpPr/>
          <p:nvPr/>
        </p:nvCxnSpPr>
        <p:spPr bwMode="auto">
          <a:xfrm>
            <a:off x="4223199" y="1999121"/>
            <a:ext cx="909180" cy="228695"/>
          </a:xfrm>
          <a:prstGeom prst="straightConnector1">
            <a:avLst/>
          </a:prstGeom>
          <a:solidFill>
            <a:schemeClr val="accent1"/>
          </a:solidFill>
          <a:ln w="57150" cap="flat" cmpd="sng" algn="ctr">
            <a:solidFill>
              <a:srgbClr val="003399"/>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箭头连接符 47"/>
          <p:cNvCxnSpPr/>
          <p:nvPr/>
        </p:nvCxnSpPr>
        <p:spPr bwMode="auto">
          <a:xfrm flipH="1">
            <a:off x="5008079" y="3917297"/>
            <a:ext cx="674958" cy="576748"/>
          </a:xfrm>
          <a:prstGeom prst="straightConnector1">
            <a:avLst/>
          </a:prstGeom>
          <a:solidFill>
            <a:schemeClr val="accent1"/>
          </a:solidFill>
          <a:ln w="57150" cap="flat" cmpd="sng" algn="ctr">
            <a:solidFill>
              <a:srgbClr val="003399"/>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234096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堆排序示例</a:t>
            </a:r>
          </a:p>
        </p:txBody>
      </p:sp>
      <p:sp>
        <p:nvSpPr>
          <p:cNvPr id="3" name="椭圆 2"/>
          <p:cNvSpPr/>
          <p:nvPr/>
        </p:nvSpPr>
        <p:spPr bwMode="auto">
          <a:xfrm>
            <a:off x="2339848" y="1425364"/>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19</a:t>
            </a:r>
            <a:endParaRPr lang="zh-CN" altLang="en-US" sz="900" dirty="0">
              <a:latin typeface="华文中宋" panose="02010600040101010101" pitchFamily="2" charset="-122"/>
              <a:ea typeface="华文中宋" panose="02010600040101010101" pitchFamily="2" charset="-122"/>
            </a:endParaRPr>
          </a:p>
        </p:txBody>
      </p:sp>
      <p:sp>
        <p:nvSpPr>
          <p:cNvPr id="4" name="椭圆 3"/>
          <p:cNvSpPr/>
          <p:nvPr/>
        </p:nvSpPr>
        <p:spPr bwMode="auto">
          <a:xfrm>
            <a:off x="1323838" y="1874064"/>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 name="椭圆 4"/>
          <p:cNvSpPr/>
          <p:nvPr/>
        </p:nvSpPr>
        <p:spPr bwMode="auto">
          <a:xfrm>
            <a:off x="3290449" y="1848570"/>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900" dirty="0">
                <a:latin typeface="华文中宋" panose="02010600040101010101" pitchFamily="2" charset="-122"/>
                <a:ea typeface="华文中宋" panose="02010600040101010101" pitchFamily="2" charset="-122"/>
              </a:rPr>
              <a:t>11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 name="椭圆 5"/>
          <p:cNvSpPr/>
          <p:nvPr/>
        </p:nvSpPr>
        <p:spPr bwMode="auto">
          <a:xfrm>
            <a:off x="593765" y="2457306"/>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a:t>
            </a:r>
            <a:endParaRPr lang="zh-CN" altLang="en-US" sz="900" dirty="0">
              <a:latin typeface="华文中宋" panose="02010600040101010101" pitchFamily="2" charset="-122"/>
              <a:ea typeface="华文中宋" panose="02010600040101010101" pitchFamily="2" charset="-122"/>
            </a:endParaRPr>
          </a:p>
        </p:txBody>
      </p:sp>
      <p:sp>
        <p:nvSpPr>
          <p:cNvPr id="7" name="椭圆 6"/>
          <p:cNvSpPr/>
          <p:nvPr/>
        </p:nvSpPr>
        <p:spPr bwMode="auto">
          <a:xfrm>
            <a:off x="1973559" y="2457307"/>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900" dirty="0">
                <a:latin typeface="华文中宋" panose="02010600040101010101" pitchFamily="2" charset="-122"/>
                <a:ea typeface="华文中宋" panose="02010600040101010101" pitchFamily="2" charset="-122"/>
              </a:rPr>
              <a:t>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椭圆 7"/>
          <p:cNvSpPr/>
          <p:nvPr/>
        </p:nvSpPr>
        <p:spPr bwMode="auto">
          <a:xfrm>
            <a:off x="2708315" y="2457306"/>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26</a:t>
            </a:r>
            <a:endParaRPr lang="zh-CN" altLang="en-US" sz="900" dirty="0">
              <a:latin typeface="华文中宋" panose="02010600040101010101" pitchFamily="2" charset="-122"/>
              <a:ea typeface="华文中宋" panose="02010600040101010101" pitchFamily="2" charset="-122"/>
            </a:endParaRPr>
          </a:p>
        </p:txBody>
      </p:sp>
      <p:sp>
        <p:nvSpPr>
          <p:cNvPr id="9" name="椭圆 8"/>
          <p:cNvSpPr/>
          <p:nvPr/>
        </p:nvSpPr>
        <p:spPr bwMode="auto">
          <a:xfrm>
            <a:off x="3862316" y="2445577"/>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48</a:t>
            </a:r>
            <a:endParaRPr lang="zh-CN" altLang="en-US" sz="900" dirty="0">
              <a:latin typeface="华文中宋" panose="02010600040101010101" pitchFamily="2" charset="-122"/>
              <a:ea typeface="华文中宋" panose="02010600040101010101" pitchFamily="2" charset="-122"/>
            </a:endParaRPr>
          </a:p>
        </p:txBody>
      </p:sp>
      <p:sp>
        <p:nvSpPr>
          <p:cNvPr id="10" name="椭圆 9"/>
          <p:cNvSpPr/>
          <p:nvPr/>
        </p:nvSpPr>
        <p:spPr bwMode="auto">
          <a:xfrm>
            <a:off x="166108" y="3201337"/>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59</a:t>
            </a:r>
            <a:endParaRPr lang="zh-CN" altLang="en-US" sz="900" dirty="0">
              <a:latin typeface="华文中宋" panose="02010600040101010101" pitchFamily="2" charset="-122"/>
              <a:ea typeface="华文中宋" panose="02010600040101010101" pitchFamily="2" charset="-122"/>
            </a:endParaRPr>
          </a:p>
        </p:txBody>
      </p:sp>
      <p:sp>
        <p:nvSpPr>
          <p:cNvPr id="11" name="椭圆 10"/>
          <p:cNvSpPr/>
          <p:nvPr/>
        </p:nvSpPr>
        <p:spPr bwMode="auto">
          <a:xfrm>
            <a:off x="1010513" y="3201337"/>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61</a:t>
            </a:r>
            <a:endParaRPr lang="zh-CN" altLang="en-US" sz="900" dirty="0">
              <a:latin typeface="华文中宋" panose="02010600040101010101" pitchFamily="2" charset="-122"/>
              <a:ea typeface="华文中宋" panose="02010600040101010101" pitchFamily="2" charset="-122"/>
            </a:endParaRPr>
          </a:p>
        </p:txBody>
      </p:sp>
      <p:sp>
        <p:nvSpPr>
          <p:cNvPr id="12" name="椭圆 11"/>
          <p:cNvSpPr/>
          <p:nvPr/>
        </p:nvSpPr>
        <p:spPr bwMode="auto">
          <a:xfrm>
            <a:off x="1674861" y="3201337"/>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77</a:t>
            </a:r>
            <a:endParaRPr lang="zh-CN" altLang="en-US" sz="900" dirty="0">
              <a:latin typeface="华文中宋" panose="02010600040101010101" pitchFamily="2" charset="-122"/>
              <a:ea typeface="华文中宋" panose="02010600040101010101" pitchFamily="2" charset="-122"/>
            </a:endParaRPr>
          </a:p>
        </p:txBody>
      </p:sp>
      <p:cxnSp>
        <p:nvCxnSpPr>
          <p:cNvPr id="13" name="直接连接符 12"/>
          <p:cNvCxnSpPr>
            <a:stCxn id="3" idx="2"/>
            <a:endCxn id="4" idx="0"/>
          </p:cNvCxnSpPr>
          <p:nvPr/>
        </p:nvCxnSpPr>
        <p:spPr bwMode="auto">
          <a:xfrm flipH="1">
            <a:off x="1559308" y="1654059"/>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a:stCxn id="3" idx="6"/>
            <a:endCxn id="5" idx="0"/>
          </p:cNvCxnSpPr>
          <p:nvPr/>
        </p:nvCxnSpPr>
        <p:spPr bwMode="auto">
          <a:xfrm>
            <a:off x="2810787" y="1654059"/>
            <a:ext cx="715132" cy="19451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a:stCxn id="4" idx="2"/>
            <a:endCxn id="6" idx="0"/>
          </p:cNvCxnSpPr>
          <p:nvPr/>
        </p:nvCxnSpPr>
        <p:spPr bwMode="auto">
          <a:xfrm flipH="1">
            <a:off x="829234" y="2102759"/>
            <a:ext cx="494604" cy="35454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a:stCxn id="7" idx="0"/>
            <a:endCxn id="4" idx="6"/>
          </p:cNvCxnSpPr>
          <p:nvPr/>
        </p:nvCxnSpPr>
        <p:spPr bwMode="auto">
          <a:xfrm flipH="1" flipV="1">
            <a:off x="1794777" y="2102759"/>
            <a:ext cx="414252" cy="354549"/>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椭圆 16"/>
          <p:cNvSpPr/>
          <p:nvPr/>
        </p:nvSpPr>
        <p:spPr bwMode="auto">
          <a:xfrm>
            <a:off x="6944517" y="158949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5</a:t>
            </a:r>
            <a:endParaRPr lang="zh-CN" altLang="en-US" sz="900" dirty="0">
              <a:latin typeface="华文中宋" panose="02010600040101010101" pitchFamily="2" charset="-122"/>
              <a:ea typeface="华文中宋" panose="02010600040101010101" pitchFamily="2" charset="-122"/>
            </a:endParaRPr>
          </a:p>
        </p:txBody>
      </p:sp>
      <p:sp>
        <p:nvSpPr>
          <p:cNvPr id="18" name="椭圆 17"/>
          <p:cNvSpPr/>
          <p:nvPr/>
        </p:nvSpPr>
        <p:spPr bwMode="auto">
          <a:xfrm>
            <a:off x="5928507" y="203819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9" name="椭圆 18"/>
          <p:cNvSpPr/>
          <p:nvPr/>
        </p:nvSpPr>
        <p:spPr bwMode="auto">
          <a:xfrm>
            <a:off x="7895118" y="2012701"/>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900" dirty="0">
                <a:latin typeface="华文中宋" panose="02010600040101010101" pitchFamily="2" charset="-122"/>
                <a:ea typeface="华文中宋" panose="02010600040101010101" pitchFamily="2" charset="-122"/>
              </a:rPr>
              <a:t>11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0" name="椭圆 19"/>
          <p:cNvSpPr/>
          <p:nvPr/>
        </p:nvSpPr>
        <p:spPr bwMode="auto">
          <a:xfrm>
            <a:off x="5198434" y="2621437"/>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a:t>
            </a:r>
            <a:endParaRPr lang="zh-CN" altLang="en-US" sz="900" dirty="0">
              <a:latin typeface="华文中宋" panose="02010600040101010101" pitchFamily="2" charset="-122"/>
              <a:ea typeface="华文中宋" panose="02010600040101010101" pitchFamily="2" charset="-122"/>
            </a:endParaRPr>
          </a:p>
        </p:txBody>
      </p:sp>
      <p:sp>
        <p:nvSpPr>
          <p:cNvPr id="21" name="椭圆 20"/>
          <p:cNvSpPr/>
          <p:nvPr/>
        </p:nvSpPr>
        <p:spPr bwMode="auto">
          <a:xfrm>
            <a:off x="6578228" y="2621438"/>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19</a:t>
            </a:r>
            <a:endParaRPr lang="zh-CN" altLang="en-US" sz="900" dirty="0">
              <a:latin typeface="华文中宋" panose="02010600040101010101" pitchFamily="2" charset="-122"/>
              <a:ea typeface="华文中宋" panose="02010600040101010101" pitchFamily="2" charset="-122"/>
            </a:endParaRPr>
          </a:p>
        </p:txBody>
      </p:sp>
      <p:sp>
        <p:nvSpPr>
          <p:cNvPr id="22" name="椭圆 21"/>
          <p:cNvSpPr/>
          <p:nvPr/>
        </p:nvSpPr>
        <p:spPr bwMode="auto">
          <a:xfrm>
            <a:off x="7312984" y="2621437"/>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26</a:t>
            </a:r>
            <a:endParaRPr lang="zh-CN" altLang="en-US" sz="900" dirty="0">
              <a:latin typeface="华文中宋" panose="02010600040101010101" pitchFamily="2" charset="-122"/>
              <a:ea typeface="华文中宋" panose="02010600040101010101" pitchFamily="2" charset="-122"/>
            </a:endParaRPr>
          </a:p>
        </p:txBody>
      </p:sp>
      <p:sp>
        <p:nvSpPr>
          <p:cNvPr id="23" name="椭圆 22"/>
          <p:cNvSpPr/>
          <p:nvPr/>
        </p:nvSpPr>
        <p:spPr bwMode="auto">
          <a:xfrm>
            <a:off x="8466985" y="2609708"/>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48</a:t>
            </a:r>
            <a:endParaRPr lang="zh-CN" altLang="en-US" sz="900" dirty="0">
              <a:latin typeface="华文中宋" panose="02010600040101010101" pitchFamily="2" charset="-122"/>
              <a:ea typeface="华文中宋" panose="02010600040101010101" pitchFamily="2" charset="-122"/>
            </a:endParaRPr>
          </a:p>
        </p:txBody>
      </p:sp>
      <p:sp>
        <p:nvSpPr>
          <p:cNvPr id="24" name="椭圆 23"/>
          <p:cNvSpPr/>
          <p:nvPr/>
        </p:nvSpPr>
        <p:spPr bwMode="auto">
          <a:xfrm>
            <a:off x="4770777" y="3365468"/>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59</a:t>
            </a:r>
            <a:endParaRPr lang="zh-CN" altLang="en-US" sz="900" dirty="0">
              <a:latin typeface="华文中宋" panose="02010600040101010101" pitchFamily="2" charset="-122"/>
              <a:ea typeface="华文中宋" panose="02010600040101010101" pitchFamily="2" charset="-122"/>
            </a:endParaRPr>
          </a:p>
        </p:txBody>
      </p:sp>
      <p:sp>
        <p:nvSpPr>
          <p:cNvPr id="25" name="椭圆 24"/>
          <p:cNvSpPr/>
          <p:nvPr/>
        </p:nvSpPr>
        <p:spPr bwMode="auto">
          <a:xfrm>
            <a:off x="5615182" y="3365468"/>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61</a:t>
            </a:r>
            <a:endParaRPr lang="zh-CN" altLang="en-US" sz="900" dirty="0">
              <a:latin typeface="华文中宋" panose="02010600040101010101" pitchFamily="2" charset="-122"/>
              <a:ea typeface="华文中宋" panose="02010600040101010101" pitchFamily="2" charset="-122"/>
            </a:endParaRPr>
          </a:p>
        </p:txBody>
      </p:sp>
      <p:sp>
        <p:nvSpPr>
          <p:cNvPr id="26" name="椭圆 25"/>
          <p:cNvSpPr/>
          <p:nvPr/>
        </p:nvSpPr>
        <p:spPr bwMode="auto">
          <a:xfrm>
            <a:off x="6279530" y="3365468"/>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77</a:t>
            </a:r>
            <a:endParaRPr lang="zh-CN" altLang="en-US" sz="900" dirty="0">
              <a:latin typeface="华文中宋" panose="02010600040101010101" pitchFamily="2" charset="-122"/>
              <a:ea typeface="华文中宋" panose="02010600040101010101" pitchFamily="2" charset="-122"/>
            </a:endParaRPr>
          </a:p>
        </p:txBody>
      </p:sp>
      <p:cxnSp>
        <p:nvCxnSpPr>
          <p:cNvPr id="27" name="直接连接符 26"/>
          <p:cNvCxnSpPr>
            <a:stCxn id="17" idx="2"/>
            <a:endCxn id="18" idx="0"/>
          </p:cNvCxnSpPr>
          <p:nvPr/>
        </p:nvCxnSpPr>
        <p:spPr bwMode="auto">
          <a:xfrm flipH="1">
            <a:off x="6163977" y="1818190"/>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a:stCxn id="17" idx="6"/>
            <a:endCxn id="19" idx="0"/>
          </p:cNvCxnSpPr>
          <p:nvPr/>
        </p:nvCxnSpPr>
        <p:spPr bwMode="auto">
          <a:xfrm>
            <a:off x="7415456" y="1818190"/>
            <a:ext cx="715132" cy="19451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a:stCxn id="18" idx="2"/>
            <a:endCxn id="20" idx="0"/>
          </p:cNvCxnSpPr>
          <p:nvPr/>
        </p:nvCxnSpPr>
        <p:spPr bwMode="auto">
          <a:xfrm flipH="1">
            <a:off x="5433903" y="2266890"/>
            <a:ext cx="494604" cy="35454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椭圆 32"/>
          <p:cNvSpPr/>
          <p:nvPr/>
        </p:nvSpPr>
        <p:spPr bwMode="auto">
          <a:xfrm>
            <a:off x="3185072" y="4078139"/>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15</a:t>
            </a:r>
            <a:endParaRPr lang="zh-CN" altLang="en-US" sz="900" dirty="0">
              <a:latin typeface="华文中宋" panose="02010600040101010101" pitchFamily="2" charset="-122"/>
              <a:ea typeface="华文中宋" panose="02010600040101010101" pitchFamily="2" charset="-122"/>
            </a:endParaRPr>
          </a:p>
        </p:txBody>
      </p:sp>
      <p:sp>
        <p:nvSpPr>
          <p:cNvPr id="34" name="椭圆 33"/>
          <p:cNvSpPr/>
          <p:nvPr/>
        </p:nvSpPr>
        <p:spPr bwMode="auto">
          <a:xfrm>
            <a:off x="2169062" y="4526839"/>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5" name="椭圆 34"/>
          <p:cNvSpPr/>
          <p:nvPr/>
        </p:nvSpPr>
        <p:spPr bwMode="auto">
          <a:xfrm>
            <a:off x="4135673" y="450134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900" dirty="0">
                <a:latin typeface="华文中宋" panose="02010600040101010101" pitchFamily="2" charset="-122"/>
                <a:ea typeface="华文中宋" panose="02010600040101010101" pitchFamily="2" charset="-122"/>
              </a:rPr>
              <a:t>11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6" name="椭圆 35"/>
          <p:cNvSpPr/>
          <p:nvPr/>
        </p:nvSpPr>
        <p:spPr bwMode="auto">
          <a:xfrm>
            <a:off x="1438989" y="5110081"/>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a:t>
            </a:r>
            <a:endParaRPr lang="zh-CN" altLang="en-US" sz="900" dirty="0">
              <a:latin typeface="华文中宋" panose="02010600040101010101" pitchFamily="2" charset="-122"/>
              <a:ea typeface="华文中宋" panose="02010600040101010101" pitchFamily="2" charset="-122"/>
            </a:endParaRPr>
          </a:p>
        </p:txBody>
      </p:sp>
      <p:sp>
        <p:nvSpPr>
          <p:cNvPr id="37" name="椭圆 36"/>
          <p:cNvSpPr/>
          <p:nvPr/>
        </p:nvSpPr>
        <p:spPr bwMode="auto">
          <a:xfrm>
            <a:off x="2818783" y="5110082"/>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19</a:t>
            </a:r>
            <a:endParaRPr lang="zh-CN" altLang="en-US" sz="900" dirty="0">
              <a:latin typeface="华文中宋" panose="02010600040101010101" pitchFamily="2" charset="-122"/>
              <a:ea typeface="华文中宋" panose="02010600040101010101" pitchFamily="2" charset="-122"/>
            </a:endParaRPr>
          </a:p>
        </p:txBody>
      </p:sp>
      <p:sp>
        <p:nvSpPr>
          <p:cNvPr id="38" name="椭圆 37"/>
          <p:cNvSpPr/>
          <p:nvPr/>
        </p:nvSpPr>
        <p:spPr bwMode="auto">
          <a:xfrm>
            <a:off x="3553539" y="5110081"/>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26</a:t>
            </a:r>
            <a:endParaRPr lang="zh-CN" altLang="en-US" sz="900" dirty="0">
              <a:latin typeface="华文中宋" panose="02010600040101010101" pitchFamily="2" charset="-122"/>
              <a:ea typeface="华文中宋" panose="02010600040101010101" pitchFamily="2" charset="-122"/>
            </a:endParaRPr>
          </a:p>
        </p:txBody>
      </p:sp>
      <p:sp>
        <p:nvSpPr>
          <p:cNvPr id="39" name="椭圆 38"/>
          <p:cNvSpPr/>
          <p:nvPr/>
        </p:nvSpPr>
        <p:spPr bwMode="auto">
          <a:xfrm>
            <a:off x="4707540" y="5098352"/>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48</a:t>
            </a:r>
            <a:endParaRPr lang="zh-CN" altLang="en-US" sz="900" dirty="0">
              <a:latin typeface="华文中宋" panose="02010600040101010101" pitchFamily="2" charset="-122"/>
              <a:ea typeface="华文中宋" panose="02010600040101010101" pitchFamily="2" charset="-122"/>
            </a:endParaRPr>
          </a:p>
        </p:txBody>
      </p:sp>
      <p:sp>
        <p:nvSpPr>
          <p:cNvPr id="40" name="椭圆 39"/>
          <p:cNvSpPr/>
          <p:nvPr/>
        </p:nvSpPr>
        <p:spPr bwMode="auto">
          <a:xfrm>
            <a:off x="1011332" y="5854112"/>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59</a:t>
            </a:r>
            <a:endParaRPr lang="zh-CN" altLang="en-US" sz="900" dirty="0">
              <a:latin typeface="华文中宋" panose="02010600040101010101" pitchFamily="2" charset="-122"/>
              <a:ea typeface="华文中宋" panose="02010600040101010101" pitchFamily="2" charset="-122"/>
            </a:endParaRPr>
          </a:p>
        </p:txBody>
      </p:sp>
      <p:sp>
        <p:nvSpPr>
          <p:cNvPr id="41" name="椭圆 40"/>
          <p:cNvSpPr/>
          <p:nvPr/>
        </p:nvSpPr>
        <p:spPr bwMode="auto">
          <a:xfrm>
            <a:off x="1855737" y="5854112"/>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61</a:t>
            </a:r>
            <a:endParaRPr lang="zh-CN" altLang="en-US" sz="900" dirty="0">
              <a:latin typeface="华文中宋" panose="02010600040101010101" pitchFamily="2" charset="-122"/>
              <a:ea typeface="华文中宋" panose="02010600040101010101" pitchFamily="2" charset="-122"/>
            </a:endParaRPr>
          </a:p>
        </p:txBody>
      </p:sp>
      <p:sp>
        <p:nvSpPr>
          <p:cNvPr id="42" name="椭圆 41"/>
          <p:cNvSpPr/>
          <p:nvPr/>
        </p:nvSpPr>
        <p:spPr bwMode="auto">
          <a:xfrm>
            <a:off x="2520085" y="5854112"/>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77</a:t>
            </a:r>
            <a:endParaRPr lang="zh-CN" altLang="en-US" sz="900" dirty="0">
              <a:latin typeface="华文中宋" panose="02010600040101010101" pitchFamily="2" charset="-122"/>
              <a:ea typeface="华文中宋" panose="02010600040101010101" pitchFamily="2" charset="-122"/>
            </a:endParaRPr>
          </a:p>
        </p:txBody>
      </p:sp>
      <p:cxnSp>
        <p:nvCxnSpPr>
          <p:cNvPr id="43" name="直接连接符 42"/>
          <p:cNvCxnSpPr>
            <a:stCxn id="33" idx="2"/>
            <a:endCxn id="34" idx="0"/>
          </p:cNvCxnSpPr>
          <p:nvPr/>
        </p:nvCxnSpPr>
        <p:spPr bwMode="auto">
          <a:xfrm flipH="1">
            <a:off x="2404532" y="4306834"/>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连接符 43"/>
          <p:cNvCxnSpPr>
            <a:stCxn id="33" idx="6"/>
            <a:endCxn id="35" idx="0"/>
          </p:cNvCxnSpPr>
          <p:nvPr/>
        </p:nvCxnSpPr>
        <p:spPr bwMode="auto">
          <a:xfrm>
            <a:off x="3656011" y="4306834"/>
            <a:ext cx="715132" cy="19451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连接符 44"/>
          <p:cNvCxnSpPr>
            <a:stCxn id="34" idx="2"/>
            <a:endCxn id="36" idx="0"/>
          </p:cNvCxnSpPr>
          <p:nvPr/>
        </p:nvCxnSpPr>
        <p:spPr bwMode="auto">
          <a:xfrm flipH="1">
            <a:off x="1674458" y="4755534"/>
            <a:ext cx="494604" cy="35454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箭头连接符 45"/>
          <p:cNvCxnSpPr/>
          <p:nvPr/>
        </p:nvCxnSpPr>
        <p:spPr bwMode="auto">
          <a:xfrm>
            <a:off x="4223199" y="1999121"/>
            <a:ext cx="909180" cy="228695"/>
          </a:xfrm>
          <a:prstGeom prst="straightConnector1">
            <a:avLst/>
          </a:prstGeom>
          <a:solidFill>
            <a:schemeClr val="accent1"/>
          </a:solidFill>
          <a:ln w="57150" cap="flat" cmpd="sng" algn="ctr">
            <a:solidFill>
              <a:srgbClr val="003399"/>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箭头连接符 46"/>
          <p:cNvCxnSpPr/>
          <p:nvPr/>
        </p:nvCxnSpPr>
        <p:spPr bwMode="auto">
          <a:xfrm flipH="1">
            <a:off x="5008079" y="3917297"/>
            <a:ext cx="674958" cy="576748"/>
          </a:xfrm>
          <a:prstGeom prst="straightConnector1">
            <a:avLst/>
          </a:prstGeom>
          <a:solidFill>
            <a:schemeClr val="accent1"/>
          </a:solidFill>
          <a:ln w="57150" cap="flat" cmpd="sng" algn="ctr">
            <a:solidFill>
              <a:srgbClr val="003399"/>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047606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堆排序示例</a:t>
            </a:r>
          </a:p>
        </p:txBody>
      </p:sp>
      <p:sp>
        <p:nvSpPr>
          <p:cNvPr id="3" name="椭圆 2"/>
          <p:cNvSpPr/>
          <p:nvPr/>
        </p:nvSpPr>
        <p:spPr bwMode="auto">
          <a:xfrm>
            <a:off x="2421159" y="1438178"/>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15</a:t>
            </a:r>
            <a:endParaRPr lang="zh-CN" altLang="en-US" sz="900" dirty="0">
              <a:latin typeface="华文中宋" panose="02010600040101010101" pitchFamily="2" charset="-122"/>
              <a:ea typeface="华文中宋" panose="02010600040101010101" pitchFamily="2" charset="-122"/>
            </a:endParaRPr>
          </a:p>
        </p:txBody>
      </p:sp>
      <p:sp>
        <p:nvSpPr>
          <p:cNvPr id="4" name="椭圆 3"/>
          <p:cNvSpPr/>
          <p:nvPr/>
        </p:nvSpPr>
        <p:spPr bwMode="auto">
          <a:xfrm>
            <a:off x="1405149" y="1886878"/>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 name="椭圆 4"/>
          <p:cNvSpPr/>
          <p:nvPr/>
        </p:nvSpPr>
        <p:spPr bwMode="auto">
          <a:xfrm>
            <a:off x="3371760" y="1861384"/>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900" dirty="0">
                <a:latin typeface="华文中宋" panose="02010600040101010101" pitchFamily="2" charset="-122"/>
                <a:ea typeface="华文中宋" panose="02010600040101010101" pitchFamily="2" charset="-122"/>
              </a:rPr>
              <a:t>11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 name="椭圆 5"/>
          <p:cNvSpPr/>
          <p:nvPr/>
        </p:nvSpPr>
        <p:spPr bwMode="auto">
          <a:xfrm>
            <a:off x="675076" y="2470120"/>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a:t>
            </a:r>
            <a:endParaRPr lang="zh-CN" altLang="en-US" sz="900" dirty="0">
              <a:latin typeface="华文中宋" panose="02010600040101010101" pitchFamily="2" charset="-122"/>
              <a:ea typeface="华文中宋" panose="02010600040101010101" pitchFamily="2" charset="-122"/>
            </a:endParaRPr>
          </a:p>
        </p:txBody>
      </p:sp>
      <p:sp>
        <p:nvSpPr>
          <p:cNvPr id="7" name="椭圆 6"/>
          <p:cNvSpPr/>
          <p:nvPr/>
        </p:nvSpPr>
        <p:spPr bwMode="auto">
          <a:xfrm>
            <a:off x="2054870" y="2470121"/>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19</a:t>
            </a:r>
            <a:endParaRPr lang="zh-CN" altLang="en-US" sz="900" dirty="0">
              <a:latin typeface="华文中宋" panose="02010600040101010101" pitchFamily="2" charset="-122"/>
              <a:ea typeface="华文中宋" panose="02010600040101010101" pitchFamily="2" charset="-122"/>
            </a:endParaRPr>
          </a:p>
        </p:txBody>
      </p:sp>
      <p:sp>
        <p:nvSpPr>
          <p:cNvPr id="8" name="椭圆 7"/>
          <p:cNvSpPr/>
          <p:nvPr/>
        </p:nvSpPr>
        <p:spPr bwMode="auto">
          <a:xfrm>
            <a:off x="2789626" y="2470120"/>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26</a:t>
            </a:r>
            <a:endParaRPr lang="zh-CN" altLang="en-US" sz="900" dirty="0">
              <a:latin typeface="华文中宋" panose="02010600040101010101" pitchFamily="2" charset="-122"/>
              <a:ea typeface="华文中宋" panose="02010600040101010101" pitchFamily="2" charset="-122"/>
            </a:endParaRPr>
          </a:p>
        </p:txBody>
      </p:sp>
      <p:sp>
        <p:nvSpPr>
          <p:cNvPr id="9" name="椭圆 8"/>
          <p:cNvSpPr/>
          <p:nvPr/>
        </p:nvSpPr>
        <p:spPr bwMode="auto">
          <a:xfrm>
            <a:off x="3943627" y="2458391"/>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48</a:t>
            </a:r>
            <a:endParaRPr lang="zh-CN" altLang="en-US" sz="900" dirty="0">
              <a:latin typeface="华文中宋" panose="02010600040101010101" pitchFamily="2" charset="-122"/>
              <a:ea typeface="华文中宋" panose="02010600040101010101" pitchFamily="2" charset="-122"/>
            </a:endParaRPr>
          </a:p>
        </p:txBody>
      </p:sp>
      <p:sp>
        <p:nvSpPr>
          <p:cNvPr id="10" name="椭圆 9"/>
          <p:cNvSpPr/>
          <p:nvPr/>
        </p:nvSpPr>
        <p:spPr bwMode="auto">
          <a:xfrm>
            <a:off x="247419" y="3214151"/>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59</a:t>
            </a:r>
            <a:endParaRPr lang="zh-CN" altLang="en-US" sz="900" dirty="0">
              <a:latin typeface="华文中宋" panose="02010600040101010101" pitchFamily="2" charset="-122"/>
              <a:ea typeface="华文中宋" panose="02010600040101010101" pitchFamily="2" charset="-122"/>
            </a:endParaRPr>
          </a:p>
        </p:txBody>
      </p:sp>
      <p:sp>
        <p:nvSpPr>
          <p:cNvPr id="11" name="椭圆 10"/>
          <p:cNvSpPr/>
          <p:nvPr/>
        </p:nvSpPr>
        <p:spPr bwMode="auto">
          <a:xfrm>
            <a:off x="1091824" y="3214151"/>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61</a:t>
            </a:r>
            <a:endParaRPr lang="zh-CN" altLang="en-US" sz="900" dirty="0">
              <a:latin typeface="华文中宋" panose="02010600040101010101" pitchFamily="2" charset="-122"/>
              <a:ea typeface="华文中宋" panose="02010600040101010101" pitchFamily="2" charset="-122"/>
            </a:endParaRPr>
          </a:p>
        </p:txBody>
      </p:sp>
      <p:sp>
        <p:nvSpPr>
          <p:cNvPr id="12" name="椭圆 11"/>
          <p:cNvSpPr/>
          <p:nvPr/>
        </p:nvSpPr>
        <p:spPr bwMode="auto">
          <a:xfrm>
            <a:off x="1756172" y="3214151"/>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77</a:t>
            </a:r>
            <a:endParaRPr lang="zh-CN" altLang="en-US" sz="900" dirty="0">
              <a:latin typeface="华文中宋" panose="02010600040101010101" pitchFamily="2" charset="-122"/>
              <a:ea typeface="华文中宋" panose="02010600040101010101" pitchFamily="2" charset="-122"/>
            </a:endParaRPr>
          </a:p>
        </p:txBody>
      </p:sp>
      <p:cxnSp>
        <p:nvCxnSpPr>
          <p:cNvPr id="13" name="直接连接符 12"/>
          <p:cNvCxnSpPr>
            <a:stCxn id="3" idx="2"/>
            <a:endCxn id="4" idx="0"/>
          </p:cNvCxnSpPr>
          <p:nvPr/>
        </p:nvCxnSpPr>
        <p:spPr bwMode="auto">
          <a:xfrm flipH="1">
            <a:off x="1640619" y="1666873"/>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a:stCxn id="3" idx="6"/>
            <a:endCxn id="5" idx="0"/>
          </p:cNvCxnSpPr>
          <p:nvPr/>
        </p:nvCxnSpPr>
        <p:spPr bwMode="auto">
          <a:xfrm>
            <a:off x="2892098" y="1666873"/>
            <a:ext cx="715132" cy="19451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a:stCxn id="4" idx="2"/>
            <a:endCxn id="6" idx="0"/>
          </p:cNvCxnSpPr>
          <p:nvPr/>
        </p:nvCxnSpPr>
        <p:spPr bwMode="auto">
          <a:xfrm flipH="1">
            <a:off x="910545" y="2115573"/>
            <a:ext cx="494604" cy="354547"/>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椭圆 15"/>
          <p:cNvSpPr/>
          <p:nvPr/>
        </p:nvSpPr>
        <p:spPr bwMode="auto">
          <a:xfrm>
            <a:off x="6964494" y="1407874"/>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a:t>
            </a:r>
            <a:endParaRPr lang="zh-CN" altLang="en-US" sz="900" dirty="0">
              <a:latin typeface="华文中宋" panose="02010600040101010101" pitchFamily="2" charset="-122"/>
              <a:ea typeface="华文中宋" panose="02010600040101010101" pitchFamily="2" charset="-122"/>
            </a:endParaRPr>
          </a:p>
        </p:txBody>
      </p:sp>
      <p:sp>
        <p:nvSpPr>
          <p:cNvPr id="17" name="椭圆 16"/>
          <p:cNvSpPr/>
          <p:nvPr/>
        </p:nvSpPr>
        <p:spPr bwMode="auto">
          <a:xfrm>
            <a:off x="5948484" y="1856574"/>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8" name="椭圆 17"/>
          <p:cNvSpPr/>
          <p:nvPr/>
        </p:nvSpPr>
        <p:spPr bwMode="auto">
          <a:xfrm>
            <a:off x="7915095" y="1831080"/>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900" dirty="0">
                <a:latin typeface="华文中宋" panose="02010600040101010101" pitchFamily="2" charset="-122"/>
                <a:ea typeface="华文中宋" panose="02010600040101010101" pitchFamily="2" charset="-122"/>
              </a:rPr>
              <a:t>11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9" name="椭圆 18"/>
          <p:cNvSpPr/>
          <p:nvPr/>
        </p:nvSpPr>
        <p:spPr bwMode="auto">
          <a:xfrm>
            <a:off x="5218411" y="2439816"/>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15</a:t>
            </a:r>
            <a:endParaRPr lang="zh-CN" altLang="en-US" sz="900" dirty="0">
              <a:latin typeface="华文中宋" panose="02010600040101010101" pitchFamily="2" charset="-122"/>
              <a:ea typeface="华文中宋" panose="02010600040101010101" pitchFamily="2" charset="-122"/>
            </a:endParaRPr>
          </a:p>
        </p:txBody>
      </p:sp>
      <p:sp>
        <p:nvSpPr>
          <p:cNvPr id="20" name="椭圆 19"/>
          <p:cNvSpPr/>
          <p:nvPr/>
        </p:nvSpPr>
        <p:spPr bwMode="auto">
          <a:xfrm>
            <a:off x="6598205" y="2439817"/>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19</a:t>
            </a:r>
            <a:endParaRPr lang="zh-CN" altLang="en-US" sz="900" dirty="0">
              <a:latin typeface="华文中宋" panose="02010600040101010101" pitchFamily="2" charset="-122"/>
              <a:ea typeface="华文中宋" panose="02010600040101010101" pitchFamily="2" charset="-122"/>
            </a:endParaRPr>
          </a:p>
        </p:txBody>
      </p:sp>
      <p:sp>
        <p:nvSpPr>
          <p:cNvPr id="21" name="椭圆 20"/>
          <p:cNvSpPr/>
          <p:nvPr/>
        </p:nvSpPr>
        <p:spPr bwMode="auto">
          <a:xfrm>
            <a:off x="7332961" y="2439816"/>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26</a:t>
            </a:r>
            <a:endParaRPr lang="zh-CN" altLang="en-US" sz="900" dirty="0">
              <a:latin typeface="华文中宋" panose="02010600040101010101" pitchFamily="2" charset="-122"/>
              <a:ea typeface="华文中宋" panose="02010600040101010101" pitchFamily="2" charset="-122"/>
            </a:endParaRPr>
          </a:p>
        </p:txBody>
      </p:sp>
      <p:sp>
        <p:nvSpPr>
          <p:cNvPr id="22" name="椭圆 21"/>
          <p:cNvSpPr/>
          <p:nvPr/>
        </p:nvSpPr>
        <p:spPr bwMode="auto">
          <a:xfrm>
            <a:off x="8486962" y="2428087"/>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48</a:t>
            </a:r>
            <a:endParaRPr lang="zh-CN" altLang="en-US" sz="900" dirty="0">
              <a:latin typeface="华文中宋" panose="02010600040101010101" pitchFamily="2" charset="-122"/>
              <a:ea typeface="华文中宋" panose="02010600040101010101" pitchFamily="2" charset="-122"/>
            </a:endParaRPr>
          </a:p>
        </p:txBody>
      </p:sp>
      <p:sp>
        <p:nvSpPr>
          <p:cNvPr id="23" name="椭圆 22"/>
          <p:cNvSpPr/>
          <p:nvPr/>
        </p:nvSpPr>
        <p:spPr bwMode="auto">
          <a:xfrm>
            <a:off x="4790754" y="3183847"/>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59</a:t>
            </a:r>
            <a:endParaRPr lang="zh-CN" altLang="en-US" sz="900" dirty="0">
              <a:latin typeface="华文中宋" panose="02010600040101010101" pitchFamily="2" charset="-122"/>
              <a:ea typeface="华文中宋" panose="02010600040101010101" pitchFamily="2" charset="-122"/>
            </a:endParaRPr>
          </a:p>
        </p:txBody>
      </p:sp>
      <p:sp>
        <p:nvSpPr>
          <p:cNvPr id="24" name="椭圆 23"/>
          <p:cNvSpPr/>
          <p:nvPr/>
        </p:nvSpPr>
        <p:spPr bwMode="auto">
          <a:xfrm>
            <a:off x="5635159" y="3183847"/>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61</a:t>
            </a:r>
            <a:endParaRPr lang="zh-CN" altLang="en-US" sz="900" dirty="0">
              <a:latin typeface="华文中宋" panose="02010600040101010101" pitchFamily="2" charset="-122"/>
              <a:ea typeface="华文中宋" panose="02010600040101010101" pitchFamily="2" charset="-122"/>
            </a:endParaRPr>
          </a:p>
        </p:txBody>
      </p:sp>
      <p:sp>
        <p:nvSpPr>
          <p:cNvPr id="25" name="椭圆 24"/>
          <p:cNvSpPr/>
          <p:nvPr/>
        </p:nvSpPr>
        <p:spPr bwMode="auto">
          <a:xfrm>
            <a:off x="6299507" y="3183847"/>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77</a:t>
            </a:r>
            <a:endParaRPr lang="zh-CN" altLang="en-US" sz="900" dirty="0">
              <a:latin typeface="华文中宋" panose="02010600040101010101" pitchFamily="2" charset="-122"/>
              <a:ea typeface="华文中宋" panose="02010600040101010101" pitchFamily="2" charset="-122"/>
            </a:endParaRPr>
          </a:p>
        </p:txBody>
      </p:sp>
      <p:cxnSp>
        <p:nvCxnSpPr>
          <p:cNvPr id="26" name="直接连接符 25"/>
          <p:cNvCxnSpPr>
            <a:stCxn id="16" idx="2"/>
            <a:endCxn id="17" idx="0"/>
          </p:cNvCxnSpPr>
          <p:nvPr/>
        </p:nvCxnSpPr>
        <p:spPr bwMode="auto">
          <a:xfrm flipH="1">
            <a:off x="6183954" y="1636569"/>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a:stCxn id="16" idx="6"/>
            <a:endCxn id="18" idx="0"/>
          </p:cNvCxnSpPr>
          <p:nvPr/>
        </p:nvCxnSpPr>
        <p:spPr bwMode="auto">
          <a:xfrm>
            <a:off x="7435433" y="1636569"/>
            <a:ext cx="715132" cy="19451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椭圆 28"/>
          <p:cNvSpPr/>
          <p:nvPr/>
        </p:nvSpPr>
        <p:spPr bwMode="auto">
          <a:xfrm>
            <a:off x="3267539" y="3916430"/>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11</a:t>
            </a:r>
            <a:endParaRPr lang="zh-CN" altLang="en-US" sz="900" dirty="0">
              <a:latin typeface="华文中宋" panose="02010600040101010101" pitchFamily="2" charset="-122"/>
              <a:ea typeface="华文中宋" panose="02010600040101010101" pitchFamily="2" charset="-122"/>
            </a:endParaRPr>
          </a:p>
        </p:txBody>
      </p:sp>
      <p:sp>
        <p:nvSpPr>
          <p:cNvPr id="30" name="椭圆 29"/>
          <p:cNvSpPr/>
          <p:nvPr/>
        </p:nvSpPr>
        <p:spPr bwMode="auto">
          <a:xfrm>
            <a:off x="2251529" y="4365130"/>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1" name="椭圆 30"/>
          <p:cNvSpPr/>
          <p:nvPr/>
        </p:nvSpPr>
        <p:spPr bwMode="auto">
          <a:xfrm>
            <a:off x="4218140" y="4339636"/>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900" dirty="0">
                <a:latin typeface="华文中宋" panose="02010600040101010101" pitchFamily="2" charset="-122"/>
                <a:ea typeface="华文中宋" panose="02010600040101010101" pitchFamily="2" charset="-122"/>
              </a:rPr>
              <a:t>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2" name="椭圆 31"/>
          <p:cNvSpPr/>
          <p:nvPr/>
        </p:nvSpPr>
        <p:spPr bwMode="auto">
          <a:xfrm>
            <a:off x="1521456" y="4948372"/>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15</a:t>
            </a:r>
            <a:endParaRPr lang="zh-CN" altLang="en-US" sz="900" dirty="0">
              <a:latin typeface="华文中宋" panose="02010600040101010101" pitchFamily="2" charset="-122"/>
              <a:ea typeface="华文中宋" panose="02010600040101010101" pitchFamily="2" charset="-122"/>
            </a:endParaRPr>
          </a:p>
        </p:txBody>
      </p:sp>
      <p:sp>
        <p:nvSpPr>
          <p:cNvPr id="33" name="椭圆 32"/>
          <p:cNvSpPr/>
          <p:nvPr/>
        </p:nvSpPr>
        <p:spPr bwMode="auto">
          <a:xfrm>
            <a:off x="2901250" y="4948373"/>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19</a:t>
            </a:r>
            <a:endParaRPr lang="zh-CN" altLang="en-US" sz="900" dirty="0">
              <a:latin typeface="华文中宋" panose="02010600040101010101" pitchFamily="2" charset="-122"/>
              <a:ea typeface="华文中宋" panose="02010600040101010101" pitchFamily="2" charset="-122"/>
            </a:endParaRPr>
          </a:p>
        </p:txBody>
      </p:sp>
      <p:sp>
        <p:nvSpPr>
          <p:cNvPr id="34" name="椭圆 33"/>
          <p:cNvSpPr/>
          <p:nvPr/>
        </p:nvSpPr>
        <p:spPr bwMode="auto">
          <a:xfrm>
            <a:off x="3636006" y="4948372"/>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26</a:t>
            </a:r>
            <a:endParaRPr lang="zh-CN" altLang="en-US" sz="900" dirty="0">
              <a:latin typeface="华文中宋" panose="02010600040101010101" pitchFamily="2" charset="-122"/>
              <a:ea typeface="华文中宋" panose="02010600040101010101" pitchFamily="2" charset="-122"/>
            </a:endParaRPr>
          </a:p>
        </p:txBody>
      </p:sp>
      <p:sp>
        <p:nvSpPr>
          <p:cNvPr id="35" name="椭圆 34"/>
          <p:cNvSpPr/>
          <p:nvPr/>
        </p:nvSpPr>
        <p:spPr bwMode="auto">
          <a:xfrm>
            <a:off x="4790007" y="4936643"/>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48</a:t>
            </a:r>
            <a:endParaRPr lang="zh-CN" altLang="en-US" sz="900" dirty="0">
              <a:latin typeface="华文中宋" panose="02010600040101010101" pitchFamily="2" charset="-122"/>
              <a:ea typeface="华文中宋" panose="02010600040101010101" pitchFamily="2" charset="-122"/>
            </a:endParaRPr>
          </a:p>
        </p:txBody>
      </p:sp>
      <p:sp>
        <p:nvSpPr>
          <p:cNvPr id="36" name="椭圆 35"/>
          <p:cNvSpPr/>
          <p:nvPr/>
        </p:nvSpPr>
        <p:spPr bwMode="auto">
          <a:xfrm>
            <a:off x="1093799" y="5692403"/>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59</a:t>
            </a:r>
            <a:endParaRPr lang="zh-CN" altLang="en-US" sz="900" dirty="0">
              <a:latin typeface="华文中宋" panose="02010600040101010101" pitchFamily="2" charset="-122"/>
              <a:ea typeface="华文中宋" panose="02010600040101010101" pitchFamily="2" charset="-122"/>
            </a:endParaRPr>
          </a:p>
        </p:txBody>
      </p:sp>
      <p:sp>
        <p:nvSpPr>
          <p:cNvPr id="37" name="椭圆 36"/>
          <p:cNvSpPr/>
          <p:nvPr/>
        </p:nvSpPr>
        <p:spPr bwMode="auto">
          <a:xfrm>
            <a:off x="1938204" y="5692403"/>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61</a:t>
            </a:r>
            <a:endParaRPr lang="zh-CN" altLang="en-US" sz="900" dirty="0">
              <a:latin typeface="华文中宋" panose="02010600040101010101" pitchFamily="2" charset="-122"/>
              <a:ea typeface="华文中宋" panose="02010600040101010101" pitchFamily="2" charset="-122"/>
            </a:endParaRPr>
          </a:p>
        </p:txBody>
      </p:sp>
      <p:sp>
        <p:nvSpPr>
          <p:cNvPr id="38" name="椭圆 37"/>
          <p:cNvSpPr/>
          <p:nvPr/>
        </p:nvSpPr>
        <p:spPr bwMode="auto">
          <a:xfrm>
            <a:off x="2602552" y="5692403"/>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77</a:t>
            </a:r>
            <a:endParaRPr lang="zh-CN" altLang="en-US" sz="900" dirty="0">
              <a:latin typeface="华文中宋" panose="02010600040101010101" pitchFamily="2" charset="-122"/>
              <a:ea typeface="华文中宋" panose="02010600040101010101" pitchFamily="2" charset="-122"/>
            </a:endParaRPr>
          </a:p>
        </p:txBody>
      </p:sp>
      <p:cxnSp>
        <p:nvCxnSpPr>
          <p:cNvPr id="39" name="直接连接符 38"/>
          <p:cNvCxnSpPr>
            <a:stCxn id="29" idx="2"/>
            <a:endCxn id="30" idx="0"/>
          </p:cNvCxnSpPr>
          <p:nvPr/>
        </p:nvCxnSpPr>
        <p:spPr bwMode="auto">
          <a:xfrm flipH="1">
            <a:off x="2486999" y="4145125"/>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p:cNvCxnSpPr>
            <a:stCxn id="29" idx="6"/>
            <a:endCxn id="31" idx="0"/>
          </p:cNvCxnSpPr>
          <p:nvPr/>
        </p:nvCxnSpPr>
        <p:spPr bwMode="auto">
          <a:xfrm>
            <a:off x="3738478" y="4145125"/>
            <a:ext cx="715132" cy="19451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箭头连接符 52"/>
          <p:cNvCxnSpPr/>
          <p:nvPr/>
        </p:nvCxnSpPr>
        <p:spPr bwMode="auto">
          <a:xfrm>
            <a:off x="4223199" y="1999121"/>
            <a:ext cx="909180" cy="228695"/>
          </a:xfrm>
          <a:prstGeom prst="straightConnector1">
            <a:avLst/>
          </a:prstGeom>
          <a:solidFill>
            <a:schemeClr val="accent1"/>
          </a:solidFill>
          <a:ln w="57150" cap="flat" cmpd="sng" algn="ctr">
            <a:solidFill>
              <a:srgbClr val="003399"/>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箭头连接符 53"/>
          <p:cNvCxnSpPr/>
          <p:nvPr/>
        </p:nvCxnSpPr>
        <p:spPr bwMode="auto">
          <a:xfrm flipH="1">
            <a:off x="5008079" y="3917297"/>
            <a:ext cx="674958" cy="576748"/>
          </a:xfrm>
          <a:prstGeom prst="straightConnector1">
            <a:avLst/>
          </a:prstGeom>
          <a:solidFill>
            <a:schemeClr val="accent1"/>
          </a:solidFill>
          <a:ln w="57150" cap="flat" cmpd="sng" algn="ctr">
            <a:solidFill>
              <a:srgbClr val="003399"/>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6058989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堆排序示例</a:t>
            </a:r>
          </a:p>
        </p:txBody>
      </p:sp>
      <p:sp>
        <p:nvSpPr>
          <p:cNvPr id="3" name="椭圆 2"/>
          <p:cNvSpPr/>
          <p:nvPr/>
        </p:nvSpPr>
        <p:spPr bwMode="auto">
          <a:xfrm>
            <a:off x="2367082" y="1482946"/>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11</a:t>
            </a:r>
            <a:endParaRPr lang="zh-CN" altLang="en-US" sz="900" dirty="0">
              <a:latin typeface="华文中宋" panose="02010600040101010101" pitchFamily="2" charset="-122"/>
              <a:ea typeface="华文中宋" panose="02010600040101010101" pitchFamily="2" charset="-122"/>
            </a:endParaRPr>
          </a:p>
        </p:txBody>
      </p:sp>
      <p:sp>
        <p:nvSpPr>
          <p:cNvPr id="4" name="椭圆 3"/>
          <p:cNvSpPr/>
          <p:nvPr/>
        </p:nvSpPr>
        <p:spPr bwMode="auto">
          <a:xfrm>
            <a:off x="1351072" y="1931646"/>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 name="椭圆 4"/>
          <p:cNvSpPr/>
          <p:nvPr/>
        </p:nvSpPr>
        <p:spPr bwMode="auto">
          <a:xfrm>
            <a:off x="3317683" y="1906152"/>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900" dirty="0">
                <a:latin typeface="华文中宋" panose="02010600040101010101" pitchFamily="2" charset="-122"/>
                <a:ea typeface="华文中宋" panose="02010600040101010101" pitchFamily="2" charset="-122"/>
              </a:rPr>
              <a:t>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 name="椭圆 5"/>
          <p:cNvSpPr/>
          <p:nvPr/>
        </p:nvSpPr>
        <p:spPr bwMode="auto">
          <a:xfrm>
            <a:off x="620999" y="2514888"/>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15</a:t>
            </a:r>
            <a:endParaRPr lang="zh-CN" altLang="en-US" sz="900" dirty="0">
              <a:latin typeface="华文中宋" panose="02010600040101010101" pitchFamily="2" charset="-122"/>
              <a:ea typeface="华文中宋" panose="02010600040101010101" pitchFamily="2" charset="-122"/>
            </a:endParaRPr>
          </a:p>
        </p:txBody>
      </p:sp>
      <p:sp>
        <p:nvSpPr>
          <p:cNvPr id="7" name="椭圆 6"/>
          <p:cNvSpPr/>
          <p:nvPr/>
        </p:nvSpPr>
        <p:spPr bwMode="auto">
          <a:xfrm>
            <a:off x="2000793" y="2514889"/>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19</a:t>
            </a:r>
            <a:endParaRPr lang="zh-CN" altLang="en-US" sz="900" dirty="0">
              <a:latin typeface="华文中宋" panose="02010600040101010101" pitchFamily="2" charset="-122"/>
              <a:ea typeface="华文中宋" panose="02010600040101010101" pitchFamily="2" charset="-122"/>
            </a:endParaRPr>
          </a:p>
        </p:txBody>
      </p:sp>
      <p:sp>
        <p:nvSpPr>
          <p:cNvPr id="8" name="椭圆 7"/>
          <p:cNvSpPr/>
          <p:nvPr/>
        </p:nvSpPr>
        <p:spPr bwMode="auto">
          <a:xfrm>
            <a:off x="2735549" y="2514888"/>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26</a:t>
            </a:r>
            <a:endParaRPr lang="zh-CN" altLang="en-US" sz="900" dirty="0">
              <a:latin typeface="华文中宋" panose="02010600040101010101" pitchFamily="2" charset="-122"/>
              <a:ea typeface="华文中宋" panose="02010600040101010101" pitchFamily="2" charset="-122"/>
            </a:endParaRPr>
          </a:p>
        </p:txBody>
      </p:sp>
      <p:sp>
        <p:nvSpPr>
          <p:cNvPr id="9" name="椭圆 8"/>
          <p:cNvSpPr/>
          <p:nvPr/>
        </p:nvSpPr>
        <p:spPr bwMode="auto">
          <a:xfrm>
            <a:off x="3889550" y="2503159"/>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48</a:t>
            </a:r>
            <a:endParaRPr lang="zh-CN" altLang="en-US" sz="900" dirty="0">
              <a:latin typeface="华文中宋" panose="02010600040101010101" pitchFamily="2" charset="-122"/>
              <a:ea typeface="华文中宋" panose="02010600040101010101" pitchFamily="2" charset="-122"/>
            </a:endParaRPr>
          </a:p>
        </p:txBody>
      </p:sp>
      <p:sp>
        <p:nvSpPr>
          <p:cNvPr id="10" name="椭圆 9"/>
          <p:cNvSpPr/>
          <p:nvPr/>
        </p:nvSpPr>
        <p:spPr bwMode="auto">
          <a:xfrm>
            <a:off x="193342" y="3258919"/>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59</a:t>
            </a:r>
            <a:endParaRPr lang="zh-CN" altLang="en-US" sz="900" dirty="0">
              <a:latin typeface="华文中宋" panose="02010600040101010101" pitchFamily="2" charset="-122"/>
              <a:ea typeface="华文中宋" panose="02010600040101010101" pitchFamily="2" charset="-122"/>
            </a:endParaRPr>
          </a:p>
        </p:txBody>
      </p:sp>
      <p:sp>
        <p:nvSpPr>
          <p:cNvPr id="11" name="椭圆 10"/>
          <p:cNvSpPr/>
          <p:nvPr/>
        </p:nvSpPr>
        <p:spPr bwMode="auto">
          <a:xfrm>
            <a:off x="1037747" y="3258919"/>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61</a:t>
            </a:r>
            <a:endParaRPr lang="zh-CN" altLang="en-US" sz="900" dirty="0">
              <a:latin typeface="华文中宋" panose="02010600040101010101" pitchFamily="2" charset="-122"/>
              <a:ea typeface="华文中宋" panose="02010600040101010101" pitchFamily="2" charset="-122"/>
            </a:endParaRPr>
          </a:p>
        </p:txBody>
      </p:sp>
      <p:sp>
        <p:nvSpPr>
          <p:cNvPr id="12" name="椭圆 11"/>
          <p:cNvSpPr/>
          <p:nvPr/>
        </p:nvSpPr>
        <p:spPr bwMode="auto">
          <a:xfrm>
            <a:off x="1702095" y="3258919"/>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77</a:t>
            </a:r>
            <a:endParaRPr lang="zh-CN" altLang="en-US" sz="900" dirty="0">
              <a:latin typeface="华文中宋" panose="02010600040101010101" pitchFamily="2" charset="-122"/>
              <a:ea typeface="华文中宋" panose="02010600040101010101" pitchFamily="2" charset="-122"/>
            </a:endParaRPr>
          </a:p>
        </p:txBody>
      </p:sp>
      <p:cxnSp>
        <p:nvCxnSpPr>
          <p:cNvPr id="13" name="直接连接符 12"/>
          <p:cNvCxnSpPr>
            <a:stCxn id="3" idx="2"/>
            <a:endCxn id="4" idx="0"/>
          </p:cNvCxnSpPr>
          <p:nvPr/>
        </p:nvCxnSpPr>
        <p:spPr bwMode="auto">
          <a:xfrm flipH="1">
            <a:off x="1586542" y="1711641"/>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a:stCxn id="3" idx="6"/>
            <a:endCxn id="5" idx="0"/>
          </p:cNvCxnSpPr>
          <p:nvPr/>
        </p:nvCxnSpPr>
        <p:spPr bwMode="auto">
          <a:xfrm>
            <a:off x="2838021" y="1711641"/>
            <a:ext cx="715132" cy="194511"/>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椭圆 14"/>
          <p:cNvSpPr/>
          <p:nvPr/>
        </p:nvSpPr>
        <p:spPr bwMode="auto">
          <a:xfrm>
            <a:off x="6984615" y="160556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a:t>
            </a:r>
            <a:endParaRPr lang="zh-CN" altLang="en-US" sz="900" dirty="0">
              <a:latin typeface="华文中宋" panose="02010600040101010101" pitchFamily="2" charset="-122"/>
              <a:ea typeface="华文中宋" panose="02010600040101010101" pitchFamily="2" charset="-122"/>
            </a:endParaRPr>
          </a:p>
        </p:txBody>
      </p:sp>
      <p:sp>
        <p:nvSpPr>
          <p:cNvPr id="16" name="椭圆 15"/>
          <p:cNvSpPr/>
          <p:nvPr/>
        </p:nvSpPr>
        <p:spPr bwMode="auto">
          <a:xfrm>
            <a:off x="5968605" y="205426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7" name="椭圆 16"/>
          <p:cNvSpPr/>
          <p:nvPr/>
        </p:nvSpPr>
        <p:spPr bwMode="auto">
          <a:xfrm>
            <a:off x="7935216" y="2028771"/>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11</a:t>
            </a:r>
            <a:endParaRPr lang="zh-CN" altLang="en-US" sz="900" dirty="0">
              <a:latin typeface="华文中宋" panose="02010600040101010101" pitchFamily="2" charset="-122"/>
              <a:ea typeface="华文中宋" panose="02010600040101010101" pitchFamily="2" charset="-122"/>
            </a:endParaRPr>
          </a:p>
        </p:txBody>
      </p:sp>
      <p:sp>
        <p:nvSpPr>
          <p:cNvPr id="18" name="椭圆 17"/>
          <p:cNvSpPr/>
          <p:nvPr/>
        </p:nvSpPr>
        <p:spPr bwMode="auto">
          <a:xfrm>
            <a:off x="5238532" y="2637507"/>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15</a:t>
            </a:r>
            <a:endParaRPr lang="zh-CN" altLang="en-US" sz="900" dirty="0">
              <a:latin typeface="华文中宋" panose="02010600040101010101" pitchFamily="2" charset="-122"/>
              <a:ea typeface="华文中宋" panose="02010600040101010101" pitchFamily="2" charset="-122"/>
            </a:endParaRPr>
          </a:p>
        </p:txBody>
      </p:sp>
      <p:sp>
        <p:nvSpPr>
          <p:cNvPr id="19" name="椭圆 18"/>
          <p:cNvSpPr/>
          <p:nvPr/>
        </p:nvSpPr>
        <p:spPr bwMode="auto">
          <a:xfrm>
            <a:off x="6618326" y="2637508"/>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19</a:t>
            </a:r>
            <a:endParaRPr lang="zh-CN" altLang="en-US" sz="900" dirty="0">
              <a:latin typeface="华文中宋" panose="02010600040101010101" pitchFamily="2" charset="-122"/>
              <a:ea typeface="华文中宋" panose="02010600040101010101" pitchFamily="2" charset="-122"/>
            </a:endParaRPr>
          </a:p>
        </p:txBody>
      </p:sp>
      <p:sp>
        <p:nvSpPr>
          <p:cNvPr id="20" name="椭圆 19"/>
          <p:cNvSpPr/>
          <p:nvPr/>
        </p:nvSpPr>
        <p:spPr bwMode="auto">
          <a:xfrm>
            <a:off x="7353082" y="2637507"/>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26</a:t>
            </a:r>
            <a:endParaRPr lang="zh-CN" altLang="en-US" sz="900" dirty="0">
              <a:latin typeface="华文中宋" panose="02010600040101010101" pitchFamily="2" charset="-122"/>
              <a:ea typeface="华文中宋" panose="02010600040101010101" pitchFamily="2" charset="-122"/>
            </a:endParaRPr>
          </a:p>
        </p:txBody>
      </p:sp>
      <p:sp>
        <p:nvSpPr>
          <p:cNvPr id="21" name="椭圆 20"/>
          <p:cNvSpPr/>
          <p:nvPr/>
        </p:nvSpPr>
        <p:spPr bwMode="auto">
          <a:xfrm>
            <a:off x="8507083" y="2625778"/>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48</a:t>
            </a:r>
            <a:endParaRPr lang="zh-CN" altLang="en-US" sz="900" dirty="0">
              <a:latin typeface="华文中宋" panose="02010600040101010101" pitchFamily="2" charset="-122"/>
              <a:ea typeface="华文中宋" panose="02010600040101010101" pitchFamily="2" charset="-122"/>
            </a:endParaRPr>
          </a:p>
        </p:txBody>
      </p:sp>
      <p:sp>
        <p:nvSpPr>
          <p:cNvPr id="22" name="椭圆 21"/>
          <p:cNvSpPr/>
          <p:nvPr/>
        </p:nvSpPr>
        <p:spPr bwMode="auto">
          <a:xfrm>
            <a:off x="4810875" y="3381538"/>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59</a:t>
            </a:r>
            <a:endParaRPr lang="zh-CN" altLang="en-US" sz="900" dirty="0">
              <a:latin typeface="华文中宋" panose="02010600040101010101" pitchFamily="2" charset="-122"/>
              <a:ea typeface="华文中宋" panose="02010600040101010101" pitchFamily="2" charset="-122"/>
            </a:endParaRPr>
          </a:p>
        </p:txBody>
      </p:sp>
      <p:sp>
        <p:nvSpPr>
          <p:cNvPr id="23" name="椭圆 22"/>
          <p:cNvSpPr/>
          <p:nvPr/>
        </p:nvSpPr>
        <p:spPr bwMode="auto">
          <a:xfrm>
            <a:off x="5655280" y="3381538"/>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61</a:t>
            </a:r>
            <a:endParaRPr lang="zh-CN" altLang="en-US" sz="900" dirty="0">
              <a:latin typeface="华文中宋" panose="02010600040101010101" pitchFamily="2" charset="-122"/>
              <a:ea typeface="华文中宋" panose="02010600040101010101" pitchFamily="2" charset="-122"/>
            </a:endParaRPr>
          </a:p>
        </p:txBody>
      </p:sp>
      <p:sp>
        <p:nvSpPr>
          <p:cNvPr id="24" name="椭圆 23"/>
          <p:cNvSpPr/>
          <p:nvPr/>
        </p:nvSpPr>
        <p:spPr bwMode="auto">
          <a:xfrm>
            <a:off x="6319628" y="3381538"/>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77</a:t>
            </a:r>
            <a:endParaRPr lang="zh-CN" altLang="en-US" sz="900" dirty="0">
              <a:latin typeface="华文中宋" panose="02010600040101010101" pitchFamily="2" charset="-122"/>
              <a:ea typeface="华文中宋" panose="02010600040101010101" pitchFamily="2" charset="-122"/>
            </a:endParaRPr>
          </a:p>
        </p:txBody>
      </p:sp>
      <p:cxnSp>
        <p:nvCxnSpPr>
          <p:cNvPr id="25" name="直接连接符 24"/>
          <p:cNvCxnSpPr>
            <a:stCxn id="15" idx="2"/>
            <a:endCxn id="16" idx="0"/>
          </p:cNvCxnSpPr>
          <p:nvPr/>
        </p:nvCxnSpPr>
        <p:spPr bwMode="auto">
          <a:xfrm flipH="1">
            <a:off x="6204075" y="1834260"/>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椭圆 26"/>
          <p:cNvSpPr/>
          <p:nvPr/>
        </p:nvSpPr>
        <p:spPr bwMode="auto">
          <a:xfrm>
            <a:off x="3094658" y="404571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5</a:t>
            </a:r>
            <a:endParaRPr lang="zh-CN" altLang="en-US" sz="900" dirty="0">
              <a:latin typeface="华文中宋" panose="02010600040101010101" pitchFamily="2" charset="-122"/>
              <a:ea typeface="华文中宋" panose="02010600040101010101" pitchFamily="2" charset="-122"/>
            </a:endParaRPr>
          </a:p>
        </p:txBody>
      </p:sp>
      <p:sp>
        <p:nvSpPr>
          <p:cNvPr id="28" name="椭圆 27"/>
          <p:cNvSpPr/>
          <p:nvPr/>
        </p:nvSpPr>
        <p:spPr bwMode="auto">
          <a:xfrm>
            <a:off x="2078648" y="449441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9" name="椭圆 28"/>
          <p:cNvSpPr/>
          <p:nvPr/>
        </p:nvSpPr>
        <p:spPr bwMode="auto">
          <a:xfrm>
            <a:off x="4045259" y="4468921"/>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11</a:t>
            </a:r>
            <a:endParaRPr lang="zh-CN" altLang="en-US" sz="900" dirty="0">
              <a:latin typeface="华文中宋" panose="02010600040101010101" pitchFamily="2" charset="-122"/>
              <a:ea typeface="华文中宋" panose="02010600040101010101" pitchFamily="2" charset="-122"/>
            </a:endParaRPr>
          </a:p>
        </p:txBody>
      </p:sp>
      <p:sp>
        <p:nvSpPr>
          <p:cNvPr id="30" name="椭圆 29"/>
          <p:cNvSpPr/>
          <p:nvPr/>
        </p:nvSpPr>
        <p:spPr bwMode="auto">
          <a:xfrm>
            <a:off x="1348575" y="5077657"/>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15</a:t>
            </a:r>
            <a:endParaRPr lang="zh-CN" altLang="en-US" sz="900" dirty="0">
              <a:latin typeface="华文中宋" panose="02010600040101010101" pitchFamily="2" charset="-122"/>
              <a:ea typeface="华文中宋" panose="02010600040101010101" pitchFamily="2" charset="-122"/>
            </a:endParaRPr>
          </a:p>
        </p:txBody>
      </p:sp>
      <p:sp>
        <p:nvSpPr>
          <p:cNvPr id="31" name="椭圆 30"/>
          <p:cNvSpPr/>
          <p:nvPr/>
        </p:nvSpPr>
        <p:spPr bwMode="auto">
          <a:xfrm>
            <a:off x="2728369" y="5077658"/>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19</a:t>
            </a:r>
            <a:endParaRPr lang="zh-CN" altLang="en-US" sz="900" dirty="0">
              <a:latin typeface="华文中宋" panose="02010600040101010101" pitchFamily="2" charset="-122"/>
              <a:ea typeface="华文中宋" panose="02010600040101010101" pitchFamily="2" charset="-122"/>
            </a:endParaRPr>
          </a:p>
        </p:txBody>
      </p:sp>
      <p:sp>
        <p:nvSpPr>
          <p:cNvPr id="32" name="椭圆 31"/>
          <p:cNvSpPr/>
          <p:nvPr/>
        </p:nvSpPr>
        <p:spPr bwMode="auto">
          <a:xfrm>
            <a:off x="3463125" y="5077657"/>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26</a:t>
            </a:r>
            <a:endParaRPr lang="zh-CN" altLang="en-US" sz="900" dirty="0">
              <a:latin typeface="华文中宋" panose="02010600040101010101" pitchFamily="2" charset="-122"/>
              <a:ea typeface="华文中宋" panose="02010600040101010101" pitchFamily="2" charset="-122"/>
            </a:endParaRPr>
          </a:p>
        </p:txBody>
      </p:sp>
      <p:sp>
        <p:nvSpPr>
          <p:cNvPr id="33" name="椭圆 32"/>
          <p:cNvSpPr/>
          <p:nvPr/>
        </p:nvSpPr>
        <p:spPr bwMode="auto">
          <a:xfrm>
            <a:off x="4617126" y="5065928"/>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48</a:t>
            </a:r>
            <a:endParaRPr lang="zh-CN" altLang="en-US" sz="900" dirty="0">
              <a:latin typeface="华文中宋" panose="02010600040101010101" pitchFamily="2" charset="-122"/>
              <a:ea typeface="华文中宋" panose="02010600040101010101" pitchFamily="2" charset="-122"/>
            </a:endParaRPr>
          </a:p>
        </p:txBody>
      </p:sp>
      <p:sp>
        <p:nvSpPr>
          <p:cNvPr id="34" name="椭圆 33"/>
          <p:cNvSpPr/>
          <p:nvPr/>
        </p:nvSpPr>
        <p:spPr bwMode="auto">
          <a:xfrm>
            <a:off x="920918" y="5821688"/>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59</a:t>
            </a:r>
            <a:endParaRPr lang="zh-CN" altLang="en-US" sz="900" dirty="0">
              <a:latin typeface="华文中宋" panose="02010600040101010101" pitchFamily="2" charset="-122"/>
              <a:ea typeface="华文中宋" panose="02010600040101010101" pitchFamily="2" charset="-122"/>
            </a:endParaRPr>
          </a:p>
        </p:txBody>
      </p:sp>
      <p:sp>
        <p:nvSpPr>
          <p:cNvPr id="35" name="椭圆 34"/>
          <p:cNvSpPr/>
          <p:nvPr/>
        </p:nvSpPr>
        <p:spPr bwMode="auto">
          <a:xfrm>
            <a:off x="1765323" y="5821688"/>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61</a:t>
            </a:r>
            <a:endParaRPr lang="zh-CN" altLang="en-US" sz="900" dirty="0">
              <a:latin typeface="华文中宋" panose="02010600040101010101" pitchFamily="2" charset="-122"/>
              <a:ea typeface="华文中宋" panose="02010600040101010101" pitchFamily="2" charset="-122"/>
            </a:endParaRPr>
          </a:p>
        </p:txBody>
      </p:sp>
      <p:sp>
        <p:nvSpPr>
          <p:cNvPr id="36" name="椭圆 35"/>
          <p:cNvSpPr/>
          <p:nvPr/>
        </p:nvSpPr>
        <p:spPr bwMode="auto">
          <a:xfrm>
            <a:off x="2429671" y="5821688"/>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77</a:t>
            </a:r>
            <a:endParaRPr lang="zh-CN" altLang="en-US" sz="900" dirty="0">
              <a:latin typeface="华文中宋" panose="02010600040101010101" pitchFamily="2" charset="-122"/>
              <a:ea typeface="华文中宋" panose="02010600040101010101" pitchFamily="2" charset="-122"/>
            </a:endParaRPr>
          </a:p>
        </p:txBody>
      </p:sp>
      <p:cxnSp>
        <p:nvCxnSpPr>
          <p:cNvPr id="37" name="直接连接符 36"/>
          <p:cNvCxnSpPr>
            <a:stCxn id="27" idx="2"/>
            <a:endCxn id="28" idx="0"/>
          </p:cNvCxnSpPr>
          <p:nvPr/>
        </p:nvCxnSpPr>
        <p:spPr bwMode="auto">
          <a:xfrm flipH="1">
            <a:off x="2314118" y="4274410"/>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箭头连接符 37"/>
          <p:cNvCxnSpPr/>
          <p:nvPr/>
        </p:nvCxnSpPr>
        <p:spPr bwMode="auto">
          <a:xfrm>
            <a:off x="4223199" y="1999121"/>
            <a:ext cx="909180" cy="228695"/>
          </a:xfrm>
          <a:prstGeom prst="straightConnector1">
            <a:avLst/>
          </a:prstGeom>
          <a:solidFill>
            <a:schemeClr val="accent1"/>
          </a:solidFill>
          <a:ln w="57150" cap="flat" cmpd="sng" algn="ctr">
            <a:solidFill>
              <a:srgbClr val="003399"/>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箭头连接符 38"/>
          <p:cNvCxnSpPr/>
          <p:nvPr/>
        </p:nvCxnSpPr>
        <p:spPr bwMode="auto">
          <a:xfrm flipH="1">
            <a:off x="5008079" y="3917297"/>
            <a:ext cx="674958" cy="576748"/>
          </a:xfrm>
          <a:prstGeom prst="straightConnector1">
            <a:avLst/>
          </a:prstGeom>
          <a:solidFill>
            <a:schemeClr val="accent1"/>
          </a:solidFill>
          <a:ln w="57150" cap="flat" cmpd="sng" algn="ctr">
            <a:solidFill>
              <a:srgbClr val="003399"/>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533281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堆排序示例</a:t>
            </a:r>
          </a:p>
        </p:txBody>
      </p:sp>
      <p:sp>
        <p:nvSpPr>
          <p:cNvPr id="15" name="椭圆 14"/>
          <p:cNvSpPr/>
          <p:nvPr/>
        </p:nvSpPr>
        <p:spPr bwMode="auto">
          <a:xfrm>
            <a:off x="6984615" y="1605565"/>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a:t>
            </a:r>
            <a:endParaRPr lang="zh-CN" altLang="en-US" sz="900" dirty="0">
              <a:latin typeface="华文中宋" panose="02010600040101010101" pitchFamily="2" charset="-122"/>
              <a:ea typeface="华文中宋" panose="02010600040101010101" pitchFamily="2" charset="-122"/>
            </a:endParaRPr>
          </a:p>
        </p:txBody>
      </p:sp>
      <p:sp>
        <p:nvSpPr>
          <p:cNvPr id="16" name="椭圆 15"/>
          <p:cNvSpPr/>
          <p:nvPr/>
        </p:nvSpPr>
        <p:spPr bwMode="auto">
          <a:xfrm>
            <a:off x="5968605" y="2054265"/>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5</a:t>
            </a:r>
            <a:endParaRPr lang="zh-CN" altLang="en-US" sz="900" dirty="0">
              <a:latin typeface="华文中宋" panose="02010600040101010101" pitchFamily="2" charset="-122"/>
              <a:ea typeface="华文中宋" panose="02010600040101010101" pitchFamily="2" charset="-122"/>
            </a:endParaRPr>
          </a:p>
        </p:txBody>
      </p:sp>
      <p:sp>
        <p:nvSpPr>
          <p:cNvPr id="17" name="椭圆 16"/>
          <p:cNvSpPr/>
          <p:nvPr/>
        </p:nvSpPr>
        <p:spPr bwMode="auto">
          <a:xfrm>
            <a:off x="7935216" y="2028771"/>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11</a:t>
            </a:r>
            <a:endParaRPr lang="zh-CN" altLang="en-US" sz="900" dirty="0">
              <a:latin typeface="华文中宋" panose="02010600040101010101" pitchFamily="2" charset="-122"/>
              <a:ea typeface="华文中宋" panose="02010600040101010101" pitchFamily="2" charset="-122"/>
            </a:endParaRPr>
          </a:p>
        </p:txBody>
      </p:sp>
      <p:sp>
        <p:nvSpPr>
          <p:cNvPr id="18" name="椭圆 17"/>
          <p:cNvSpPr/>
          <p:nvPr/>
        </p:nvSpPr>
        <p:spPr bwMode="auto">
          <a:xfrm>
            <a:off x="5238532" y="2637507"/>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15</a:t>
            </a:r>
            <a:endParaRPr lang="zh-CN" altLang="en-US" sz="900" dirty="0">
              <a:latin typeface="华文中宋" panose="02010600040101010101" pitchFamily="2" charset="-122"/>
              <a:ea typeface="华文中宋" panose="02010600040101010101" pitchFamily="2" charset="-122"/>
            </a:endParaRPr>
          </a:p>
        </p:txBody>
      </p:sp>
      <p:sp>
        <p:nvSpPr>
          <p:cNvPr id="19" name="椭圆 18"/>
          <p:cNvSpPr/>
          <p:nvPr/>
        </p:nvSpPr>
        <p:spPr bwMode="auto">
          <a:xfrm>
            <a:off x="6618326" y="2637508"/>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19</a:t>
            </a:r>
            <a:endParaRPr lang="zh-CN" altLang="en-US" sz="900" dirty="0">
              <a:latin typeface="华文中宋" panose="02010600040101010101" pitchFamily="2" charset="-122"/>
              <a:ea typeface="华文中宋" panose="02010600040101010101" pitchFamily="2" charset="-122"/>
            </a:endParaRPr>
          </a:p>
        </p:txBody>
      </p:sp>
      <p:sp>
        <p:nvSpPr>
          <p:cNvPr id="20" name="椭圆 19"/>
          <p:cNvSpPr/>
          <p:nvPr/>
        </p:nvSpPr>
        <p:spPr bwMode="auto">
          <a:xfrm>
            <a:off x="7353082" y="2637507"/>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26</a:t>
            </a:r>
            <a:endParaRPr lang="zh-CN" altLang="en-US" sz="900" dirty="0">
              <a:latin typeface="华文中宋" panose="02010600040101010101" pitchFamily="2" charset="-122"/>
              <a:ea typeface="华文中宋" panose="02010600040101010101" pitchFamily="2" charset="-122"/>
            </a:endParaRPr>
          </a:p>
        </p:txBody>
      </p:sp>
      <p:sp>
        <p:nvSpPr>
          <p:cNvPr id="21" name="椭圆 20"/>
          <p:cNvSpPr/>
          <p:nvPr/>
        </p:nvSpPr>
        <p:spPr bwMode="auto">
          <a:xfrm>
            <a:off x="8507083" y="2625778"/>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48</a:t>
            </a:r>
            <a:endParaRPr lang="zh-CN" altLang="en-US" sz="900" dirty="0">
              <a:latin typeface="华文中宋" panose="02010600040101010101" pitchFamily="2" charset="-122"/>
              <a:ea typeface="华文中宋" panose="02010600040101010101" pitchFamily="2" charset="-122"/>
            </a:endParaRPr>
          </a:p>
        </p:txBody>
      </p:sp>
      <p:sp>
        <p:nvSpPr>
          <p:cNvPr id="22" name="椭圆 21"/>
          <p:cNvSpPr/>
          <p:nvPr/>
        </p:nvSpPr>
        <p:spPr bwMode="auto">
          <a:xfrm>
            <a:off x="4810875" y="3381538"/>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59</a:t>
            </a:r>
            <a:endParaRPr lang="zh-CN" altLang="en-US" sz="900" dirty="0">
              <a:latin typeface="华文中宋" panose="02010600040101010101" pitchFamily="2" charset="-122"/>
              <a:ea typeface="华文中宋" panose="02010600040101010101" pitchFamily="2" charset="-122"/>
            </a:endParaRPr>
          </a:p>
        </p:txBody>
      </p:sp>
      <p:sp>
        <p:nvSpPr>
          <p:cNvPr id="23" name="椭圆 22"/>
          <p:cNvSpPr/>
          <p:nvPr/>
        </p:nvSpPr>
        <p:spPr bwMode="auto">
          <a:xfrm>
            <a:off x="5655280" y="3381538"/>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61</a:t>
            </a:r>
            <a:endParaRPr lang="zh-CN" altLang="en-US" sz="900" dirty="0">
              <a:latin typeface="华文中宋" panose="02010600040101010101" pitchFamily="2" charset="-122"/>
              <a:ea typeface="华文中宋" panose="02010600040101010101" pitchFamily="2" charset="-122"/>
            </a:endParaRPr>
          </a:p>
        </p:txBody>
      </p:sp>
      <p:sp>
        <p:nvSpPr>
          <p:cNvPr id="24" name="椭圆 23"/>
          <p:cNvSpPr/>
          <p:nvPr/>
        </p:nvSpPr>
        <p:spPr bwMode="auto">
          <a:xfrm>
            <a:off x="6319628" y="3381538"/>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77</a:t>
            </a:r>
            <a:endParaRPr lang="zh-CN" altLang="en-US" sz="900" dirty="0">
              <a:latin typeface="华文中宋" panose="02010600040101010101" pitchFamily="2" charset="-122"/>
              <a:ea typeface="华文中宋" panose="02010600040101010101" pitchFamily="2" charset="-122"/>
            </a:endParaRPr>
          </a:p>
        </p:txBody>
      </p:sp>
      <p:sp>
        <p:nvSpPr>
          <p:cNvPr id="27" name="椭圆 26"/>
          <p:cNvSpPr/>
          <p:nvPr/>
        </p:nvSpPr>
        <p:spPr bwMode="auto">
          <a:xfrm>
            <a:off x="2150301" y="1680091"/>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5</a:t>
            </a:r>
            <a:endParaRPr lang="zh-CN" altLang="en-US" sz="900" dirty="0">
              <a:latin typeface="华文中宋" panose="02010600040101010101" pitchFamily="2" charset="-122"/>
              <a:ea typeface="华文中宋" panose="02010600040101010101" pitchFamily="2" charset="-122"/>
            </a:endParaRPr>
          </a:p>
        </p:txBody>
      </p:sp>
      <p:sp>
        <p:nvSpPr>
          <p:cNvPr id="28" name="椭圆 27"/>
          <p:cNvSpPr/>
          <p:nvPr/>
        </p:nvSpPr>
        <p:spPr bwMode="auto">
          <a:xfrm>
            <a:off x="1134291" y="2128791"/>
            <a:ext cx="470939" cy="45739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9" name="椭圆 28"/>
          <p:cNvSpPr/>
          <p:nvPr/>
        </p:nvSpPr>
        <p:spPr bwMode="auto">
          <a:xfrm>
            <a:off x="3100902" y="2103297"/>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11</a:t>
            </a:r>
            <a:endParaRPr lang="zh-CN" altLang="en-US" sz="900" dirty="0">
              <a:latin typeface="华文中宋" panose="02010600040101010101" pitchFamily="2" charset="-122"/>
              <a:ea typeface="华文中宋" panose="02010600040101010101" pitchFamily="2" charset="-122"/>
            </a:endParaRPr>
          </a:p>
        </p:txBody>
      </p:sp>
      <p:sp>
        <p:nvSpPr>
          <p:cNvPr id="30" name="椭圆 29"/>
          <p:cNvSpPr/>
          <p:nvPr/>
        </p:nvSpPr>
        <p:spPr bwMode="auto">
          <a:xfrm>
            <a:off x="404218" y="2712033"/>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15</a:t>
            </a:r>
            <a:endParaRPr lang="zh-CN" altLang="en-US" sz="900" dirty="0">
              <a:latin typeface="华文中宋" panose="02010600040101010101" pitchFamily="2" charset="-122"/>
              <a:ea typeface="华文中宋" panose="02010600040101010101" pitchFamily="2" charset="-122"/>
            </a:endParaRPr>
          </a:p>
        </p:txBody>
      </p:sp>
      <p:sp>
        <p:nvSpPr>
          <p:cNvPr id="31" name="椭圆 30"/>
          <p:cNvSpPr/>
          <p:nvPr/>
        </p:nvSpPr>
        <p:spPr bwMode="auto">
          <a:xfrm>
            <a:off x="1784012" y="2712034"/>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19</a:t>
            </a:r>
            <a:endParaRPr lang="zh-CN" altLang="en-US" sz="900" dirty="0">
              <a:latin typeface="华文中宋" panose="02010600040101010101" pitchFamily="2" charset="-122"/>
              <a:ea typeface="华文中宋" panose="02010600040101010101" pitchFamily="2" charset="-122"/>
            </a:endParaRPr>
          </a:p>
        </p:txBody>
      </p:sp>
      <p:sp>
        <p:nvSpPr>
          <p:cNvPr id="32" name="椭圆 31"/>
          <p:cNvSpPr/>
          <p:nvPr/>
        </p:nvSpPr>
        <p:spPr bwMode="auto">
          <a:xfrm>
            <a:off x="2518768" y="2712033"/>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26</a:t>
            </a:r>
            <a:endParaRPr lang="zh-CN" altLang="en-US" sz="900" dirty="0">
              <a:latin typeface="华文中宋" panose="02010600040101010101" pitchFamily="2" charset="-122"/>
              <a:ea typeface="华文中宋" panose="02010600040101010101" pitchFamily="2" charset="-122"/>
            </a:endParaRPr>
          </a:p>
        </p:txBody>
      </p:sp>
      <p:sp>
        <p:nvSpPr>
          <p:cNvPr id="33" name="椭圆 32"/>
          <p:cNvSpPr/>
          <p:nvPr/>
        </p:nvSpPr>
        <p:spPr bwMode="auto">
          <a:xfrm>
            <a:off x="3672769" y="2700304"/>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48</a:t>
            </a:r>
            <a:endParaRPr lang="zh-CN" altLang="en-US" sz="900" dirty="0">
              <a:latin typeface="华文中宋" panose="02010600040101010101" pitchFamily="2" charset="-122"/>
              <a:ea typeface="华文中宋" panose="02010600040101010101" pitchFamily="2" charset="-122"/>
            </a:endParaRPr>
          </a:p>
        </p:txBody>
      </p:sp>
      <p:sp>
        <p:nvSpPr>
          <p:cNvPr id="34" name="椭圆 33"/>
          <p:cNvSpPr/>
          <p:nvPr/>
        </p:nvSpPr>
        <p:spPr bwMode="auto">
          <a:xfrm>
            <a:off x="-23439" y="3456064"/>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59</a:t>
            </a:r>
            <a:endParaRPr lang="zh-CN" altLang="en-US" sz="900" dirty="0">
              <a:latin typeface="华文中宋" panose="02010600040101010101" pitchFamily="2" charset="-122"/>
              <a:ea typeface="华文中宋" panose="02010600040101010101" pitchFamily="2" charset="-122"/>
            </a:endParaRPr>
          </a:p>
        </p:txBody>
      </p:sp>
      <p:sp>
        <p:nvSpPr>
          <p:cNvPr id="35" name="椭圆 34"/>
          <p:cNvSpPr/>
          <p:nvPr/>
        </p:nvSpPr>
        <p:spPr bwMode="auto">
          <a:xfrm>
            <a:off x="820966" y="3456064"/>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61</a:t>
            </a:r>
            <a:endParaRPr lang="zh-CN" altLang="en-US" sz="900" dirty="0">
              <a:latin typeface="华文中宋" panose="02010600040101010101" pitchFamily="2" charset="-122"/>
              <a:ea typeface="华文中宋" panose="02010600040101010101" pitchFamily="2" charset="-122"/>
            </a:endParaRPr>
          </a:p>
        </p:txBody>
      </p:sp>
      <p:sp>
        <p:nvSpPr>
          <p:cNvPr id="36" name="椭圆 35"/>
          <p:cNvSpPr/>
          <p:nvPr/>
        </p:nvSpPr>
        <p:spPr bwMode="auto">
          <a:xfrm>
            <a:off x="1485314" y="3456064"/>
            <a:ext cx="470939" cy="457390"/>
          </a:xfrm>
          <a:prstGeom prst="ellipse">
            <a:avLst/>
          </a:prstGeom>
          <a:solidFill>
            <a:srgbClr val="CC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900" dirty="0">
                <a:latin typeface="华文中宋" panose="02010600040101010101" pitchFamily="2" charset="-122"/>
                <a:ea typeface="华文中宋" panose="02010600040101010101" pitchFamily="2" charset="-122"/>
              </a:rPr>
              <a:t>77</a:t>
            </a:r>
            <a:endParaRPr lang="zh-CN" altLang="en-US" sz="900" dirty="0">
              <a:latin typeface="华文中宋" panose="02010600040101010101" pitchFamily="2" charset="-122"/>
              <a:ea typeface="华文中宋" panose="02010600040101010101" pitchFamily="2" charset="-122"/>
            </a:endParaRPr>
          </a:p>
        </p:txBody>
      </p:sp>
      <p:cxnSp>
        <p:nvCxnSpPr>
          <p:cNvPr id="37" name="直接连接符 36"/>
          <p:cNvCxnSpPr>
            <a:stCxn id="27" idx="2"/>
            <a:endCxn id="28" idx="0"/>
          </p:cNvCxnSpPr>
          <p:nvPr/>
        </p:nvCxnSpPr>
        <p:spPr bwMode="auto">
          <a:xfrm flipH="1">
            <a:off x="1369761" y="1908786"/>
            <a:ext cx="780540" cy="220004"/>
          </a:xfrm>
          <a:prstGeom prst="line">
            <a:avLst/>
          </a:prstGeom>
          <a:solidFill>
            <a:schemeClr val="accent2">
              <a:lumMod val="40000"/>
              <a:lumOff val="60000"/>
            </a:schemeClr>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箭头连接符 37"/>
          <p:cNvCxnSpPr/>
          <p:nvPr/>
        </p:nvCxnSpPr>
        <p:spPr bwMode="auto">
          <a:xfrm>
            <a:off x="4223199" y="1999121"/>
            <a:ext cx="909180" cy="228695"/>
          </a:xfrm>
          <a:prstGeom prst="straightConnector1">
            <a:avLst/>
          </a:prstGeom>
          <a:solidFill>
            <a:schemeClr val="accent1"/>
          </a:solidFill>
          <a:ln w="57150" cap="flat" cmpd="sng" algn="ctr">
            <a:solidFill>
              <a:srgbClr val="003399"/>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0385560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a:t>
            </a:r>
          </a:p>
        </p:txBody>
      </p:sp>
      <p:sp>
        <p:nvSpPr>
          <p:cNvPr id="3" name="内容占位符 2"/>
          <p:cNvSpPr>
            <a:spLocks noGrp="1"/>
          </p:cNvSpPr>
          <p:nvPr>
            <p:ph idx="1"/>
          </p:nvPr>
        </p:nvSpPr>
        <p:spPr>
          <a:xfrm>
            <a:off x="452354" y="1341439"/>
            <a:ext cx="8544162" cy="1917956"/>
          </a:xfrm>
        </p:spPr>
        <p:txBody>
          <a:bodyPr/>
          <a:lstStyle/>
          <a:p>
            <a:r>
              <a:rPr lang="zh-CN" altLang="en-US" dirty="0"/>
              <a:t>初始建堆</a:t>
            </a:r>
            <a:endParaRPr lang="en-US" altLang="zh-CN" dirty="0"/>
          </a:p>
          <a:p>
            <a:pPr lvl="1"/>
            <a:r>
              <a:rPr lang="zh-CN" altLang="en-US" dirty="0"/>
              <a:t>策略</a:t>
            </a:r>
            <a:r>
              <a:rPr lang="en-US" altLang="zh-CN" dirty="0"/>
              <a:t>1</a:t>
            </a:r>
            <a:r>
              <a:rPr lang="zh-CN" altLang="en-US" dirty="0"/>
              <a:t>：把待排序文件中的记录逐个插入到空堆中，需要另外开辟与原来文件同样大小的空间</a:t>
            </a:r>
          </a:p>
          <a:p>
            <a:pPr lvl="1"/>
            <a:r>
              <a:rPr lang="zh-CN" altLang="en-US" dirty="0"/>
              <a:t>策略</a:t>
            </a:r>
            <a:r>
              <a:rPr lang="en-US" altLang="zh-CN" dirty="0"/>
              <a:t>2: </a:t>
            </a:r>
            <a:r>
              <a:rPr lang="zh-CN" altLang="en-US" dirty="0"/>
              <a:t>利用原始文件的空间，调用一系列</a:t>
            </a:r>
            <a:r>
              <a:rPr lang="en-US" altLang="zh-CN" dirty="0"/>
              <a:t>sift</a:t>
            </a:r>
            <a:r>
              <a:rPr lang="zh-CN" altLang="en-US" dirty="0"/>
              <a:t>操作实现</a:t>
            </a:r>
          </a:p>
        </p:txBody>
      </p:sp>
    </p:spTree>
    <p:extLst>
      <p:ext uri="{BB962C8B-B14F-4D97-AF65-F5344CB8AC3E}">
        <p14:creationId xmlns:p14="http://schemas.microsoft.com/office/powerpoint/2010/main" val="25271546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堆排序：建堆</a:t>
            </a:r>
          </a:p>
        </p:txBody>
      </p:sp>
      <p:sp>
        <p:nvSpPr>
          <p:cNvPr id="3" name="内容占位符 2"/>
          <p:cNvSpPr>
            <a:spLocks noGrp="1"/>
          </p:cNvSpPr>
          <p:nvPr>
            <p:ph idx="1"/>
          </p:nvPr>
        </p:nvSpPr>
        <p:spPr>
          <a:xfrm>
            <a:off x="452354" y="1341438"/>
            <a:ext cx="8153400" cy="4784725"/>
          </a:xfrm>
        </p:spPr>
        <p:txBody>
          <a:bodyPr/>
          <a:lstStyle/>
          <a:p>
            <a:r>
              <a:rPr lang="zh-CN" altLang="en-US" dirty="0"/>
              <a:t>建堆过程</a:t>
            </a:r>
            <a:endParaRPr lang="en-US" altLang="zh-CN" dirty="0"/>
          </a:p>
          <a:p>
            <a:pPr lvl="1"/>
            <a:r>
              <a:rPr lang="zh-CN" altLang="en-US" dirty="0"/>
              <a:t>把数组中元素看作一棵完全二叉树的结点</a:t>
            </a:r>
          </a:p>
          <a:p>
            <a:pPr lvl="1"/>
            <a:r>
              <a:rPr lang="zh-CN" altLang="en-US" dirty="0"/>
              <a:t>数组的后一半元素是叶结点，每个元素即是一个堆</a:t>
            </a:r>
          </a:p>
          <a:p>
            <a:pPr lvl="1"/>
            <a:r>
              <a:rPr lang="zh-CN" altLang="en-US" dirty="0"/>
              <a:t>对前一半元素</a:t>
            </a:r>
            <a:r>
              <a:rPr lang="en-US" altLang="zh-CN" dirty="0"/>
              <a:t>, </a:t>
            </a:r>
            <a:r>
              <a:rPr lang="zh-CN" altLang="en-US" dirty="0"/>
              <a:t>从后向前逐个考虑和处理</a:t>
            </a:r>
            <a:endParaRPr lang="en-US" altLang="zh-CN" dirty="0"/>
          </a:p>
          <a:p>
            <a:pPr lvl="2"/>
            <a:r>
              <a:rPr lang="zh-CN" altLang="en-US" dirty="0"/>
              <a:t>遇到的每个元素</a:t>
            </a:r>
            <a:r>
              <a:rPr lang="en-US" altLang="zh-CN" dirty="0"/>
              <a:t>e </a:t>
            </a:r>
            <a:r>
              <a:rPr lang="zh-CN" altLang="en-US" dirty="0"/>
              <a:t>都是一棵子树的根</a:t>
            </a:r>
            <a:r>
              <a:rPr lang="en-US" altLang="zh-CN" dirty="0"/>
              <a:t>, </a:t>
            </a:r>
            <a:r>
              <a:rPr lang="zh-CN" altLang="en-US" dirty="0"/>
              <a:t>其左右子树已经是堆，通过一次筛选</a:t>
            </a:r>
            <a:r>
              <a:rPr lang="en-US" altLang="zh-CN" dirty="0"/>
              <a:t>, </a:t>
            </a:r>
            <a:r>
              <a:rPr lang="zh-CN" altLang="en-US" dirty="0"/>
              <a:t>可以把以</a:t>
            </a:r>
            <a:r>
              <a:rPr lang="en-US" altLang="zh-CN" dirty="0"/>
              <a:t>e </a:t>
            </a:r>
            <a:r>
              <a:rPr lang="zh-CN" altLang="en-US" dirty="0"/>
              <a:t>为根的子树调整为堆</a:t>
            </a:r>
          </a:p>
          <a:p>
            <a:pPr lvl="2"/>
            <a:r>
              <a:rPr lang="zh-CN" altLang="en-US" dirty="0"/>
              <a:t>所有元素都处理完时（处理完数组的首元素时），</a:t>
            </a:r>
            <a:r>
              <a:rPr lang="en-US" altLang="zh-CN" dirty="0"/>
              <a:t> </a:t>
            </a:r>
            <a:r>
              <a:rPr lang="zh-CN" altLang="en-US" dirty="0"/>
              <a:t>整个数组里的全部元素就形成了一个大根堆</a:t>
            </a:r>
            <a:endParaRPr lang="en-US" altLang="zh-CN" dirty="0"/>
          </a:p>
        </p:txBody>
      </p:sp>
    </p:spTree>
    <p:extLst>
      <p:ext uri="{BB962C8B-B14F-4D97-AF65-F5344CB8AC3E}">
        <p14:creationId xmlns:p14="http://schemas.microsoft.com/office/powerpoint/2010/main" val="16333996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a:t>
            </a:r>
          </a:p>
        </p:txBody>
      </p:sp>
      <p:sp>
        <p:nvSpPr>
          <p:cNvPr id="3" name="内容占位符 2"/>
          <p:cNvSpPr>
            <a:spLocks noGrp="1"/>
          </p:cNvSpPr>
          <p:nvPr>
            <p:ph idx="1"/>
          </p:nvPr>
        </p:nvSpPr>
        <p:spPr>
          <a:xfrm>
            <a:off x="609600" y="1444677"/>
            <a:ext cx="8153400" cy="4926627"/>
          </a:xfrm>
          <a:solidFill>
            <a:schemeClr val="bg1">
              <a:lumMod val="90000"/>
            </a:schemeClr>
          </a:solidFill>
        </p:spPr>
        <p:txBody>
          <a:bodyPr/>
          <a:lstStyle/>
          <a:p>
            <a:pPr marL="0" indent="0">
              <a:lnSpc>
                <a:spcPts val="2200"/>
              </a:lnSpc>
              <a:buNone/>
            </a:pPr>
            <a:r>
              <a:rPr lang="en-US" altLang="zh-CN" sz="2000" dirty="0"/>
              <a:t>void heapsort ( </a:t>
            </a:r>
            <a:r>
              <a:rPr lang="en-US" altLang="zh-CN" sz="2000" dirty="0" err="1"/>
              <a:t>SortObject</a:t>
            </a:r>
            <a:r>
              <a:rPr lang="en-US" altLang="zh-CN" sz="2000" dirty="0"/>
              <a:t>  *</a:t>
            </a:r>
            <a:r>
              <a:rPr lang="en-US" altLang="zh-CN" sz="2000" dirty="0" err="1"/>
              <a:t>pvector</a:t>
            </a:r>
            <a:r>
              <a:rPr lang="en-US" altLang="zh-CN" sz="2000" dirty="0"/>
              <a:t> ) { </a:t>
            </a:r>
          </a:p>
          <a:p>
            <a:pPr marL="0" indent="0">
              <a:lnSpc>
                <a:spcPts val="2200"/>
              </a:lnSpc>
              <a:buNone/>
            </a:pPr>
            <a:r>
              <a:rPr lang="en-US" altLang="zh-CN" sz="2000" dirty="0"/>
              <a:t>   </a:t>
            </a:r>
            <a:r>
              <a:rPr lang="en-US" altLang="zh-CN" sz="2000" dirty="0" err="1"/>
              <a:t>int</a:t>
            </a:r>
            <a:r>
              <a:rPr lang="en-US" altLang="zh-CN" sz="2000" dirty="0"/>
              <a:t> </a:t>
            </a:r>
            <a:r>
              <a:rPr lang="en-US" altLang="zh-CN" sz="2000" dirty="0" err="1"/>
              <a:t>i</a:t>
            </a:r>
            <a:r>
              <a:rPr lang="en-US" altLang="zh-CN" sz="2000" dirty="0"/>
              <a:t>, n;</a:t>
            </a:r>
          </a:p>
          <a:p>
            <a:pPr marL="0" indent="0">
              <a:lnSpc>
                <a:spcPts val="2200"/>
              </a:lnSpc>
              <a:buNone/>
            </a:pPr>
            <a:r>
              <a:rPr lang="en-US" altLang="zh-CN" sz="2000" dirty="0"/>
              <a:t>   </a:t>
            </a:r>
            <a:r>
              <a:rPr lang="en-US" altLang="zh-CN" sz="2000" dirty="0" err="1"/>
              <a:t>RecordNode</a:t>
            </a:r>
            <a:r>
              <a:rPr lang="en-US" altLang="zh-CN" sz="2000" dirty="0"/>
              <a:t> temp;</a:t>
            </a:r>
          </a:p>
          <a:p>
            <a:pPr marL="0" indent="0">
              <a:lnSpc>
                <a:spcPts val="2200"/>
              </a:lnSpc>
              <a:buNone/>
            </a:pPr>
            <a:r>
              <a:rPr lang="en-US" altLang="zh-CN" sz="2000" dirty="0"/>
              <a:t>   n=</a:t>
            </a:r>
            <a:r>
              <a:rPr lang="en-US" altLang="zh-CN" sz="2000" dirty="0" err="1"/>
              <a:t>pvector</a:t>
            </a:r>
            <a:r>
              <a:rPr lang="en-US" altLang="zh-CN" sz="2000" dirty="0"/>
              <a:t>-&gt;n;</a:t>
            </a:r>
          </a:p>
          <a:p>
            <a:pPr marL="0" indent="0">
              <a:lnSpc>
                <a:spcPts val="2200"/>
              </a:lnSpc>
              <a:buNone/>
            </a:pPr>
            <a:r>
              <a:rPr lang="en-US" altLang="zh-CN" sz="2000" dirty="0"/>
              <a:t>  for ( </a:t>
            </a:r>
            <a:r>
              <a:rPr lang="en-US" altLang="zh-CN" sz="2000" dirty="0" err="1"/>
              <a:t>i</a:t>
            </a:r>
            <a:r>
              <a:rPr lang="en-US" altLang="zh-CN" sz="2000" dirty="0"/>
              <a:t>=n/2-1; </a:t>
            </a:r>
            <a:r>
              <a:rPr lang="en-US" altLang="zh-CN" sz="2000" dirty="0" err="1"/>
              <a:t>i</a:t>
            </a:r>
            <a:r>
              <a:rPr lang="en-US" altLang="zh-CN" sz="2000" dirty="0"/>
              <a:t>&gt;=0; </a:t>
            </a:r>
            <a:r>
              <a:rPr lang="en-US" altLang="zh-CN" sz="2000" dirty="0" err="1"/>
              <a:t>i</a:t>
            </a:r>
            <a:r>
              <a:rPr lang="en-US" altLang="zh-CN" sz="2000" dirty="0"/>
              <a:t>--) </a:t>
            </a:r>
          </a:p>
          <a:p>
            <a:pPr marL="0" indent="0">
              <a:lnSpc>
                <a:spcPts val="2200"/>
              </a:lnSpc>
              <a:buNone/>
            </a:pPr>
            <a:r>
              <a:rPr lang="en-US" altLang="zh-CN" sz="2000" dirty="0"/>
              <a:t>     </a:t>
            </a:r>
            <a:r>
              <a:rPr lang="en-US" altLang="zh-CN" sz="2000" dirty="0">
                <a:solidFill>
                  <a:srgbClr val="FF0000"/>
                </a:solidFill>
              </a:rPr>
              <a:t>sift(</a:t>
            </a:r>
            <a:r>
              <a:rPr lang="en-US" altLang="zh-CN" sz="2000" dirty="0" err="1">
                <a:solidFill>
                  <a:srgbClr val="FF0000"/>
                </a:solidFill>
              </a:rPr>
              <a:t>pvector,n,i</a:t>
            </a:r>
            <a:r>
              <a:rPr lang="en-US" altLang="zh-CN" sz="2000" dirty="0">
                <a:solidFill>
                  <a:srgbClr val="FF0000"/>
                </a:solidFill>
              </a:rPr>
              <a:t>);</a:t>
            </a:r>
            <a:endParaRPr lang="zh-CN" altLang="en-US" sz="2000" dirty="0">
              <a:solidFill>
                <a:srgbClr val="FF0000"/>
              </a:solidFill>
            </a:endParaRPr>
          </a:p>
          <a:p>
            <a:pPr marL="0" indent="0">
              <a:lnSpc>
                <a:spcPts val="2200"/>
              </a:lnSpc>
              <a:buNone/>
            </a:pPr>
            <a:r>
              <a:rPr lang="en-US" altLang="zh-CN" sz="2000" dirty="0"/>
              <a:t>  for(</a:t>
            </a:r>
            <a:r>
              <a:rPr lang="en-US" altLang="zh-CN" sz="2000" dirty="0" err="1"/>
              <a:t>i</a:t>
            </a:r>
            <a:r>
              <a:rPr lang="en-US" altLang="zh-CN" sz="2000" dirty="0"/>
              <a:t>=n-1; </a:t>
            </a:r>
            <a:r>
              <a:rPr lang="en-US" altLang="zh-CN" sz="2000" dirty="0" err="1"/>
              <a:t>i</a:t>
            </a:r>
            <a:r>
              <a:rPr lang="en-US" altLang="zh-CN" sz="2000" dirty="0"/>
              <a:t>&gt;0; </a:t>
            </a:r>
            <a:r>
              <a:rPr lang="en-US" altLang="zh-CN" sz="2000" dirty="0" err="1"/>
              <a:t>i</a:t>
            </a:r>
            <a:r>
              <a:rPr lang="en-US" altLang="zh-CN" sz="2000" dirty="0"/>
              <a:t>--) {</a:t>
            </a:r>
            <a:endParaRPr lang="zh-CN" altLang="en-US" sz="2000" dirty="0"/>
          </a:p>
          <a:p>
            <a:pPr marL="0" indent="0">
              <a:lnSpc>
                <a:spcPts val="2200"/>
              </a:lnSpc>
              <a:buNone/>
            </a:pPr>
            <a:r>
              <a:rPr lang="en-US" altLang="zh-CN" sz="2000" dirty="0"/>
              <a:t>        </a:t>
            </a:r>
            <a:r>
              <a:rPr lang="en-US" altLang="zh-CN" sz="2000" dirty="0">
                <a:solidFill>
                  <a:srgbClr val="0033CC"/>
                </a:solidFill>
              </a:rPr>
              <a:t>temp=</a:t>
            </a:r>
            <a:r>
              <a:rPr lang="en-US" altLang="zh-CN" sz="2000" dirty="0" err="1">
                <a:solidFill>
                  <a:srgbClr val="0033CC"/>
                </a:solidFill>
              </a:rPr>
              <a:t>pvector</a:t>
            </a:r>
            <a:r>
              <a:rPr lang="en-US" altLang="zh-CN" sz="2000" dirty="0">
                <a:solidFill>
                  <a:srgbClr val="0033CC"/>
                </a:solidFill>
              </a:rPr>
              <a:t>-&gt;record[0];</a:t>
            </a:r>
          </a:p>
          <a:p>
            <a:pPr marL="0" indent="0">
              <a:lnSpc>
                <a:spcPts val="2200"/>
              </a:lnSpc>
              <a:buNone/>
            </a:pPr>
            <a:r>
              <a:rPr lang="en-US" altLang="zh-CN" sz="2000" dirty="0">
                <a:solidFill>
                  <a:srgbClr val="0033CC"/>
                </a:solidFill>
              </a:rPr>
              <a:t>        </a:t>
            </a:r>
            <a:r>
              <a:rPr lang="en-US" altLang="zh-CN" sz="2000" dirty="0" err="1">
                <a:solidFill>
                  <a:srgbClr val="0033CC"/>
                </a:solidFill>
              </a:rPr>
              <a:t>pvector</a:t>
            </a:r>
            <a:r>
              <a:rPr lang="en-US" altLang="zh-CN" sz="2000" dirty="0">
                <a:solidFill>
                  <a:srgbClr val="0033CC"/>
                </a:solidFill>
              </a:rPr>
              <a:t>-&gt;record[0]=</a:t>
            </a:r>
            <a:r>
              <a:rPr lang="en-US" altLang="zh-CN" sz="2000" dirty="0" err="1">
                <a:solidFill>
                  <a:srgbClr val="0033CC"/>
                </a:solidFill>
              </a:rPr>
              <a:t>pvector</a:t>
            </a:r>
            <a:r>
              <a:rPr lang="en-US" altLang="zh-CN" sz="2000" dirty="0">
                <a:solidFill>
                  <a:srgbClr val="0033CC"/>
                </a:solidFill>
              </a:rPr>
              <a:t>-&gt;record[</a:t>
            </a:r>
            <a:r>
              <a:rPr lang="en-US" altLang="zh-CN" sz="2000" dirty="0" err="1">
                <a:solidFill>
                  <a:srgbClr val="0033CC"/>
                </a:solidFill>
              </a:rPr>
              <a:t>i</a:t>
            </a:r>
            <a:r>
              <a:rPr lang="en-US" altLang="zh-CN" sz="2000" dirty="0">
                <a:solidFill>
                  <a:srgbClr val="0033CC"/>
                </a:solidFill>
              </a:rPr>
              <a:t>];</a:t>
            </a:r>
          </a:p>
          <a:p>
            <a:pPr marL="0" indent="0">
              <a:lnSpc>
                <a:spcPts val="2200"/>
              </a:lnSpc>
              <a:buNone/>
            </a:pPr>
            <a:r>
              <a:rPr lang="en-US" altLang="zh-CN" sz="2000" dirty="0">
                <a:solidFill>
                  <a:srgbClr val="0033CC"/>
                </a:solidFill>
              </a:rPr>
              <a:t>        </a:t>
            </a:r>
            <a:r>
              <a:rPr lang="en-US" altLang="zh-CN" sz="2000" dirty="0" err="1">
                <a:solidFill>
                  <a:srgbClr val="0033CC"/>
                </a:solidFill>
              </a:rPr>
              <a:t>pvector</a:t>
            </a:r>
            <a:r>
              <a:rPr lang="en-US" altLang="zh-CN" sz="2000" dirty="0">
                <a:solidFill>
                  <a:srgbClr val="0033CC"/>
                </a:solidFill>
              </a:rPr>
              <a:t>-&gt;record[</a:t>
            </a:r>
            <a:r>
              <a:rPr lang="en-US" altLang="zh-CN" sz="2000" dirty="0" err="1">
                <a:solidFill>
                  <a:srgbClr val="0033CC"/>
                </a:solidFill>
              </a:rPr>
              <a:t>i</a:t>
            </a:r>
            <a:r>
              <a:rPr lang="en-US" altLang="zh-CN" sz="2000" dirty="0">
                <a:solidFill>
                  <a:srgbClr val="0033CC"/>
                </a:solidFill>
              </a:rPr>
              <a:t>]=temp;</a:t>
            </a:r>
          </a:p>
          <a:p>
            <a:pPr marL="0" indent="0">
              <a:lnSpc>
                <a:spcPts val="2200"/>
              </a:lnSpc>
              <a:buNone/>
            </a:pPr>
            <a:r>
              <a:rPr lang="en-US" altLang="zh-CN" sz="2000" dirty="0">
                <a:solidFill>
                  <a:srgbClr val="0033CC"/>
                </a:solidFill>
              </a:rPr>
              <a:t>        sift(pvector,i,0);</a:t>
            </a:r>
          </a:p>
          <a:p>
            <a:pPr marL="0" indent="0">
              <a:lnSpc>
                <a:spcPts val="2200"/>
              </a:lnSpc>
              <a:buNone/>
            </a:pPr>
            <a:r>
              <a:rPr lang="en-US" altLang="zh-CN" sz="2000" dirty="0"/>
              <a:t>    }</a:t>
            </a:r>
          </a:p>
          <a:p>
            <a:pPr marL="0" indent="0">
              <a:lnSpc>
                <a:spcPts val="2200"/>
              </a:lnSpc>
              <a:buNone/>
            </a:pPr>
            <a:r>
              <a:rPr lang="en-US" altLang="zh-CN" sz="2000" dirty="0"/>
              <a:t>} </a:t>
            </a:r>
            <a:endParaRPr lang="zh-CN" altLang="en-US" sz="2000" dirty="0"/>
          </a:p>
        </p:txBody>
      </p:sp>
    </p:spTree>
    <p:extLst>
      <p:ext uri="{BB962C8B-B14F-4D97-AF65-F5344CB8AC3E}">
        <p14:creationId xmlns:p14="http://schemas.microsoft.com/office/powerpoint/2010/main" val="347688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插入排序</a:t>
            </a:r>
          </a:p>
        </p:txBody>
      </p:sp>
      <p:sp>
        <p:nvSpPr>
          <p:cNvPr id="3" name="内容占位符 2"/>
          <p:cNvSpPr>
            <a:spLocks noGrp="1"/>
          </p:cNvSpPr>
          <p:nvPr>
            <p:ph idx="1"/>
          </p:nvPr>
        </p:nvSpPr>
        <p:spPr>
          <a:xfrm>
            <a:off x="452354" y="1341438"/>
            <a:ext cx="8153400" cy="4203955"/>
          </a:xfrm>
        </p:spPr>
        <p:txBody>
          <a:bodyPr/>
          <a:lstStyle/>
          <a:p>
            <a:r>
              <a:rPr lang="zh-CN" altLang="en-US" b="1" dirty="0">
                <a:solidFill>
                  <a:srgbClr val="C00000"/>
                </a:solidFill>
              </a:rPr>
              <a:t>插入排序的基本策略</a:t>
            </a:r>
            <a:endParaRPr lang="en-US" altLang="zh-CN" b="1" dirty="0">
              <a:solidFill>
                <a:srgbClr val="C00000"/>
              </a:solidFill>
            </a:endParaRPr>
          </a:p>
          <a:p>
            <a:pPr lvl="1"/>
            <a:r>
              <a:rPr lang="en-US" altLang="zh-CN" b="1" dirty="0"/>
              <a:t> </a:t>
            </a:r>
            <a:r>
              <a:rPr lang="zh-CN" altLang="en-US" b="1" dirty="0"/>
              <a:t>每步将一个待排序的记录</a:t>
            </a:r>
            <a:r>
              <a:rPr lang="en-US" altLang="zh-CN" b="1" dirty="0"/>
              <a:t>, </a:t>
            </a:r>
            <a:r>
              <a:rPr lang="zh-CN" altLang="en-US" b="1" dirty="0"/>
              <a:t>按其排序码大小</a:t>
            </a:r>
            <a:r>
              <a:rPr lang="en-US" altLang="zh-CN" b="1" dirty="0"/>
              <a:t>, </a:t>
            </a:r>
            <a:r>
              <a:rPr lang="zh-CN" altLang="en-US" b="1" dirty="0"/>
              <a:t>插入到前面已经排好的适当位置</a:t>
            </a:r>
            <a:r>
              <a:rPr lang="en-US" altLang="zh-CN" b="1" dirty="0"/>
              <a:t>, </a:t>
            </a:r>
            <a:r>
              <a:rPr lang="zh-CN" altLang="en-US" b="1" dirty="0"/>
              <a:t>直到全部记录都被插入完为止</a:t>
            </a:r>
            <a:endParaRPr lang="en-US" altLang="zh-CN" b="1" dirty="0"/>
          </a:p>
          <a:p>
            <a:pPr lvl="1"/>
            <a:endParaRPr lang="en-US" altLang="zh-CN" b="1" dirty="0"/>
          </a:p>
          <a:p>
            <a:r>
              <a:rPr lang="zh-CN" altLang="en-US" b="1" dirty="0"/>
              <a:t>插入排序基本算法</a:t>
            </a:r>
          </a:p>
          <a:p>
            <a:pPr lvl="1"/>
            <a:r>
              <a:rPr lang="zh-CN" altLang="en-US" b="1" dirty="0"/>
              <a:t>直接插入排序</a:t>
            </a:r>
          </a:p>
          <a:p>
            <a:pPr lvl="1"/>
            <a:r>
              <a:rPr lang="zh-CN" altLang="en-US" b="1" dirty="0"/>
              <a:t>二分法插入排序</a:t>
            </a:r>
          </a:p>
          <a:p>
            <a:pPr lvl="1"/>
            <a:r>
              <a:rPr lang="zh-CN" altLang="en-US" b="1" dirty="0"/>
              <a:t>表插入排序</a:t>
            </a:r>
          </a:p>
          <a:p>
            <a:pPr lvl="1"/>
            <a:r>
              <a:rPr lang="en-US" altLang="zh-CN" b="1" dirty="0"/>
              <a:t>Shell</a:t>
            </a:r>
            <a:r>
              <a:rPr lang="zh-CN" altLang="en-US" b="1" dirty="0"/>
              <a:t>排序 </a:t>
            </a:r>
          </a:p>
        </p:txBody>
      </p:sp>
    </p:spTree>
    <p:extLst>
      <p:ext uri="{BB962C8B-B14F-4D97-AF65-F5344CB8AC3E}">
        <p14:creationId xmlns:p14="http://schemas.microsoft.com/office/powerpoint/2010/main" val="271322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checkerboard(across)">
                                      <p:cBhvr>
                                        <p:cTn id="10" dur="500"/>
                                        <p:tgtEl>
                                          <p:spTgt spid="3">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checkerboard(across)">
                                      <p:cBhvr>
                                        <p:cTn id="13" dur="500"/>
                                        <p:tgtEl>
                                          <p:spTgt spid="3">
                                            <p:txEl>
                                              <p:pRg st="5" end="5"/>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checkerboard(across)">
                                      <p:cBhvr>
                                        <p:cTn id="16" dur="500"/>
                                        <p:tgtEl>
                                          <p:spTgt spid="3">
                                            <p:txEl>
                                              <p:pRg st="6" end="6"/>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checkerboard(across)">
                                      <p:cBhvr>
                                        <p:cTn id="1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a:t>
            </a:r>
          </a:p>
        </p:txBody>
      </p:sp>
      <p:sp>
        <p:nvSpPr>
          <p:cNvPr id="3" name="内容占位符 2"/>
          <p:cNvSpPr>
            <a:spLocks noGrp="1"/>
          </p:cNvSpPr>
          <p:nvPr>
            <p:ph idx="1"/>
          </p:nvPr>
        </p:nvSpPr>
        <p:spPr>
          <a:xfrm>
            <a:off x="231128" y="1341438"/>
            <a:ext cx="8691646" cy="5118356"/>
          </a:xfrm>
          <a:solidFill>
            <a:schemeClr val="bg1">
              <a:lumMod val="90000"/>
            </a:schemeClr>
          </a:solidFill>
        </p:spPr>
        <p:txBody>
          <a:bodyPr/>
          <a:lstStyle/>
          <a:p>
            <a:pPr marL="0" indent="0">
              <a:lnSpc>
                <a:spcPts val="2000"/>
              </a:lnSpc>
              <a:buNone/>
            </a:pPr>
            <a:r>
              <a:rPr lang="en-US" altLang="zh-CN" sz="1400" dirty="0"/>
              <a:t>//</a:t>
            </a:r>
            <a:r>
              <a:rPr lang="zh-CN" altLang="en-US" sz="1400" dirty="0"/>
              <a:t>将以</a:t>
            </a:r>
            <a:r>
              <a:rPr lang="en-US" altLang="zh-CN" sz="1400" dirty="0" err="1"/>
              <a:t>pvector</a:t>
            </a:r>
            <a:r>
              <a:rPr lang="en-US" altLang="zh-CN" sz="1400" dirty="0"/>
              <a:t>-&gt;record[p]</a:t>
            </a:r>
            <a:r>
              <a:rPr lang="zh-CN" altLang="en-US" sz="1400" dirty="0"/>
              <a:t>为根的子树调整为大根堆</a:t>
            </a:r>
            <a:endParaRPr lang="en-US" altLang="zh-CN" sz="1400" dirty="0"/>
          </a:p>
          <a:p>
            <a:pPr marL="0" indent="0">
              <a:lnSpc>
                <a:spcPts val="2000"/>
              </a:lnSpc>
              <a:buNone/>
            </a:pPr>
            <a:r>
              <a:rPr lang="en-US" altLang="zh-CN" sz="1400" dirty="0"/>
              <a:t>void sift ( </a:t>
            </a:r>
            <a:r>
              <a:rPr lang="en-US" altLang="zh-CN" sz="1400" dirty="0" err="1"/>
              <a:t>SortObject</a:t>
            </a:r>
            <a:r>
              <a:rPr lang="en-US" altLang="zh-CN" sz="1400" dirty="0"/>
              <a:t> * </a:t>
            </a:r>
            <a:r>
              <a:rPr lang="en-US" altLang="zh-CN" sz="1400" dirty="0" err="1"/>
              <a:t>pvector</a:t>
            </a:r>
            <a:r>
              <a:rPr lang="en-US" altLang="zh-CN" sz="1400" dirty="0"/>
              <a:t>, </a:t>
            </a:r>
            <a:r>
              <a:rPr lang="en-US" altLang="zh-CN" sz="1400" dirty="0" err="1"/>
              <a:t>int</a:t>
            </a:r>
            <a:r>
              <a:rPr lang="en-US" altLang="zh-CN" sz="1400" dirty="0"/>
              <a:t> size , </a:t>
            </a:r>
            <a:r>
              <a:rPr lang="en-US" altLang="zh-CN" sz="1400" dirty="0" err="1"/>
              <a:t>int</a:t>
            </a:r>
            <a:r>
              <a:rPr lang="en-US" altLang="zh-CN" sz="1400" dirty="0"/>
              <a:t> p ) {</a:t>
            </a:r>
          </a:p>
          <a:p>
            <a:pPr marL="0" indent="0">
              <a:lnSpc>
                <a:spcPts val="2000"/>
              </a:lnSpc>
              <a:buNone/>
            </a:pPr>
            <a:r>
              <a:rPr lang="en-US" altLang="zh-CN" sz="1400" dirty="0"/>
              <a:t>   </a:t>
            </a:r>
            <a:r>
              <a:rPr lang="en-US" altLang="zh-CN" sz="1400" dirty="0" err="1"/>
              <a:t>RecordNode</a:t>
            </a:r>
            <a:r>
              <a:rPr lang="en-US" altLang="zh-CN" sz="1400" dirty="0"/>
              <a:t> temp=</a:t>
            </a:r>
            <a:r>
              <a:rPr lang="en-US" altLang="zh-CN" sz="1400" dirty="0" err="1"/>
              <a:t>pvector</a:t>
            </a:r>
            <a:r>
              <a:rPr lang="en-US" altLang="zh-CN" sz="1400" dirty="0"/>
              <a:t>-&gt;record[p];</a:t>
            </a:r>
          </a:p>
          <a:p>
            <a:pPr marL="0" indent="0">
              <a:lnSpc>
                <a:spcPts val="2000"/>
              </a:lnSpc>
              <a:buNone/>
            </a:pPr>
            <a:r>
              <a:rPr lang="en-US" altLang="zh-CN" sz="1400" dirty="0"/>
              <a:t>    </a:t>
            </a:r>
            <a:r>
              <a:rPr lang="en-US" altLang="zh-CN" sz="1400" dirty="0" err="1"/>
              <a:t>int</a:t>
            </a:r>
            <a:r>
              <a:rPr lang="en-US" altLang="zh-CN" sz="1400" dirty="0"/>
              <a:t> child= 2* p +1; </a:t>
            </a:r>
          </a:p>
          <a:p>
            <a:pPr marL="0" indent="0">
              <a:lnSpc>
                <a:spcPts val="2000"/>
              </a:lnSpc>
              <a:buNone/>
            </a:pPr>
            <a:r>
              <a:rPr lang="en-US" altLang="zh-CN" sz="1400" dirty="0"/>
              <a:t>    while (child&lt;size)  {</a:t>
            </a:r>
          </a:p>
          <a:p>
            <a:pPr marL="0" indent="0">
              <a:lnSpc>
                <a:spcPts val="2000"/>
              </a:lnSpc>
              <a:buNone/>
            </a:pPr>
            <a:r>
              <a:rPr lang="en-US" altLang="zh-CN" sz="1400" dirty="0"/>
              <a:t>       if( ( child&lt;size-1 )&amp;&amp; ( </a:t>
            </a:r>
            <a:r>
              <a:rPr lang="en-US" altLang="zh-CN" sz="1400" dirty="0" err="1"/>
              <a:t>pvector</a:t>
            </a:r>
            <a:r>
              <a:rPr lang="en-US" altLang="zh-CN" sz="1400" dirty="0"/>
              <a:t>-&gt;record[child].key&lt;</a:t>
            </a:r>
            <a:r>
              <a:rPr lang="en-US" altLang="zh-CN" sz="1400" dirty="0" err="1"/>
              <a:t>pvector</a:t>
            </a:r>
            <a:r>
              <a:rPr lang="en-US" altLang="zh-CN" sz="1400" dirty="0"/>
              <a:t>-&gt;record[child+1].key ) )</a:t>
            </a:r>
          </a:p>
          <a:p>
            <a:pPr marL="0" indent="0">
              <a:lnSpc>
                <a:spcPts val="2000"/>
              </a:lnSpc>
              <a:buNone/>
            </a:pPr>
            <a:r>
              <a:rPr lang="en-US" altLang="zh-CN" sz="1400" dirty="0"/>
              <a:t>            </a:t>
            </a:r>
            <a:r>
              <a:rPr lang="en-US" altLang="zh-CN" sz="1400" dirty="0">
                <a:solidFill>
                  <a:srgbClr val="0033CC"/>
                </a:solidFill>
              </a:rPr>
              <a:t>child++;</a:t>
            </a:r>
            <a:endParaRPr lang="zh-CN" altLang="en-US" sz="1400" dirty="0">
              <a:solidFill>
                <a:srgbClr val="0033CC"/>
              </a:solidFill>
            </a:endParaRPr>
          </a:p>
          <a:p>
            <a:pPr marL="0" indent="0">
              <a:lnSpc>
                <a:spcPts val="2000"/>
              </a:lnSpc>
              <a:buNone/>
            </a:pPr>
            <a:r>
              <a:rPr lang="en-US" altLang="zh-CN" sz="1400" dirty="0"/>
              <a:t>       if( </a:t>
            </a:r>
            <a:r>
              <a:rPr lang="en-US" altLang="zh-CN" sz="1400" dirty="0" err="1"/>
              <a:t>temp.key</a:t>
            </a:r>
            <a:r>
              <a:rPr lang="en-US" altLang="zh-CN" sz="1400" dirty="0"/>
              <a:t> &lt; </a:t>
            </a:r>
            <a:r>
              <a:rPr lang="en-US" altLang="zh-CN" sz="1400" dirty="0" err="1"/>
              <a:t>pvector</a:t>
            </a:r>
            <a:r>
              <a:rPr lang="en-US" altLang="zh-CN" sz="1400" dirty="0"/>
              <a:t>-&gt;record[child].key ) {</a:t>
            </a:r>
          </a:p>
          <a:p>
            <a:pPr marL="0" indent="0">
              <a:lnSpc>
                <a:spcPts val="2000"/>
              </a:lnSpc>
              <a:buNone/>
            </a:pPr>
            <a:r>
              <a:rPr lang="en-US" altLang="zh-CN" sz="1400" dirty="0"/>
              <a:t>           </a:t>
            </a:r>
            <a:r>
              <a:rPr lang="en-US" altLang="zh-CN" sz="1400" dirty="0" err="1">
                <a:solidFill>
                  <a:srgbClr val="0033CC"/>
                </a:solidFill>
              </a:rPr>
              <a:t>pvector</a:t>
            </a:r>
            <a:r>
              <a:rPr lang="en-US" altLang="zh-CN" sz="1400" dirty="0">
                <a:solidFill>
                  <a:srgbClr val="0033CC"/>
                </a:solidFill>
              </a:rPr>
              <a:t>-&gt;record[p]=</a:t>
            </a:r>
            <a:r>
              <a:rPr lang="en-US" altLang="zh-CN" sz="1400" dirty="0" err="1">
                <a:solidFill>
                  <a:srgbClr val="0033CC"/>
                </a:solidFill>
              </a:rPr>
              <a:t>pvector</a:t>
            </a:r>
            <a:r>
              <a:rPr lang="en-US" altLang="zh-CN" sz="1400" dirty="0">
                <a:solidFill>
                  <a:srgbClr val="0033CC"/>
                </a:solidFill>
              </a:rPr>
              <a:t>-&gt;record[child]; </a:t>
            </a:r>
          </a:p>
          <a:p>
            <a:pPr marL="0" indent="0">
              <a:lnSpc>
                <a:spcPts val="2000"/>
              </a:lnSpc>
              <a:buNone/>
            </a:pPr>
            <a:r>
              <a:rPr lang="en-US" altLang="zh-CN" sz="1400" dirty="0">
                <a:solidFill>
                  <a:srgbClr val="0033CC"/>
                </a:solidFill>
              </a:rPr>
              <a:t>           p=child;   child= 2*p +1;</a:t>
            </a:r>
          </a:p>
          <a:p>
            <a:pPr marL="0" indent="0">
              <a:lnSpc>
                <a:spcPts val="2000"/>
              </a:lnSpc>
              <a:buNone/>
            </a:pPr>
            <a:r>
              <a:rPr lang="en-US" altLang="zh-CN" sz="1400" dirty="0"/>
              <a:t>       }</a:t>
            </a:r>
            <a:endParaRPr lang="zh-CN" altLang="en-US" sz="1400" dirty="0"/>
          </a:p>
          <a:p>
            <a:pPr marL="0" indent="0">
              <a:lnSpc>
                <a:spcPts val="2000"/>
              </a:lnSpc>
              <a:buNone/>
            </a:pPr>
            <a:r>
              <a:rPr lang="en-US" altLang="zh-CN" sz="1400" dirty="0"/>
              <a:t>      else break;</a:t>
            </a:r>
            <a:endParaRPr lang="zh-CN" altLang="en-US" sz="1400" dirty="0"/>
          </a:p>
          <a:p>
            <a:pPr marL="0" indent="0">
              <a:lnSpc>
                <a:spcPts val="2000"/>
              </a:lnSpc>
              <a:buNone/>
            </a:pPr>
            <a:r>
              <a:rPr lang="en-US" altLang="zh-CN" sz="1400" dirty="0"/>
              <a:t>    }</a:t>
            </a:r>
            <a:endParaRPr lang="zh-CN" altLang="en-US" sz="1400" dirty="0"/>
          </a:p>
          <a:p>
            <a:pPr marL="0" indent="0">
              <a:lnSpc>
                <a:spcPts val="2000"/>
              </a:lnSpc>
              <a:buNone/>
            </a:pPr>
            <a:r>
              <a:rPr lang="en-US" altLang="zh-CN" sz="1400" dirty="0"/>
              <a:t>    </a:t>
            </a:r>
            <a:r>
              <a:rPr lang="en-US" altLang="zh-CN" sz="1400" dirty="0" err="1"/>
              <a:t>pvector</a:t>
            </a:r>
            <a:r>
              <a:rPr lang="en-US" altLang="zh-CN" sz="1400" dirty="0"/>
              <a:t>-&gt;record[p]=temp;</a:t>
            </a:r>
            <a:endParaRPr lang="zh-CN" altLang="en-US" sz="1400" dirty="0"/>
          </a:p>
          <a:p>
            <a:pPr marL="0" indent="0">
              <a:lnSpc>
                <a:spcPts val="2000"/>
              </a:lnSpc>
              <a:buNone/>
            </a:pPr>
            <a:r>
              <a:rPr lang="en-US" altLang="zh-CN" sz="1400" dirty="0"/>
              <a:t>} </a:t>
            </a:r>
          </a:p>
        </p:txBody>
      </p:sp>
      <p:sp>
        <p:nvSpPr>
          <p:cNvPr id="4" name="圆角矩形 3"/>
          <p:cNvSpPr/>
          <p:nvPr/>
        </p:nvSpPr>
        <p:spPr bwMode="auto">
          <a:xfrm>
            <a:off x="761999" y="3377606"/>
            <a:ext cx="3906983" cy="335411"/>
          </a:xfrm>
          <a:prstGeom prst="roundRect">
            <a:avLst>
              <a:gd name="adj" fmla="val 7658"/>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圆角矩形 4"/>
          <p:cNvSpPr/>
          <p:nvPr/>
        </p:nvSpPr>
        <p:spPr bwMode="auto">
          <a:xfrm>
            <a:off x="779317" y="4140775"/>
            <a:ext cx="3906983" cy="680607"/>
          </a:xfrm>
          <a:prstGeom prst="roundRect">
            <a:avLst>
              <a:gd name="adj" fmla="val 7658"/>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31121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0" nodeType="clickEffect">
                                  <p:stCondLst>
                                    <p:cond delay="0"/>
                                  </p:stCondLst>
                                  <p:childTnLst>
                                    <p:animEffect transition="out" filter="wipe(up)">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a:t>
            </a:r>
          </a:p>
        </p:txBody>
      </p:sp>
      <p:sp>
        <p:nvSpPr>
          <p:cNvPr id="3" name="内容占位符 2"/>
          <p:cNvSpPr>
            <a:spLocks noGrp="1"/>
          </p:cNvSpPr>
          <p:nvPr>
            <p:ph idx="1"/>
          </p:nvPr>
        </p:nvSpPr>
        <p:spPr>
          <a:xfrm>
            <a:off x="452353" y="1341438"/>
            <a:ext cx="8588407" cy="4784725"/>
          </a:xfrm>
        </p:spPr>
        <p:txBody>
          <a:bodyPr/>
          <a:lstStyle/>
          <a:p>
            <a:r>
              <a:rPr lang="zh-CN" altLang="en-US" dirty="0"/>
              <a:t>堆排序算法分析</a:t>
            </a:r>
            <a:endParaRPr lang="en-US" altLang="zh-CN" dirty="0"/>
          </a:p>
          <a:p>
            <a:pPr lvl="1"/>
            <a:r>
              <a:rPr lang="zh-CN" altLang="en-US" dirty="0"/>
              <a:t>堆排序总的时间花费：</a:t>
            </a:r>
            <a:r>
              <a:rPr lang="en-US" altLang="zh-CN" dirty="0"/>
              <a:t>T(n)= O(n log</a:t>
            </a:r>
            <a:r>
              <a:rPr lang="en-US" altLang="zh-CN" baseline="-25000" dirty="0"/>
              <a:t>2</a:t>
            </a:r>
            <a:r>
              <a:rPr lang="en-US" altLang="zh-CN" dirty="0"/>
              <a:t>n)</a:t>
            </a:r>
          </a:p>
          <a:p>
            <a:pPr lvl="1"/>
            <a:r>
              <a:rPr lang="zh-CN" altLang="en-US" dirty="0"/>
              <a:t>初始建堆比较次数为</a:t>
            </a:r>
            <a:r>
              <a:rPr lang="en-US" altLang="zh-CN" dirty="0"/>
              <a:t>:O(n)</a:t>
            </a:r>
          </a:p>
          <a:p>
            <a:pPr lvl="1"/>
            <a:r>
              <a:rPr lang="zh-CN" altLang="en-US" dirty="0"/>
              <a:t>排序中比较次数为</a:t>
            </a:r>
            <a:r>
              <a:rPr lang="en-US" altLang="zh-CN" dirty="0"/>
              <a:t>:O(n log</a:t>
            </a:r>
            <a:r>
              <a:rPr lang="en-US" altLang="zh-CN" baseline="-25000" dirty="0"/>
              <a:t>2</a:t>
            </a:r>
            <a:r>
              <a:rPr lang="en-US" altLang="zh-CN" dirty="0"/>
              <a:t>n)</a:t>
            </a:r>
          </a:p>
          <a:p>
            <a:pPr lvl="1"/>
            <a:r>
              <a:rPr lang="zh-CN" altLang="en-US" dirty="0"/>
              <a:t>移动次数小于比较次数</a:t>
            </a:r>
          </a:p>
          <a:p>
            <a:pPr lvl="2"/>
            <a:r>
              <a:rPr lang="zh-CN" altLang="en-US" dirty="0"/>
              <a:t>最坏情况下的时间复杂度是</a:t>
            </a:r>
            <a:r>
              <a:rPr lang="en-US" altLang="zh-CN" dirty="0"/>
              <a:t>O(n log</a:t>
            </a:r>
            <a:r>
              <a:rPr lang="en-US" altLang="zh-CN" baseline="-25000" dirty="0"/>
              <a:t>2</a:t>
            </a:r>
            <a:r>
              <a:rPr lang="en-US" altLang="zh-CN" dirty="0"/>
              <a:t>n)</a:t>
            </a:r>
            <a:endParaRPr lang="zh-CN" altLang="en-US" dirty="0"/>
          </a:p>
          <a:p>
            <a:pPr lvl="2"/>
            <a:r>
              <a:rPr lang="zh-CN" altLang="en-US" dirty="0"/>
              <a:t>空间复杂度：</a:t>
            </a:r>
            <a:r>
              <a:rPr lang="en-US" altLang="zh-CN" dirty="0"/>
              <a:t>O(1)</a:t>
            </a:r>
            <a:endParaRPr lang="zh-CN" altLang="en-US" dirty="0"/>
          </a:p>
          <a:p>
            <a:r>
              <a:rPr lang="zh-CN" altLang="en-US" dirty="0"/>
              <a:t>堆排序是一种高效排序算法</a:t>
            </a:r>
            <a:r>
              <a:rPr lang="en-US" altLang="zh-CN" dirty="0"/>
              <a:t>, </a:t>
            </a:r>
            <a:r>
              <a:rPr lang="zh-CN" altLang="en-US" dirty="0"/>
              <a:t>适用于</a:t>
            </a:r>
            <a:r>
              <a:rPr lang="en-US" altLang="zh-CN" dirty="0"/>
              <a:t>n </a:t>
            </a:r>
            <a:r>
              <a:rPr lang="zh-CN" altLang="en-US" dirty="0"/>
              <a:t>值较大的情况</a:t>
            </a:r>
          </a:p>
          <a:p>
            <a:r>
              <a:rPr lang="zh-CN" altLang="en-US" dirty="0"/>
              <a:t>堆排序不稳定：如不同分支中有排序码相同的结点</a:t>
            </a:r>
            <a:r>
              <a:rPr lang="en-US" altLang="zh-CN" dirty="0"/>
              <a:t>,</a:t>
            </a:r>
            <a:r>
              <a:rPr lang="zh-CN" altLang="en-US" dirty="0"/>
              <a:t>算法没法保证它们在最终排序序列里的位置关系 </a:t>
            </a:r>
          </a:p>
          <a:p>
            <a:endParaRPr lang="zh-CN" altLang="en-US" dirty="0"/>
          </a:p>
          <a:p>
            <a:endParaRPr lang="en-US" altLang="zh-CN" dirty="0"/>
          </a:p>
        </p:txBody>
      </p:sp>
    </p:spTree>
    <p:extLst>
      <p:ext uri="{BB962C8B-B14F-4D97-AF65-F5344CB8AC3E}">
        <p14:creationId xmlns:p14="http://schemas.microsoft.com/office/powerpoint/2010/main" val="4086216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堆排序：练习</a:t>
            </a:r>
          </a:p>
        </p:txBody>
      </p:sp>
      <p:sp>
        <p:nvSpPr>
          <p:cNvPr id="3" name="内容占位符 2"/>
          <p:cNvSpPr>
            <a:spLocks noGrp="1"/>
          </p:cNvSpPr>
          <p:nvPr>
            <p:ph idx="1"/>
          </p:nvPr>
        </p:nvSpPr>
        <p:spPr>
          <a:xfrm>
            <a:off x="863498" y="1341439"/>
            <a:ext cx="7026889" cy="590600"/>
          </a:xfrm>
        </p:spPr>
        <p:txBody>
          <a:bodyPr/>
          <a:lstStyle/>
          <a:p>
            <a:pPr marL="0" indent="0">
              <a:buNone/>
            </a:pPr>
            <a:r>
              <a:rPr lang="en-US" altLang="zh-CN" dirty="0"/>
              <a:t>19</a:t>
            </a:r>
            <a:r>
              <a:rPr lang="zh-CN" altLang="en-US" dirty="0"/>
              <a:t>，</a:t>
            </a:r>
            <a:r>
              <a:rPr lang="en-US" altLang="zh-CN" dirty="0"/>
              <a:t>7</a:t>
            </a:r>
            <a:r>
              <a:rPr lang="zh-CN" altLang="en-US" dirty="0"/>
              <a:t>，</a:t>
            </a:r>
            <a:r>
              <a:rPr lang="en-US" altLang="zh-CN" dirty="0"/>
              <a:t>20</a:t>
            </a:r>
            <a:r>
              <a:rPr lang="zh-CN" altLang="en-US" dirty="0"/>
              <a:t>，</a:t>
            </a:r>
            <a:r>
              <a:rPr lang="en-US" altLang="zh-CN" dirty="0"/>
              <a:t>15,  60</a:t>
            </a:r>
            <a:r>
              <a:rPr lang="zh-CN" altLang="en-US" dirty="0"/>
              <a:t>，</a:t>
            </a:r>
            <a:r>
              <a:rPr lang="en-US" altLang="zh-CN" dirty="0"/>
              <a:t>32, 10</a:t>
            </a:r>
            <a:r>
              <a:rPr lang="zh-CN" altLang="en-US" dirty="0"/>
              <a:t>，</a:t>
            </a:r>
            <a:r>
              <a:rPr lang="en-US" altLang="zh-CN" dirty="0"/>
              <a:t>46,  29</a:t>
            </a:r>
            <a:endParaRPr lang="zh-CN" altLang="en-US" dirty="0"/>
          </a:p>
        </p:txBody>
      </p:sp>
    </p:spTree>
    <p:extLst>
      <p:ext uri="{BB962C8B-B14F-4D97-AF65-F5344CB8AC3E}">
        <p14:creationId xmlns:p14="http://schemas.microsoft.com/office/powerpoint/2010/main" val="32139298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8343900" cy="712788"/>
          </a:xfrm>
        </p:spPr>
        <p:txBody>
          <a:bodyPr/>
          <a:lstStyle/>
          <a:p>
            <a:r>
              <a:rPr lang="zh-CN" altLang="en-US" dirty="0"/>
              <a:t>写出堆排序每趟排序后的结果</a:t>
            </a:r>
          </a:p>
        </p:txBody>
      </p:sp>
      <p:sp>
        <p:nvSpPr>
          <p:cNvPr id="5" name="内容占位符 4">
            <a:extLst>
              <a:ext uri="{FF2B5EF4-FFF2-40B4-BE49-F238E27FC236}">
                <a16:creationId xmlns:a16="http://schemas.microsoft.com/office/drawing/2014/main" id="{1BED74AC-FD33-452C-9277-B8603EDD4B80}"/>
              </a:ext>
            </a:extLst>
          </p:cNvPr>
          <p:cNvSpPr>
            <a:spLocks noGrp="1"/>
          </p:cNvSpPr>
          <p:nvPr>
            <p:ph idx="1"/>
          </p:nvPr>
        </p:nvSpPr>
        <p:spPr/>
        <p:txBody>
          <a:bodyPr/>
          <a:lstStyle/>
          <a:p>
            <a:r>
              <a:rPr lang="en-US" altLang="zh-CN" dirty="0"/>
              <a:t>34</a:t>
            </a:r>
            <a:r>
              <a:rPr lang="zh-CN" altLang="en-US" dirty="0"/>
              <a:t>，</a:t>
            </a:r>
            <a:r>
              <a:rPr lang="en-US" altLang="zh-CN" dirty="0"/>
              <a:t>12</a:t>
            </a:r>
            <a:r>
              <a:rPr lang="zh-CN" altLang="en-US" dirty="0"/>
              <a:t>，</a:t>
            </a:r>
            <a:r>
              <a:rPr lang="en-US" altLang="zh-CN" dirty="0"/>
              <a:t>2</a:t>
            </a:r>
            <a:r>
              <a:rPr lang="zh-CN" altLang="en-US" dirty="0"/>
              <a:t>，</a:t>
            </a:r>
            <a:r>
              <a:rPr lang="en-US" altLang="zh-CN" dirty="0"/>
              <a:t>45</a:t>
            </a:r>
            <a:r>
              <a:rPr lang="zh-CN" altLang="en-US" dirty="0"/>
              <a:t>，</a:t>
            </a:r>
            <a:r>
              <a:rPr lang="en-US" altLang="zh-CN" dirty="0"/>
              <a:t>67</a:t>
            </a:r>
            <a:r>
              <a:rPr lang="zh-CN" altLang="en-US" dirty="0"/>
              <a:t>，</a:t>
            </a:r>
            <a:r>
              <a:rPr lang="en-US" altLang="zh-CN" dirty="0"/>
              <a:t>3</a:t>
            </a:r>
            <a:r>
              <a:rPr lang="zh-CN" altLang="en-US" dirty="0"/>
              <a:t>，</a:t>
            </a:r>
            <a:r>
              <a:rPr lang="en-US" altLang="zh-CN" dirty="0"/>
              <a:t>5</a:t>
            </a:r>
            <a:r>
              <a:rPr lang="zh-CN" altLang="en-US" dirty="0"/>
              <a:t>，</a:t>
            </a:r>
            <a:r>
              <a:rPr lang="en-US" altLang="zh-CN" dirty="0"/>
              <a:t>19</a:t>
            </a:r>
            <a:r>
              <a:rPr lang="zh-CN" altLang="en-US" dirty="0"/>
              <a:t>，</a:t>
            </a:r>
            <a:r>
              <a:rPr lang="en-US" altLang="zh-CN" dirty="0"/>
              <a:t>7</a:t>
            </a:r>
            <a:endParaRPr lang="zh-CN" altLang="en-US" dirty="0"/>
          </a:p>
        </p:txBody>
      </p:sp>
    </p:spTree>
    <p:extLst>
      <p:ext uri="{BB962C8B-B14F-4D97-AF65-F5344CB8AC3E}">
        <p14:creationId xmlns:p14="http://schemas.microsoft.com/office/powerpoint/2010/main" val="13130646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28613" y="249238"/>
            <a:ext cx="5181600" cy="606425"/>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4400" dirty="0">
                <a:sym typeface="Comic Sans MS" pitchFamily="66" charset="0"/>
              </a:rPr>
              <a:t>内容概要</a:t>
            </a:r>
          </a:p>
        </p:txBody>
      </p:sp>
      <p:sp>
        <p:nvSpPr>
          <p:cNvPr id="17411" name="AutoShape 15"/>
          <p:cNvSpPr>
            <a:spLocks noChangeArrowheads="1"/>
          </p:cNvSpPr>
          <p:nvPr/>
        </p:nvSpPr>
        <p:spPr bwMode="auto">
          <a:xfrm>
            <a:off x="2430463" y="2522538"/>
            <a:ext cx="4579937" cy="528637"/>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2" name="AutoShape 16"/>
          <p:cNvSpPr>
            <a:spLocks noChangeArrowheads="1"/>
          </p:cNvSpPr>
          <p:nvPr/>
        </p:nvSpPr>
        <p:spPr bwMode="auto">
          <a:xfrm>
            <a:off x="2028825" y="2384425"/>
            <a:ext cx="723900" cy="793750"/>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3" name="Text Box 17"/>
          <p:cNvSpPr>
            <a:spLocks noChangeArrowheads="1"/>
          </p:cNvSpPr>
          <p:nvPr/>
        </p:nvSpPr>
        <p:spPr bwMode="auto">
          <a:xfrm>
            <a:off x="2928938" y="2586038"/>
            <a:ext cx="3181350" cy="461665"/>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选择排序</a:t>
            </a:r>
            <a:endParaRPr lang="zh-CN" altLang="en-US" dirty="0">
              <a:solidFill>
                <a:srgbClr val="555555"/>
              </a:solidFill>
              <a:latin typeface="黑体" pitchFamily="49" charset="-122"/>
              <a:ea typeface="黑体" pitchFamily="49" charset="-122"/>
            </a:endParaRPr>
          </a:p>
        </p:txBody>
      </p:sp>
      <p:sp>
        <p:nvSpPr>
          <p:cNvPr id="17414" name="Text Box 18"/>
          <p:cNvSpPr>
            <a:spLocks noChangeArrowheads="1"/>
          </p:cNvSpPr>
          <p:nvPr/>
        </p:nvSpPr>
        <p:spPr bwMode="auto">
          <a:xfrm>
            <a:off x="2195513" y="2498725"/>
            <a:ext cx="338554" cy="461665"/>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2</a:t>
            </a:r>
            <a:endParaRPr lang="zh-CN" altLang="en-US">
              <a:solidFill>
                <a:srgbClr val="555555"/>
              </a:solidFill>
              <a:latin typeface="黑体" pitchFamily="49" charset="-122"/>
              <a:ea typeface="黑体" pitchFamily="49" charset="-122"/>
            </a:endParaRPr>
          </a:p>
        </p:txBody>
      </p:sp>
      <p:grpSp>
        <p:nvGrpSpPr>
          <p:cNvPr id="17415" name="Group 7"/>
          <p:cNvGrpSpPr>
            <a:grpSpLocks/>
          </p:cNvGrpSpPr>
          <p:nvPr/>
        </p:nvGrpSpPr>
        <p:grpSpPr bwMode="auto">
          <a:xfrm>
            <a:off x="2084388" y="5138738"/>
            <a:ext cx="4946650" cy="784225"/>
            <a:chOff x="0" y="0"/>
            <a:chExt cx="2976" cy="432"/>
          </a:xfrm>
        </p:grpSpPr>
        <p:sp>
          <p:nvSpPr>
            <p:cNvPr id="17431"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2"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3" name="Text Box 22"/>
            <p:cNvSpPr>
              <a:spLocks noChangeArrowheads="1"/>
            </p:cNvSpPr>
            <p:nvPr/>
          </p:nvSpPr>
          <p:spPr bwMode="auto">
            <a:xfrm>
              <a:off x="384" y="110"/>
              <a:ext cx="2160" cy="254"/>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归并排序</a:t>
              </a:r>
              <a:endParaRPr lang="zh-CN" altLang="zh-CN" dirty="0">
                <a:solidFill>
                  <a:srgbClr val="555555"/>
                </a:solidFill>
                <a:latin typeface="黑体" pitchFamily="49" charset="-122"/>
                <a:ea typeface="黑体" pitchFamily="49" charset="-122"/>
              </a:endParaRPr>
            </a:p>
          </p:txBody>
        </p:sp>
        <p:sp>
          <p:nvSpPr>
            <p:cNvPr id="17434"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5</a:t>
              </a:r>
              <a:endParaRPr lang="zh-CN" altLang="en-US">
                <a:solidFill>
                  <a:srgbClr val="555555"/>
                </a:solidFill>
                <a:latin typeface="黑体" pitchFamily="49" charset="-122"/>
                <a:ea typeface="黑体" pitchFamily="49" charset="-122"/>
              </a:endParaRPr>
            </a:p>
          </p:txBody>
        </p:sp>
      </p:grpSp>
      <p:grpSp>
        <p:nvGrpSpPr>
          <p:cNvPr id="17416" name="Group 12"/>
          <p:cNvGrpSpPr>
            <a:grpSpLocks/>
          </p:cNvGrpSpPr>
          <p:nvPr/>
        </p:nvGrpSpPr>
        <p:grpSpPr bwMode="auto">
          <a:xfrm>
            <a:off x="2084388" y="4203700"/>
            <a:ext cx="4981575" cy="793750"/>
            <a:chOff x="0" y="0"/>
            <a:chExt cx="2976" cy="432"/>
          </a:xfrm>
        </p:grpSpPr>
        <p:sp>
          <p:nvSpPr>
            <p:cNvPr id="17427" name="AutoShape 15"/>
            <p:cNvSpPr>
              <a:spLocks noChangeArrowheads="1"/>
            </p:cNvSpPr>
            <p:nvPr/>
          </p:nvSpPr>
          <p:spPr bwMode="auto">
            <a:xfrm>
              <a:off x="240" y="75"/>
              <a:ext cx="2736" cy="288"/>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8" name="AutoShape 16"/>
            <p:cNvSpPr>
              <a:spLocks noChangeArrowheads="1"/>
            </p:cNvSpPr>
            <p:nvPr/>
          </p:nvSpPr>
          <p:spPr bwMode="auto">
            <a:xfrm>
              <a:off x="0" y="0"/>
              <a:ext cx="432" cy="432"/>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9" name="Text Box 17"/>
            <p:cNvSpPr>
              <a:spLocks noChangeArrowheads="1"/>
            </p:cNvSpPr>
            <p:nvPr/>
          </p:nvSpPr>
          <p:spPr bwMode="auto">
            <a:xfrm>
              <a:off x="384" y="110"/>
              <a:ext cx="2159" cy="251"/>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分配排序</a:t>
              </a:r>
            </a:p>
          </p:txBody>
        </p:sp>
        <p:sp>
          <p:nvSpPr>
            <p:cNvPr id="17430" name="Text Box 18"/>
            <p:cNvSpPr>
              <a:spLocks noChangeArrowheads="1"/>
            </p:cNvSpPr>
            <p:nvPr/>
          </p:nvSpPr>
          <p:spPr bwMode="auto">
            <a:xfrm>
              <a:off x="100" y="62"/>
              <a:ext cx="202" cy="251"/>
            </a:xfrm>
            <a:prstGeom prst="rect">
              <a:avLst/>
            </a:prstGeom>
            <a:noFill/>
            <a:ln w="9525">
              <a:noFill/>
              <a:miter lim="800000"/>
              <a:headEnd/>
              <a:tailEnd/>
            </a:ln>
          </p:spPr>
          <p:txBody>
            <a:bodyPr wrap="none">
              <a:spAutoFit/>
            </a:bodyPr>
            <a:lstStyle/>
            <a:p>
              <a:pPr algn="ctr">
                <a:buFont typeface="Arial" charset="0"/>
                <a:buNone/>
              </a:pPr>
              <a:r>
                <a:rPr lang="en-US" altLang="zh-CN" sz="2400" dirty="0">
                  <a:solidFill>
                    <a:srgbClr val="F9F9F9"/>
                  </a:solidFill>
                  <a:latin typeface="黑体" pitchFamily="49" charset="-122"/>
                  <a:ea typeface="黑体" pitchFamily="49" charset="-122"/>
                  <a:sym typeface="微软雅黑" pitchFamily="34" charset="-122"/>
                </a:rPr>
                <a:t>4</a:t>
              </a:r>
              <a:endParaRPr lang="zh-CN" altLang="en-US" dirty="0">
                <a:solidFill>
                  <a:srgbClr val="555555"/>
                </a:solidFill>
                <a:latin typeface="黑体" pitchFamily="49" charset="-122"/>
                <a:ea typeface="黑体" pitchFamily="49" charset="-122"/>
              </a:endParaRPr>
            </a:p>
          </p:txBody>
        </p:sp>
      </p:grpSp>
      <p:grpSp>
        <p:nvGrpSpPr>
          <p:cNvPr id="17417" name="Group 17"/>
          <p:cNvGrpSpPr>
            <a:grpSpLocks/>
          </p:cNvGrpSpPr>
          <p:nvPr/>
        </p:nvGrpSpPr>
        <p:grpSpPr bwMode="auto">
          <a:xfrm>
            <a:off x="2066925" y="3292475"/>
            <a:ext cx="4946650" cy="784225"/>
            <a:chOff x="0" y="0"/>
            <a:chExt cx="2976" cy="432"/>
          </a:xfrm>
        </p:grpSpPr>
        <p:sp>
          <p:nvSpPr>
            <p:cNvPr id="17423"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4"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5"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FF0000"/>
                  </a:solidFill>
                  <a:latin typeface="黑体" pitchFamily="49" charset="-122"/>
                  <a:ea typeface="黑体" pitchFamily="49" charset="-122"/>
                  <a:sym typeface="微软雅黑" pitchFamily="34" charset="-122"/>
                </a:rPr>
                <a:t>交换排序</a:t>
              </a:r>
            </a:p>
          </p:txBody>
        </p:sp>
        <p:sp>
          <p:nvSpPr>
            <p:cNvPr id="17426"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3</a:t>
              </a:r>
              <a:endParaRPr lang="zh-CN" altLang="en-US">
                <a:solidFill>
                  <a:srgbClr val="555555"/>
                </a:solidFill>
                <a:latin typeface="黑体" pitchFamily="49" charset="-122"/>
                <a:ea typeface="黑体" pitchFamily="49" charset="-122"/>
              </a:endParaRPr>
            </a:p>
          </p:txBody>
        </p:sp>
      </p:grpSp>
      <p:grpSp>
        <p:nvGrpSpPr>
          <p:cNvPr id="17418" name="Group 22"/>
          <p:cNvGrpSpPr>
            <a:grpSpLocks/>
          </p:cNvGrpSpPr>
          <p:nvPr/>
        </p:nvGrpSpPr>
        <p:grpSpPr bwMode="auto">
          <a:xfrm>
            <a:off x="2032000" y="1497013"/>
            <a:ext cx="4946650" cy="784225"/>
            <a:chOff x="0" y="0"/>
            <a:chExt cx="2976" cy="432"/>
          </a:xfrm>
        </p:grpSpPr>
        <p:sp>
          <p:nvSpPr>
            <p:cNvPr id="17419"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0"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1"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r>
                <a:rPr lang="zh-CN" altLang="en-US" sz="2400" dirty="0">
                  <a:solidFill>
                    <a:srgbClr val="555555"/>
                  </a:solidFill>
                  <a:latin typeface="黑体" pitchFamily="49" charset="-122"/>
                  <a:ea typeface="黑体" pitchFamily="49" charset="-122"/>
                  <a:sym typeface="微软雅黑" pitchFamily="34" charset="-122"/>
                </a:rPr>
                <a:t> 插入排序</a:t>
              </a:r>
              <a:endParaRPr lang="zh-CN" altLang="en-US" sz="2400" dirty="0">
                <a:solidFill>
                  <a:srgbClr val="555555"/>
                </a:solidFill>
                <a:latin typeface="黑体" pitchFamily="49" charset="-122"/>
                <a:ea typeface="黑体" pitchFamily="49" charset="-122"/>
              </a:endParaRPr>
            </a:p>
          </p:txBody>
        </p:sp>
        <p:sp>
          <p:nvSpPr>
            <p:cNvPr id="17422" name="Text Box 23"/>
            <p:cNvSpPr>
              <a:spLocks noChangeArrowheads="1"/>
            </p:cNvSpPr>
            <p:nvPr/>
          </p:nvSpPr>
          <p:spPr bwMode="auto">
            <a:xfrm>
              <a:off x="98"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1</a:t>
              </a:r>
              <a:endParaRPr lang="zh-CN" altLang="en-US">
                <a:solidFill>
                  <a:srgbClr val="555555"/>
                </a:solidFill>
                <a:latin typeface="黑体" pitchFamily="49" charset="-122"/>
                <a:ea typeface="黑体" pitchFamily="49" charset="-122"/>
              </a:endParaRPr>
            </a:p>
          </p:txBody>
        </p:sp>
      </p:grpSp>
    </p:spTree>
    <p:extLst>
      <p:ext uri="{BB962C8B-B14F-4D97-AF65-F5344CB8AC3E}">
        <p14:creationId xmlns:p14="http://schemas.microsoft.com/office/powerpoint/2010/main" val="34831732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交换排序</a:t>
            </a:r>
          </a:p>
        </p:txBody>
      </p:sp>
      <p:sp>
        <p:nvSpPr>
          <p:cNvPr id="3" name="内容占位符 2"/>
          <p:cNvSpPr>
            <a:spLocks noGrp="1"/>
          </p:cNvSpPr>
          <p:nvPr>
            <p:ph idx="1"/>
          </p:nvPr>
        </p:nvSpPr>
        <p:spPr>
          <a:xfrm>
            <a:off x="452354" y="1341438"/>
            <a:ext cx="8153400" cy="4784725"/>
          </a:xfrm>
        </p:spPr>
        <p:txBody>
          <a:bodyPr/>
          <a:lstStyle/>
          <a:p>
            <a:r>
              <a:rPr lang="zh-CN" altLang="en-US" dirty="0"/>
              <a:t>基本策略</a:t>
            </a:r>
            <a:endParaRPr lang="en-US" altLang="zh-CN" dirty="0"/>
          </a:p>
          <a:p>
            <a:pPr lvl="1"/>
            <a:r>
              <a:rPr lang="zh-CN" altLang="en-US" dirty="0"/>
              <a:t>依次比较相关数据项，若某两项次序颠倒（逆序），则交换它们</a:t>
            </a:r>
          </a:p>
          <a:p>
            <a:pPr lvl="1"/>
            <a:r>
              <a:rPr lang="zh-CN" altLang="en-US" dirty="0"/>
              <a:t>重复这一过程直到不需要交换为止</a:t>
            </a:r>
          </a:p>
          <a:p>
            <a:endParaRPr lang="zh-CN" altLang="en-US" dirty="0"/>
          </a:p>
          <a:p>
            <a:r>
              <a:rPr lang="zh-CN" altLang="en-US" dirty="0"/>
              <a:t>起泡排序</a:t>
            </a:r>
          </a:p>
          <a:p>
            <a:r>
              <a:rPr lang="zh-CN" altLang="en-US" dirty="0"/>
              <a:t>快速排序（分区交换排序）</a:t>
            </a:r>
          </a:p>
          <a:p>
            <a:endParaRPr lang="en-US" altLang="zh-CN" dirty="0"/>
          </a:p>
        </p:txBody>
      </p:sp>
    </p:spTree>
    <p:extLst>
      <p:ext uri="{BB962C8B-B14F-4D97-AF65-F5344CB8AC3E}">
        <p14:creationId xmlns:p14="http://schemas.microsoft.com/office/powerpoint/2010/main" val="1636739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交换排序：起泡排序</a:t>
            </a:r>
          </a:p>
        </p:txBody>
      </p:sp>
      <p:sp>
        <p:nvSpPr>
          <p:cNvPr id="3" name="内容占位符 2"/>
          <p:cNvSpPr>
            <a:spLocks noGrp="1"/>
          </p:cNvSpPr>
          <p:nvPr>
            <p:ph idx="1"/>
          </p:nvPr>
        </p:nvSpPr>
        <p:spPr>
          <a:xfrm>
            <a:off x="452354" y="1341438"/>
            <a:ext cx="8153400" cy="4784725"/>
          </a:xfrm>
        </p:spPr>
        <p:txBody>
          <a:bodyPr/>
          <a:lstStyle/>
          <a:p>
            <a:r>
              <a:rPr lang="zh-CN" altLang="en-US" dirty="0"/>
              <a:t>基本策略</a:t>
            </a:r>
            <a:endParaRPr lang="en-US" altLang="zh-CN" dirty="0"/>
          </a:p>
          <a:p>
            <a:pPr lvl="1"/>
            <a:r>
              <a:rPr lang="zh-CN" altLang="en-US" dirty="0"/>
              <a:t>将</a:t>
            </a:r>
            <a:r>
              <a:rPr lang="zh-CN" altLang="en-US" dirty="0">
                <a:solidFill>
                  <a:srgbClr val="0033CC"/>
                </a:solidFill>
              </a:rPr>
              <a:t>相邻</a:t>
            </a:r>
            <a:r>
              <a:rPr lang="zh-CN" altLang="en-US" dirty="0"/>
              <a:t>元素进行两两比较和交换，进而得到一个有序序列</a:t>
            </a:r>
          </a:p>
          <a:p>
            <a:endParaRPr lang="en-US" altLang="zh-CN" dirty="0"/>
          </a:p>
        </p:txBody>
      </p:sp>
    </p:spTree>
    <p:extLst>
      <p:ext uri="{BB962C8B-B14F-4D97-AF65-F5344CB8AC3E}">
        <p14:creationId xmlns:p14="http://schemas.microsoft.com/office/powerpoint/2010/main" val="16532708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交换排序：起泡排序</a:t>
            </a:r>
          </a:p>
        </p:txBody>
      </p:sp>
      <p:sp>
        <p:nvSpPr>
          <p:cNvPr id="3" name="内容占位符 2"/>
          <p:cNvSpPr>
            <a:spLocks noGrp="1"/>
          </p:cNvSpPr>
          <p:nvPr>
            <p:ph idx="1"/>
          </p:nvPr>
        </p:nvSpPr>
        <p:spPr>
          <a:xfrm>
            <a:off x="309716" y="1341438"/>
            <a:ext cx="8672052" cy="4784725"/>
          </a:xfrm>
        </p:spPr>
        <p:txBody>
          <a:bodyPr/>
          <a:lstStyle/>
          <a:p>
            <a:r>
              <a:rPr lang="zh-CN" altLang="en-US" dirty="0"/>
              <a:t>待排序序列 </a:t>
            </a:r>
            <a:r>
              <a:rPr lang="en-US" altLang="zh-CN" dirty="0"/>
              <a:t>R</a:t>
            </a:r>
            <a:r>
              <a:rPr lang="en-US" altLang="zh-CN" baseline="-25000" dirty="0"/>
              <a:t>0</a:t>
            </a:r>
            <a:r>
              <a:rPr lang="en-US" altLang="zh-CN" dirty="0"/>
              <a:t>, R</a:t>
            </a:r>
            <a:r>
              <a:rPr lang="en-US" altLang="zh-CN" baseline="-25000" dirty="0"/>
              <a:t>1</a:t>
            </a:r>
            <a:r>
              <a:rPr lang="en-US" altLang="zh-CN" dirty="0"/>
              <a:t>, R</a:t>
            </a:r>
            <a:r>
              <a:rPr lang="en-US" altLang="zh-CN" baseline="-25000" dirty="0"/>
              <a:t>2</a:t>
            </a:r>
            <a:r>
              <a:rPr lang="en-US" altLang="zh-CN" dirty="0"/>
              <a:t>, </a:t>
            </a:r>
            <a:r>
              <a:rPr lang="en-US" altLang="zh-CN" b="1" dirty="0"/>
              <a:t>…</a:t>
            </a:r>
            <a:r>
              <a:rPr lang="en-US" altLang="zh-CN" dirty="0"/>
              <a:t>, R</a:t>
            </a:r>
            <a:r>
              <a:rPr lang="en-US" altLang="zh-CN" baseline="-25000" dirty="0"/>
              <a:t>n-1</a:t>
            </a:r>
            <a:endParaRPr lang="en-US" altLang="zh-CN" dirty="0"/>
          </a:p>
          <a:p>
            <a:pPr lvl="1"/>
            <a:r>
              <a:rPr lang="zh-CN" altLang="en-US" dirty="0"/>
              <a:t>顺序比较</a:t>
            </a:r>
            <a:r>
              <a:rPr lang="en-US" altLang="zh-CN" dirty="0"/>
              <a:t>(R</a:t>
            </a:r>
            <a:r>
              <a:rPr lang="en-US" altLang="zh-CN" baseline="-25000" dirty="0"/>
              <a:t>0</a:t>
            </a:r>
            <a:r>
              <a:rPr lang="en-US" altLang="zh-CN" dirty="0"/>
              <a:t>, R</a:t>
            </a:r>
            <a:r>
              <a:rPr lang="en-US" altLang="zh-CN" baseline="-25000" dirty="0"/>
              <a:t>1</a:t>
            </a:r>
            <a:r>
              <a:rPr lang="en-US" altLang="zh-CN" dirty="0"/>
              <a:t>), (R</a:t>
            </a:r>
            <a:r>
              <a:rPr lang="en-US" altLang="zh-CN" baseline="-25000" dirty="0"/>
              <a:t>1</a:t>
            </a:r>
            <a:r>
              <a:rPr lang="en-US" altLang="zh-CN" dirty="0"/>
              <a:t>,R</a:t>
            </a:r>
            <a:r>
              <a:rPr lang="en-US" altLang="zh-CN" baseline="-25000" dirty="0"/>
              <a:t>2</a:t>
            </a:r>
            <a:r>
              <a:rPr lang="en-US" altLang="zh-CN" dirty="0"/>
              <a:t>), </a:t>
            </a:r>
            <a:r>
              <a:rPr lang="en-US" altLang="zh-CN" b="1" dirty="0"/>
              <a:t>…</a:t>
            </a:r>
            <a:r>
              <a:rPr lang="en-US" altLang="zh-CN" dirty="0"/>
              <a:t>, (R</a:t>
            </a:r>
            <a:r>
              <a:rPr lang="en-US" altLang="zh-CN" baseline="-25000" dirty="0"/>
              <a:t>n-2</a:t>
            </a:r>
            <a:r>
              <a:rPr lang="en-US" altLang="zh-CN" dirty="0"/>
              <a:t>,R</a:t>
            </a:r>
            <a:r>
              <a:rPr lang="en-US" altLang="zh-CN" baseline="-25000" dirty="0"/>
              <a:t>n-1</a:t>
            </a:r>
            <a:r>
              <a:rPr lang="en-US" altLang="zh-CN" dirty="0"/>
              <a:t>)</a:t>
            </a:r>
            <a:r>
              <a:rPr lang="zh-CN" altLang="en-US" dirty="0"/>
              <a:t>，遇到相邻记录的顺序颠倒则交换它们。一遍比较和交换的结果将保证最大记录移到</a:t>
            </a:r>
            <a:r>
              <a:rPr lang="en-US" altLang="zh-CN" dirty="0"/>
              <a:t>R</a:t>
            </a:r>
            <a:r>
              <a:rPr lang="en-US" altLang="zh-CN" baseline="-25000" dirty="0"/>
              <a:t>n-1</a:t>
            </a:r>
            <a:r>
              <a:rPr lang="zh-CN" altLang="en-US" dirty="0"/>
              <a:t>，称为一次起泡</a:t>
            </a:r>
          </a:p>
          <a:p>
            <a:pPr lvl="1"/>
            <a:r>
              <a:rPr lang="zh-CN" altLang="en-US" dirty="0"/>
              <a:t>对存放在</a:t>
            </a:r>
            <a:r>
              <a:rPr lang="en-US" altLang="zh-CN" dirty="0"/>
              <a:t>R</a:t>
            </a:r>
            <a:r>
              <a:rPr lang="en-US" altLang="zh-CN" baseline="-25000" dirty="0"/>
              <a:t>0</a:t>
            </a:r>
            <a:r>
              <a:rPr lang="en-US" altLang="zh-CN" dirty="0"/>
              <a:t>, R</a:t>
            </a:r>
            <a:r>
              <a:rPr lang="en-US" altLang="zh-CN" baseline="-25000" dirty="0"/>
              <a:t>1</a:t>
            </a:r>
            <a:r>
              <a:rPr lang="en-US" altLang="zh-CN" dirty="0"/>
              <a:t>, R</a:t>
            </a:r>
            <a:r>
              <a:rPr lang="en-US" altLang="zh-CN" baseline="-25000" dirty="0"/>
              <a:t>2</a:t>
            </a:r>
            <a:r>
              <a:rPr lang="en-US" altLang="zh-CN" dirty="0"/>
              <a:t>, </a:t>
            </a:r>
            <a:r>
              <a:rPr lang="en-US" altLang="zh-CN" b="1" dirty="0"/>
              <a:t>…</a:t>
            </a:r>
            <a:r>
              <a:rPr lang="en-US" altLang="zh-CN" dirty="0"/>
              <a:t>, R</a:t>
            </a:r>
            <a:r>
              <a:rPr lang="en-US" altLang="zh-CN" baseline="-25000" dirty="0"/>
              <a:t>n-2</a:t>
            </a:r>
            <a:r>
              <a:rPr lang="zh-CN" altLang="en-US" dirty="0"/>
              <a:t>中的</a:t>
            </a:r>
            <a:r>
              <a:rPr lang="en-US" altLang="zh-CN" dirty="0"/>
              <a:t>n-1</a:t>
            </a:r>
            <a:r>
              <a:rPr lang="zh-CN" altLang="en-US" dirty="0"/>
              <a:t>条记录作同样处理，从而将次大记录移到</a:t>
            </a:r>
            <a:r>
              <a:rPr lang="en-US" altLang="zh-CN" dirty="0"/>
              <a:t>R</a:t>
            </a:r>
            <a:r>
              <a:rPr lang="en-US" altLang="zh-CN" baseline="-25000" dirty="0"/>
              <a:t>n-2</a:t>
            </a:r>
            <a:endParaRPr lang="zh-CN" altLang="en-US" dirty="0"/>
          </a:p>
          <a:p>
            <a:pPr lvl="1"/>
            <a:r>
              <a:rPr lang="pt-BR" altLang="zh-CN" dirty="0"/>
              <a:t>n-1</a:t>
            </a:r>
            <a:r>
              <a:rPr lang="zh-CN" altLang="en-US" dirty="0"/>
              <a:t>趟</a:t>
            </a:r>
            <a:r>
              <a:rPr lang="zh-CN" altLang="pt-BR" dirty="0"/>
              <a:t>起泡</a:t>
            </a:r>
            <a:r>
              <a:rPr lang="zh-CN" altLang="en-US" dirty="0"/>
              <a:t>即</a:t>
            </a:r>
            <a:r>
              <a:rPr lang="zh-CN" altLang="pt-BR" dirty="0"/>
              <a:t>能完成</a:t>
            </a:r>
            <a:r>
              <a:rPr lang="zh-CN" altLang="en-US" dirty="0"/>
              <a:t>整个序列的</a:t>
            </a:r>
            <a:r>
              <a:rPr lang="zh-CN" altLang="pt-BR" dirty="0"/>
              <a:t>排序</a:t>
            </a:r>
            <a:endParaRPr lang="en-US" altLang="zh-CN" dirty="0"/>
          </a:p>
          <a:p>
            <a:pPr lvl="1"/>
            <a:endParaRPr lang="zh-CN" altLang="pt-BR" dirty="0"/>
          </a:p>
          <a:p>
            <a:endParaRPr lang="en-US" altLang="zh-CN" dirty="0"/>
          </a:p>
        </p:txBody>
      </p:sp>
    </p:spTree>
    <p:extLst>
      <p:ext uri="{BB962C8B-B14F-4D97-AF65-F5344CB8AC3E}">
        <p14:creationId xmlns:p14="http://schemas.microsoft.com/office/powerpoint/2010/main" val="35721700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交换排序：起泡排序</a:t>
            </a:r>
          </a:p>
        </p:txBody>
      </p:sp>
      <p:sp>
        <p:nvSpPr>
          <p:cNvPr id="3" name="内容占位符 2"/>
          <p:cNvSpPr>
            <a:spLocks noGrp="1"/>
          </p:cNvSpPr>
          <p:nvPr>
            <p:ph idx="1"/>
          </p:nvPr>
        </p:nvSpPr>
        <p:spPr/>
        <p:txBody>
          <a:bodyPr/>
          <a:lstStyle/>
          <a:p>
            <a:r>
              <a:rPr lang="zh-CN" altLang="en-US" dirty="0"/>
              <a:t>思考：如果在某趟起泡排序的过程中，没有发生数据交换，意味着什么？如何优化这种情况下的排序？</a:t>
            </a:r>
            <a:endParaRPr lang="en-US" altLang="zh-CN" dirty="0"/>
          </a:p>
          <a:p>
            <a:endParaRPr lang="en-US" altLang="zh-CN" dirty="0"/>
          </a:p>
          <a:p>
            <a:endParaRPr lang="en-US" altLang="zh-CN" dirty="0"/>
          </a:p>
          <a:p>
            <a:r>
              <a:rPr lang="zh-CN" altLang="en-US" dirty="0"/>
              <a:t>改进：增加一个标志</a:t>
            </a:r>
            <a:r>
              <a:rPr lang="en-US" altLang="zh-CN" dirty="0" err="1"/>
              <a:t>noswap</a:t>
            </a:r>
            <a:r>
              <a:rPr lang="zh-CN" altLang="en-US" dirty="0"/>
              <a:t>，用于记录本次起泡是否进行了交换</a:t>
            </a:r>
            <a:r>
              <a:rPr lang="en-US" altLang="zh-CN" dirty="0"/>
              <a:t>, </a:t>
            </a:r>
            <a:r>
              <a:rPr lang="zh-CN" altLang="en-US" dirty="0"/>
              <a:t>若无交换则表示排序已经完成</a:t>
            </a:r>
          </a:p>
          <a:p>
            <a:endParaRPr lang="zh-CN" altLang="en-US" dirty="0"/>
          </a:p>
        </p:txBody>
      </p:sp>
      <p:sp>
        <p:nvSpPr>
          <p:cNvPr id="4" name="圆角矩形 3"/>
          <p:cNvSpPr/>
          <p:nvPr/>
        </p:nvSpPr>
        <p:spPr bwMode="auto">
          <a:xfrm>
            <a:off x="374073" y="3283527"/>
            <a:ext cx="8562109" cy="1607128"/>
          </a:xfrm>
          <a:prstGeom prst="roundRect">
            <a:avLst>
              <a:gd name="adj" fmla="val 5461"/>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6726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交换排序：起泡排序示例</a:t>
            </a:r>
          </a:p>
        </p:txBody>
      </p:sp>
      <p:sp>
        <p:nvSpPr>
          <p:cNvPr id="4" name="内容占位符 2"/>
          <p:cNvSpPr>
            <a:spLocks noGrp="1"/>
          </p:cNvSpPr>
          <p:nvPr>
            <p:ph idx="1"/>
          </p:nvPr>
        </p:nvSpPr>
        <p:spPr>
          <a:xfrm>
            <a:off x="1803078" y="1252429"/>
            <a:ext cx="5646173" cy="590601"/>
          </a:xfrm>
          <a:solidFill>
            <a:schemeClr val="bg1">
              <a:lumMod val="90000"/>
            </a:schemeClr>
          </a:solidFill>
        </p:spPr>
        <p:txBody>
          <a:bodyPr anchor="ctr" anchorCtr="1"/>
          <a:lstStyle/>
          <a:p>
            <a:pPr marL="0" indent="0">
              <a:buNone/>
            </a:pPr>
            <a:r>
              <a:rPr lang="en-US" altLang="zh-CN" sz="2400" dirty="0"/>
              <a:t>49</a:t>
            </a:r>
            <a:r>
              <a:rPr lang="zh-CN" altLang="en-US" sz="2400" dirty="0"/>
              <a:t>，</a:t>
            </a:r>
            <a:r>
              <a:rPr lang="en-US" altLang="zh-CN" sz="2400" dirty="0"/>
              <a:t>38</a:t>
            </a:r>
            <a:r>
              <a:rPr lang="zh-CN" altLang="en-US" sz="2400" dirty="0"/>
              <a:t>，</a:t>
            </a:r>
            <a:r>
              <a:rPr lang="en-US" altLang="zh-CN" sz="2400" dirty="0"/>
              <a:t>65</a:t>
            </a:r>
            <a:r>
              <a:rPr lang="zh-CN" altLang="en-US" sz="2400" dirty="0"/>
              <a:t>，</a:t>
            </a:r>
            <a:r>
              <a:rPr lang="en-US" altLang="zh-CN" sz="2400" dirty="0"/>
              <a:t>97</a:t>
            </a:r>
            <a:r>
              <a:rPr lang="zh-CN" altLang="en-US" sz="2400" dirty="0"/>
              <a:t>，</a:t>
            </a:r>
            <a:r>
              <a:rPr lang="en-US" altLang="zh-CN" sz="2400" dirty="0"/>
              <a:t>49</a:t>
            </a:r>
            <a:r>
              <a:rPr lang="zh-CN" altLang="en-US" sz="2400" dirty="0"/>
              <a:t>，</a:t>
            </a:r>
            <a:r>
              <a:rPr lang="en-US" altLang="zh-CN" sz="2400" dirty="0"/>
              <a:t>13</a:t>
            </a:r>
            <a:r>
              <a:rPr lang="zh-CN" altLang="en-US" sz="2400" dirty="0"/>
              <a:t>，</a:t>
            </a:r>
            <a:r>
              <a:rPr lang="en-US" altLang="zh-CN" sz="2400" dirty="0"/>
              <a:t>27</a:t>
            </a:r>
            <a:r>
              <a:rPr lang="zh-CN" altLang="en-US" sz="2400" dirty="0"/>
              <a:t>，</a:t>
            </a:r>
            <a:r>
              <a:rPr lang="en-US" altLang="zh-CN" sz="2400" dirty="0"/>
              <a:t>76</a:t>
            </a:r>
            <a:endParaRPr lang="zh-CN" altLang="en-US" sz="2400" dirty="0"/>
          </a:p>
        </p:txBody>
      </p:sp>
      <p:sp>
        <p:nvSpPr>
          <p:cNvPr id="3" name="文本框 2"/>
          <p:cNvSpPr txBox="1"/>
          <p:nvPr/>
        </p:nvSpPr>
        <p:spPr>
          <a:xfrm>
            <a:off x="20757" y="2106449"/>
            <a:ext cx="1723549" cy="400110"/>
          </a:xfrm>
          <a:prstGeom prst="rect">
            <a:avLst/>
          </a:prstGeom>
          <a:solidFill>
            <a:srgbClr val="FFC000"/>
          </a:solid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一趟起泡排序</a:t>
            </a:r>
          </a:p>
        </p:txBody>
      </p:sp>
      <p:sp>
        <p:nvSpPr>
          <p:cNvPr id="6" name="内容占位符 2"/>
          <p:cNvSpPr txBox="1">
            <a:spLocks/>
          </p:cNvSpPr>
          <p:nvPr/>
        </p:nvSpPr>
        <p:spPr bwMode="auto">
          <a:xfrm>
            <a:off x="902110" y="2680982"/>
            <a:ext cx="3814917" cy="346120"/>
          </a:xfrm>
          <a:prstGeom prst="rect">
            <a:avLst/>
          </a:prstGeom>
          <a:solidFill>
            <a:schemeClr val="bg1">
              <a:lumMod val="90000"/>
            </a:schemeClr>
          </a:solid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altLang="zh-CN" sz="1600" dirty="0">
                <a:solidFill>
                  <a:srgbClr val="0033CC"/>
                </a:solidFill>
              </a:rPr>
              <a:t>49</a:t>
            </a:r>
            <a:r>
              <a:rPr lang="zh-CN" altLang="en-US" sz="1600" dirty="0">
                <a:solidFill>
                  <a:srgbClr val="0033CC"/>
                </a:solidFill>
              </a:rPr>
              <a:t>，</a:t>
            </a:r>
            <a:r>
              <a:rPr lang="en-US" altLang="zh-CN" sz="1600" dirty="0">
                <a:solidFill>
                  <a:srgbClr val="0033CC"/>
                </a:solidFill>
              </a:rPr>
              <a:t>38</a:t>
            </a:r>
            <a:r>
              <a:rPr lang="zh-CN" altLang="en-US" sz="1600" dirty="0"/>
              <a:t>，</a:t>
            </a:r>
            <a:r>
              <a:rPr lang="en-US" altLang="zh-CN" sz="1600" dirty="0"/>
              <a:t>65</a:t>
            </a:r>
            <a:r>
              <a:rPr lang="zh-CN" altLang="en-US" sz="1600" dirty="0"/>
              <a:t>，</a:t>
            </a:r>
            <a:r>
              <a:rPr lang="en-US" altLang="zh-CN" sz="1600" dirty="0"/>
              <a:t>97</a:t>
            </a:r>
            <a:r>
              <a:rPr lang="zh-CN" altLang="en-US" sz="1600" dirty="0"/>
              <a:t>，</a:t>
            </a:r>
            <a:r>
              <a:rPr lang="en-US" altLang="zh-CN" sz="1600" dirty="0"/>
              <a:t>49</a:t>
            </a:r>
            <a:r>
              <a:rPr lang="zh-CN" altLang="en-US" sz="1600" dirty="0"/>
              <a:t>，</a:t>
            </a:r>
            <a:r>
              <a:rPr lang="en-US" altLang="zh-CN" sz="1600" dirty="0"/>
              <a:t>13</a:t>
            </a:r>
            <a:r>
              <a:rPr lang="zh-CN" altLang="en-US" sz="1600" dirty="0"/>
              <a:t>，</a:t>
            </a:r>
            <a:r>
              <a:rPr lang="en-US" altLang="zh-CN" sz="1600" dirty="0"/>
              <a:t>27</a:t>
            </a:r>
            <a:r>
              <a:rPr lang="zh-CN" altLang="en-US" sz="1600" dirty="0"/>
              <a:t>，</a:t>
            </a:r>
            <a:r>
              <a:rPr lang="en-US" altLang="zh-CN" sz="1600" dirty="0"/>
              <a:t>76</a:t>
            </a:r>
            <a:endParaRPr lang="zh-CN" altLang="en-US" sz="1600" dirty="0"/>
          </a:p>
        </p:txBody>
      </p:sp>
      <p:sp>
        <p:nvSpPr>
          <p:cNvPr id="7" name="文本框 6"/>
          <p:cNvSpPr txBox="1"/>
          <p:nvPr/>
        </p:nvSpPr>
        <p:spPr>
          <a:xfrm>
            <a:off x="367547" y="2656007"/>
            <a:ext cx="415498"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①</a:t>
            </a:r>
            <a:endParaRPr lang="zh-CN" altLang="en-US" dirty="0"/>
          </a:p>
        </p:txBody>
      </p:sp>
      <p:sp>
        <p:nvSpPr>
          <p:cNvPr id="8" name="矩形 7"/>
          <p:cNvSpPr/>
          <p:nvPr/>
        </p:nvSpPr>
        <p:spPr>
          <a:xfrm>
            <a:off x="367547" y="3722661"/>
            <a:ext cx="415498"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③</a:t>
            </a:r>
            <a:endParaRPr lang="zh-CN" altLang="en-US" dirty="0"/>
          </a:p>
        </p:txBody>
      </p:sp>
      <p:sp>
        <p:nvSpPr>
          <p:cNvPr id="9" name="矩形 8"/>
          <p:cNvSpPr/>
          <p:nvPr/>
        </p:nvSpPr>
        <p:spPr>
          <a:xfrm>
            <a:off x="367547" y="3220380"/>
            <a:ext cx="415498"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②</a:t>
            </a:r>
            <a:endParaRPr lang="zh-CN" altLang="en-US" dirty="0"/>
          </a:p>
        </p:txBody>
      </p:sp>
      <p:sp>
        <p:nvSpPr>
          <p:cNvPr id="10" name="内容占位符 2"/>
          <p:cNvSpPr txBox="1">
            <a:spLocks/>
          </p:cNvSpPr>
          <p:nvPr/>
        </p:nvSpPr>
        <p:spPr bwMode="auto">
          <a:xfrm>
            <a:off x="5152103" y="2680982"/>
            <a:ext cx="3814917" cy="346120"/>
          </a:xfrm>
          <a:prstGeom prst="rect">
            <a:avLst/>
          </a:prstGeom>
          <a:solidFill>
            <a:schemeClr val="bg1">
              <a:lumMod val="90000"/>
            </a:schemeClr>
          </a:solid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altLang="zh-CN" sz="1600" dirty="0">
                <a:solidFill>
                  <a:srgbClr val="0033CC"/>
                </a:solidFill>
              </a:rPr>
              <a:t>38</a:t>
            </a:r>
            <a:r>
              <a:rPr lang="zh-CN" altLang="en-US" sz="1600" dirty="0">
                <a:solidFill>
                  <a:srgbClr val="0033CC"/>
                </a:solidFill>
              </a:rPr>
              <a:t>，</a:t>
            </a:r>
            <a:r>
              <a:rPr lang="en-US" altLang="zh-CN" sz="1600" dirty="0">
                <a:solidFill>
                  <a:srgbClr val="0033CC"/>
                </a:solidFill>
              </a:rPr>
              <a:t>49</a:t>
            </a:r>
            <a:r>
              <a:rPr lang="zh-CN" altLang="en-US" sz="1600" dirty="0"/>
              <a:t>，</a:t>
            </a:r>
            <a:r>
              <a:rPr lang="en-US" altLang="zh-CN" sz="1600" dirty="0"/>
              <a:t>65</a:t>
            </a:r>
            <a:r>
              <a:rPr lang="zh-CN" altLang="en-US" sz="1600" dirty="0"/>
              <a:t>，</a:t>
            </a:r>
            <a:r>
              <a:rPr lang="en-US" altLang="zh-CN" sz="1600" dirty="0"/>
              <a:t>97</a:t>
            </a:r>
            <a:r>
              <a:rPr lang="zh-CN" altLang="en-US" sz="1600" dirty="0"/>
              <a:t>，</a:t>
            </a:r>
            <a:r>
              <a:rPr lang="en-US" altLang="zh-CN" sz="1600" dirty="0"/>
              <a:t>49</a:t>
            </a:r>
            <a:r>
              <a:rPr lang="zh-CN" altLang="en-US" sz="1600" dirty="0"/>
              <a:t>，</a:t>
            </a:r>
            <a:r>
              <a:rPr lang="en-US" altLang="zh-CN" sz="1600" dirty="0"/>
              <a:t>13</a:t>
            </a:r>
            <a:r>
              <a:rPr lang="zh-CN" altLang="en-US" sz="1600" dirty="0"/>
              <a:t>，</a:t>
            </a:r>
            <a:r>
              <a:rPr lang="en-US" altLang="zh-CN" sz="1600" dirty="0"/>
              <a:t>27</a:t>
            </a:r>
            <a:r>
              <a:rPr lang="zh-CN" altLang="en-US" sz="1600" dirty="0"/>
              <a:t>，</a:t>
            </a:r>
            <a:r>
              <a:rPr lang="en-US" altLang="zh-CN" sz="1600" dirty="0"/>
              <a:t>76</a:t>
            </a:r>
            <a:endParaRPr lang="zh-CN" altLang="en-US" sz="1600" dirty="0"/>
          </a:p>
        </p:txBody>
      </p:sp>
      <p:sp>
        <p:nvSpPr>
          <p:cNvPr id="11" name="文本框 10"/>
          <p:cNvSpPr txBox="1"/>
          <p:nvPr/>
        </p:nvSpPr>
        <p:spPr>
          <a:xfrm>
            <a:off x="2419877" y="2104709"/>
            <a:ext cx="779381" cy="400110"/>
          </a:xfrm>
          <a:prstGeom prst="rect">
            <a:avLst/>
          </a:prstGeom>
          <a:solidFill>
            <a:srgbClr val="FA7976"/>
          </a:solid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比 较</a:t>
            </a:r>
          </a:p>
        </p:txBody>
      </p:sp>
      <p:sp>
        <p:nvSpPr>
          <p:cNvPr id="12" name="文本框 11"/>
          <p:cNvSpPr txBox="1"/>
          <p:nvPr/>
        </p:nvSpPr>
        <p:spPr>
          <a:xfrm>
            <a:off x="6669870" y="2104709"/>
            <a:ext cx="779381" cy="400110"/>
          </a:xfrm>
          <a:prstGeom prst="rect">
            <a:avLst/>
          </a:prstGeom>
          <a:solidFill>
            <a:srgbClr val="FA7976"/>
          </a:solid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交 换</a:t>
            </a:r>
          </a:p>
        </p:txBody>
      </p:sp>
      <p:sp>
        <p:nvSpPr>
          <p:cNvPr id="13" name="矩形 12"/>
          <p:cNvSpPr/>
          <p:nvPr/>
        </p:nvSpPr>
        <p:spPr>
          <a:xfrm>
            <a:off x="342966" y="4278229"/>
            <a:ext cx="415498"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④</a:t>
            </a:r>
            <a:endParaRPr lang="zh-CN" altLang="en-US" dirty="0"/>
          </a:p>
        </p:txBody>
      </p:sp>
      <p:sp>
        <p:nvSpPr>
          <p:cNvPr id="14" name="矩形 13"/>
          <p:cNvSpPr/>
          <p:nvPr/>
        </p:nvSpPr>
        <p:spPr>
          <a:xfrm>
            <a:off x="342966" y="4854083"/>
            <a:ext cx="415498"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⑤</a:t>
            </a:r>
            <a:endParaRPr lang="zh-CN" altLang="en-US" dirty="0"/>
          </a:p>
        </p:txBody>
      </p:sp>
      <p:sp>
        <p:nvSpPr>
          <p:cNvPr id="15" name="矩形 14"/>
          <p:cNvSpPr/>
          <p:nvPr/>
        </p:nvSpPr>
        <p:spPr>
          <a:xfrm>
            <a:off x="341919" y="5394981"/>
            <a:ext cx="415498"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⑥</a:t>
            </a:r>
            <a:endParaRPr lang="zh-CN" altLang="en-US" dirty="0"/>
          </a:p>
        </p:txBody>
      </p:sp>
      <p:sp>
        <p:nvSpPr>
          <p:cNvPr id="16" name="矩形 15"/>
          <p:cNvSpPr/>
          <p:nvPr/>
        </p:nvSpPr>
        <p:spPr>
          <a:xfrm>
            <a:off x="341919" y="5950204"/>
            <a:ext cx="415498"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⑦</a:t>
            </a:r>
            <a:endParaRPr lang="zh-CN" altLang="en-US" dirty="0"/>
          </a:p>
        </p:txBody>
      </p:sp>
      <p:sp>
        <p:nvSpPr>
          <p:cNvPr id="17" name="内容占位符 2"/>
          <p:cNvSpPr txBox="1">
            <a:spLocks/>
          </p:cNvSpPr>
          <p:nvPr/>
        </p:nvSpPr>
        <p:spPr bwMode="auto">
          <a:xfrm>
            <a:off x="902110" y="3198408"/>
            <a:ext cx="3814917" cy="346120"/>
          </a:xfrm>
          <a:prstGeom prst="rect">
            <a:avLst/>
          </a:prstGeom>
          <a:solidFill>
            <a:schemeClr val="bg1">
              <a:lumMod val="90000"/>
            </a:schemeClr>
          </a:solid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altLang="zh-CN" sz="1600" dirty="0"/>
              <a:t>38</a:t>
            </a:r>
            <a:r>
              <a:rPr lang="zh-CN" altLang="en-US" sz="1600" dirty="0"/>
              <a:t>，</a:t>
            </a:r>
            <a:r>
              <a:rPr lang="en-US" altLang="zh-CN" sz="1600" dirty="0">
                <a:solidFill>
                  <a:srgbClr val="0033CC"/>
                </a:solidFill>
              </a:rPr>
              <a:t>49</a:t>
            </a:r>
            <a:r>
              <a:rPr lang="zh-CN" altLang="en-US" sz="1600" dirty="0">
                <a:solidFill>
                  <a:srgbClr val="0033CC"/>
                </a:solidFill>
              </a:rPr>
              <a:t>，</a:t>
            </a:r>
            <a:r>
              <a:rPr lang="en-US" altLang="zh-CN" sz="1600" dirty="0">
                <a:solidFill>
                  <a:srgbClr val="0033CC"/>
                </a:solidFill>
              </a:rPr>
              <a:t>65</a:t>
            </a:r>
            <a:r>
              <a:rPr lang="zh-CN" altLang="en-US" sz="1600" dirty="0"/>
              <a:t>，</a:t>
            </a:r>
            <a:r>
              <a:rPr lang="en-US" altLang="zh-CN" sz="1600" dirty="0"/>
              <a:t>97</a:t>
            </a:r>
            <a:r>
              <a:rPr lang="zh-CN" altLang="en-US" sz="1600" dirty="0"/>
              <a:t>，</a:t>
            </a:r>
            <a:r>
              <a:rPr lang="en-US" altLang="zh-CN" sz="1600" dirty="0"/>
              <a:t>49</a:t>
            </a:r>
            <a:r>
              <a:rPr lang="zh-CN" altLang="en-US" sz="1600" dirty="0"/>
              <a:t>，</a:t>
            </a:r>
            <a:r>
              <a:rPr lang="en-US" altLang="zh-CN" sz="1600" dirty="0"/>
              <a:t>13</a:t>
            </a:r>
            <a:r>
              <a:rPr lang="zh-CN" altLang="en-US" sz="1600" dirty="0"/>
              <a:t>，</a:t>
            </a:r>
            <a:r>
              <a:rPr lang="en-US" altLang="zh-CN" sz="1600" dirty="0"/>
              <a:t>27</a:t>
            </a:r>
            <a:r>
              <a:rPr lang="zh-CN" altLang="en-US" sz="1600" dirty="0"/>
              <a:t>，</a:t>
            </a:r>
            <a:r>
              <a:rPr lang="en-US" altLang="zh-CN" sz="1600" dirty="0"/>
              <a:t>76</a:t>
            </a:r>
            <a:endParaRPr lang="zh-CN" altLang="en-US" sz="1600" dirty="0"/>
          </a:p>
        </p:txBody>
      </p:sp>
      <p:sp>
        <p:nvSpPr>
          <p:cNvPr id="19" name="内容占位符 2"/>
          <p:cNvSpPr txBox="1">
            <a:spLocks/>
          </p:cNvSpPr>
          <p:nvPr/>
        </p:nvSpPr>
        <p:spPr bwMode="auto">
          <a:xfrm>
            <a:off x="915404" y="3723557"/>
            <a:ext cx="3814917" cy="346120"/>
          </a:xfrm>
          <a:prstGeom prst="rect">
            <a:avLst/>
          </a:prstGeom>
          <a:solidFill>
            <a:schemeClr val="bg1">
              <a:lumMod val="90000"/>
            </a:schemeClr>
          </a:solid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altLang="zh-CN" sz="1600" dirty="0"/>
              <a:t>38</a:t>
            </a:r>
            <a:r>
              <a:rPr lang="zh-CN" altLang="en-US" sz="1600" dirty="0"/>
              <a:t>，</a:t>
            </a:r>
            <a:r>
              <a:rPr lang="en-US" altLang="zh-CN" sz="1600" dirty="0"/>
              <a:t>49</a:t>
            </a:r>
            <a:r>
              <a:rPr lang="zh-CN" altLang="en-US" sz="1600" dirty="0"/>
              <a:t>，</a:t>
            </a:r>
            <a:r>
              <a:rPr lang="en-US" altLang="zh-CN" sz="1600" dirty="0">
                <a:solidFill>
                  <a:srgbClr val="0033CC"/>
                </a:solidFill>
              </a:rPr>
              <a:t>65</a:t>
            </a:r>
            <a:r>
              <a:rPr lang="zh-CN" altLang="en-US" sz="1600" dirty="0">
                <a:solidFill>
                  <a:srgbClr val="0033CC"/>
                </a:solidFill>
              </a:rPr>
              <a:t>，</a:t>
            </a:r>
            <a:r>
              <a:rPr lang="en-US" altLang="zh-CN" sz="1600" dirty="0">
                <a:solidFill>
                  <a:srgbClr val="0033CC"/>
                </a:solidFill>
              </a:rPr>
              <a:t>97</a:t>
            </a:r>
            <a:r>
              <a:rPr lang="zh-CN" altLang="en-US" sz="1600" dirty="0"/>
              <a:t>，</a:t>
            </a:r>
            <a:r>
              <a:rPr lang="en-US" altLang="zh-CN" sz="1600" dirty="0"/>
              <a:t>49</a:t>
            </a:r>
            <a:r>
              <a:rPr lang="zh-CN" altLang="en-US" sz="1600" dirty="0"/>
              <a:t>，</a:t>
            </a:r>
            <a:r>
              <a:rPr lang="en-US" altLang="zh-CN" sz="1600" dirty="0"/>
              <a:t>13</a:t>
            </a:r>
            <a:r>
              <a:rPr lang="zh-CN" altLang="en-US" sz="1600" dirty="0"/>
              <a:t>，</a:t>
            </a:r>
            <a:r>
              <a:rPr lang="en-US" altLang="zh-CN" sz="1600" dirty="0"/>
              <a:t>27</a:t>
            </a:r>
            <a:r>
              <a:rPr lang="zh-CN" altLang="en-US" sz="1600" dirty="0"/>
              <a:t>，</a:t>
            </a:r>
            <a:r>
              <a:rPr lang="en-US" altLang="zh-CN" sz="1600" dirty="0"/>
              <a:t>76</a:t>
            </a:r>
            <a:endParaRPr lang="zh-CN" altLang="en-US" sz="1600" dirty="0"/>
          </a:p>
        </p:txBody>
      </p:sp>
      <p:sp>
        <p:nvSpPr>
          <p:cNvPr id="20" name="内容占位符 2"/>
          <p:cNvSpPr txBox="1">
            <a:spLocks/>
          </p:cNvSpPr>
          <p:nvPr/>
        </p:nvSpPr>
        <p:spPr bwMode="auto">
          <a:xfrm>
            <a:off x="882531" y="4271022"/>
            <a:ext cx="3814917" cy="346120"/>
          </a:xfrm>
          <a:prstGeom prst="rect">
            <a:avLst/>
          </a:prstGeom>
          <a:solidFill>
            <a:schemeClr val="bg1">
              <a:lumMod val="90000"/>
            </a:schemeClr>
          </a:solid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altLang="zh-CN" sz="1600" dirty="0"/>
              <a:t>38</a:t>
            </a:r>
            <a:r>
              <a:rPr lang="zh-CN" altLang="en-US" sz="1600" dirty="0"/>
              <a:t>，</a:t>
            </a:r>
            <a:r>
              <a:rPr lang="en-US" altLang="zh-CN" sz="1600" dirty="0"/>
              <a:t>49</a:t>
            </a:r>
            <a:r>
              <a:rPr lang="zh-CN" altLang="en-US" sz="1600" dirty="0"/>
              <a:t>，</a:t>
            </a:r>
            <a:r>
              <a:rPr lang="en-US" altLang="zh-CN" sz="1600" dirty="0"/>
              <a:t>65</a:t>
            </a:r>
            <a:r>
              <a:rPr lang="zh-CN" altLang="en-US" sz="1600" dirty="0"/>
              <a:t>，</a:t>
            </a:r>
            <a:r>
              <a:rPr lang="en-US" altLang="zh-CN" sz="1600" dirty="0">
                <a:solidFill>
                  <a:srgbClr val="0033CC"/>
                </a:solidFill>
              </a:rPr>
              <a:t>97</a:t>
            </a:r>
            <a:r>
              <a:rPr lang="zh-CN" altLang="en-US" sz="1600" dirty="0">
                <a:solidFill>
                  <a:srgbClr val="0033CC"/>
                </a:solidFill>
              </a:rPr>
              <a:t>，</a:t>
            </a:r>
            <a:r>
              <a:rPr lang="en-US" altLang="zh-CN" sz="1600" dirty="0">
                <a:solidFill>
                  <a:srgbClr val="0033CC"/>
                </a:solidFill>
              </a:rPr>
              <a:t>49</a:t>
            </a:r>
            <a:r>
              <a:rPr lang="zh-CN" altLang="en-US" sz="1600" dirty="0"/>
              <a:t>，</a:t>
            </a:r>
            <a:r>
              <a:rPr lang="en-US" altLang="zh-CN" sz="1600" dirty="0"/>
              <a:t>13</a:t>
            </a:r>
            <a:r>
              <a:rPr lang="zh-CN" altLang="en-US" sz="1600" dirty="0"/>
              <a:t>，</a:t>
            </a:r>
            <a:r>
              <a:rPr lang="en-US" altLang="zh-CN" sz="1600" dirty="0"/>
              <a:t>27</a:t>
            </a:r>
            <a:r>
              <a:rPr lang="zh-CN" altLang="en-US" sz="1600" dirty="0"/>
              <a:t>，</a:t>
            </a:r>
            <a:r>
              <a:rPr lang="en-US" altLang="zh-CN" sz="1600" dirty="0"/>
              <a:t>76</a:t>
            </a:r>
            <a:endParaRPr lang="zh-CN" altLang="en-US" sz="1600" dirty="0"/>
          </a:p>
        </p:txBody>
      </p:sp>
      <p:sp>
        <p:nvSpPr>
          <p:cNvPr id="22" name="内容占位符 2"/>
          <p:cNvSpPr txBox="1">
            <a:spLocks/>
          </p:cNvSpPr>
          <p:nvPr/>
        </p:nvSpPr>
        <p:spPr bwMode="auto">
          <a:xfrm>
            <a:off x="5148192" y="4244413"/>
            <a:ext cx="3814917" cy="346120"/>
          </a:xfrm>
          <a:prstGeom prst="rect">
            <a:avLst/>
          </a:prstGeom>
          <a:solidFill>
            <a:schemeClr val="bg1">
              <a:lumMod val="90000"/>
            </a:schemeClr>
          </a:solid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altLang="zh-CN" sz="1600" dirty="0"/>
              <a:t>38</a:t>
            </a:r>
            <a:r>
              <a:rPr lang="zh-CN" altLang="en-US" sz="1600" dirty="0"/>
              <a:t>，</a:t>
            </a:r>
            <a:r>
              <a:rPr lang="en-US" altLang="zh-CN" sz="1600" dirty="0"/>
              <a:t>49</a:t>
            </a:r>
            <a:r>
              <a:rPr lang="zh-CN" altLang="en-US" sz="1600" dirty="0"/>
              <a:t>，</a:t>
            </a:r>
            <a:r>
              <a:rPr lang="en-US" altLang="zh-CN" sz="1600" dirty="0"/>
              <a:t>65</a:t>
            </a:r>
            <a:r>
              <a:rPr lang="zh-CN" altLang="en-US" sz="1600" dirty="0"/>
              <a:t>，</a:t>
            </a:r>
            <a:r>
              <a:rPr lang="en-US" altLang="zh-CN" sz="1600" dirty="0">
                <a:solidFill>
                  <a:srgbClr val="0033CC"/>
                </a:solidFill>
              </a:rPr>
              <a:t>49</a:t>
            </a:r>
            <a:r>
              <a:rPr lang="zh-CN" altLang="en-US" sz="1600" dirty="0">
                <a:solidFill>
                  <a:srgbClr val="0033CC"/>
                </a:solidFill>
              </a:rPr>
              <a:t>，</a:t>
            </a:r>
            <a:r>
              <a:rPr lang="en-US" altLang="zh-CN" sz="1600" dirty="0">
                <a:solidFill>
                  <a:srgbClr val="0033CC"/>
                </a:solidFill>
              </a:rPr>
              <a:t>97</a:t>
            </a:r>
            <a:r>
              <a:rPr lang="zh-CN" altLang="en-US" sz="1600" dirty="0"/>
              <a:t>，</a:t>
            </a:r>
            <a:r>
              <a:rPr lang="en-US" altLang="zh-CN" sz="1600" dirty="0"/>
              <a:t>13</a:t>
            </a:r>
            <a:r>
              <a:rPr lang="zh-CN" altLang="en-US" sz="1600" dirty="0"/>
              <a:t>，</a:t>
            </a:r>
            <a:r>
              <a:rPr lang="en-US" altLang="zh-CN" sz="1600" dirty="0"/>
              <a:t>27</a:t>
            </a:r>
            <a:r>
              <a:rPr lang="zh-CN" altLang="en-US" sz="1600" dirty="0"/>
              <a:t>，</a:t>
            </a:r>
            <a:r>
              <a:rPr lang="en-US" altLang="zh-CN" sz="1600" dirty="0"/>
              <a:t>76</a:t>
            </a:r>
            <a:endParaRPr lang="zh-CN" altLang="en-US" sz="1600" dirty="0"/>
          </a:p>
        </p:txBody>
      </p:sp>
      <p:sp>
        <p:nvSpPr>
          <p:cNvPr id="23" name="内容占位符 2"/>
          <p:cNvSpPr txBox="1">
            <a:spLocks/>
          </p:cNvSpPr>
          <p:nvPr/>
        </p:nvSpPr>
        <p:spPr bwMode="auto">
          <a:xfrm>
            <a:off x="882531" y="4827188"/>
            <a:ext cx="3814917" cy="346120"/>
          </a:xfrm>
          <a:prstGeom prst="rect">
            <a:avLst/>
          </a:prstGeom>
          <a:solidFill>
            <a:schemeClr val="bg1">
              <a:lumMod val="90000"/>
            </a:schemeClr>
          </a:solid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altLang="zh-CN" sz="1600" dirty="0"/>
              <a:t>38</a:t>
            </a:r>
            <a:r>
              <a:rPr lang="zh-CN" altLang="en-US" sz="1600" dirty="0"/>
              <a:t>，</a:t>
            </a:r>
            <a:r>
              <a:rPr lang="en-US" altLang="zh-CN" sz="1600" dirty="0"/>
              <a:t>49</a:t>
            </a:r>
            <a:r>
              <a:rPr lang="zh-CN" altLang="en-US" sz="1600" dirty="0"/>
              <a:t>，</a:t>
            </a:r>
            <a:r>
              <a:rPr lang="en-US" altLang="zh-CN" sz="1600" dirty="0"/>
              <a:t>65</a:t>
            </a:r>
            <a:r>
              <a:rPr lang="zh-CN" altLang="en-US" sz="1600" dirty="0"/>
              <a:t>，</a:t>
            </a:r>
            <a:r>
              <a:rPr lang="en-US" altLang="zh-CN" sz="1600" dirty="0"/>
              <a:t>49</a:t>
            </a:r>
            <a:r>
              <a:rPr lang="zh-CN" altLang="en-US" sz="1600" dirty="0"/>
              <a:t>，</a:t>
            </a:r>
            <a:r>
              <a:rPr lang="en-US" altLang="zh-CN" sz="1600" dirty="0">
                <a:solidFill>
                  <a:srgbClr val="0033CC"/>
                </a:solidFill>
              </a:rPr>
              <a:t>97</a:t>
            </a:r>
            <a:r>
              <a:rPr lang="zh-CN" altLang="en-US" sz="1600" dirty="0">
                <a:solidFill>
                  <a:srgbClr val="0033CC"/>
                </a:solidFill>
              </a:rPr>
              <a:t>，</a:t>
            </a:r>
            <a:r>
              <a:rPr lang="en-US" altLang="zh-CN" sz="1600" dirty="0">
                <a:solidFill>
                  <a:srgbClr val="0033CC"/>
                </a:solidFill>
              </a:rPr>
              <a:t>13</a:t>
            </a:r>
            <a:r>
              <a:rPr lang="zh-CN" altLang="en-US" sz="1600" dirty="0"/>
              <a:t>，</a:t>
            </a:r>
            <a:r>
              <a:rPr lang="en-US" altLang="zh-CN" sz="1600" dirty="0"/>
              <a:t>27</a:t>
            </a:r>
            <a:r>
              <a:rPr lang="zh-CN" altLang="en-US" sz="1600" dirty="0"/>
              <a:t>，</a:t>
            </a:r>
            <a:r>
              <a:rPr lang="en-US" altLang="zh-CN" sz="1600" dirty="0"/>
              <a:t>76</a:t>
            </a:r>
            <a:endParaRPr lang="zh-CN" altLang="en-US" sz="1600" dirty="0"/>
          </a:p>
        </p:txBody>
      </p:sp>
      <p:sp>
        <p:nvSpPr>
          <p:cNvPr id="24" name="内容占位符 2"/>
          <p:cNvSpPr txBox="1">
            <a:spLocks/>
          </p:cNvSpPr>
          <p:nvPr/>
        </p:nvSpPr>
        <p:spPr bwMode="auto">
          <a:xfrm>
            <a:off x="5152103" y="4817159"/>
            <a:ext cx="3814917" cy="346120"/>
          </a:xfrm>
          <a:prstGeom prst="rect">
            <a:avLst/>
          </a:prstGeom>
          <a:solidFill>
            <a:schemeClr val="bg1">
              <a:lumMod val="90000"/>
            </a:schemeClr>
          </a:solid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t>38</a:t>
            </a:r>
            <a:r>
              <a:rPr lang="zh-CN" altLang="en-US" sz="1600" dirty="0"/>
              <a:t>，</a:t>
            </a:r>
            <a:r>
              <a:rPr lang="en-US" altLang="zh-CN" sz="1600" dirty="0"/>
              <a:t>49</a:t>
            </a:r>
            <a:r>
              <a:rPr lang="zh-CN" altLang="en-US" sz="1600" dirty="0"/>
              <a:t>，</a:t>
            </a:r>
            <a:r>
              <a:rPr lang="en-US" altLang="zh-CN" sz="1600" dirty="0"/>
              <a:t>65</a:t>
            </a:r>
            <a:r>
              <a:rPr lang="zh-CN" altLang="en-US" sz="1600" dirty="0"/>
              <a:t>，</a:t>
            </a:r>
            <a:r>
              <a:rPr lang="en-US" altLang="zh-CN" sz="1600" dirty="0"/>
              <a:t>49</a:t>
            </a:r>
            <a:r>
              <a:rPr lang="zh-CN" altLang="en-US" sz="1600" dirty="0"/>
              <a:t>，</a:t>
            </a:r>
            <a:r>
              <a:rPr lang="en-US" altLang="zh-CN" sz="1600" dirty="0">
                <a:solidFill>
                  <a:srgbClr val="0033CC"/>
                </a:solidFill>
              </a:rPr>
              <a:t>13</a:t>
            </a:r>
            <a:r>
              <a:rPr lang="zh-CN" altLang="en-US" sz="1600" dirty="0">
                <a:solidFill>
                  <a:srgbClr val="0033CC"/>
                </a:solidFill>
              </a:rPr>
              <a:t>，</a:t>
            </a:r>
            <a:r>
              <a:rPr lang="en-US" altLang="zh-CN" sz="1600" dirty="0">
                <a:solidFill>
                  <a:srgbClr val="0033CC"/>
                </a:solidFill>
              </a:rPr>
              <a:t> 97</a:t>
            </a:r>
            <a:r>
              <a:rPr lang="zh-CN" altLang="en-US" sz="1600" dirty="0"/>
              <a:t>， </a:t>
            </a:r>
            <a:r>
              <a:rPr lang="en-US" altLang="zh-CN" sz="1600" dirty="0"/>
              <a:t>27</a:t>
            </a:r>
            <a:r>
              <a:rPr lang="zh-CN" altLang="en-US" sz="1600" dirty="0"/>
              <a:t>，</a:t>
            </a:r>
            <a:r>
              <a:rPr lang="en-US" altLang="zh-CN" sz="1600" dirty="0"/>
              <a:t>76</a:t>
            </a:r>
            <a:endParaRPr lang="zh-CN" altLang="en-US" sz="1600" dirty="0"/>
          </a:p>
        </p:txBody>
      </p:sp>
      <p:sp>
        <p:nvSpPr>
          <p:cNvPr id="25" name="内容占位符 2"/>
          <p:cNvSpPr txBox="1">
            <a:spLocks/>
          </p:cNvSpPr>
          <p:nvPr/>
        </p:nvSpPr>
        <p:spPr bwMode="auto">
          <a:xfrm>
            <a:off x="871383" y="5383354"/>
            <a:ext cx="3814917" cy="346120"/>
          </a:xfrm>
          <a:prstGeom prst="rect">
            <a:avLst/>
          </a:prstGeom>
          <a:solidFill>
            <a:schemeClr val="bg1">
              <a:lumMod val="90000"/>
            </a:schemeClr>
          </a:solid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t>38</a:t>
            </a:r>
            <a:r>
              <a:rPr lang="zh-CN" altLang="en-US" sz="1600" dirty="0"/>
              <a:t>，</a:t>
            </a:r>
            <a:r>
              <a:rPr lang="en-US" altLang="zh-CN" sz="1600" dirty="0"/>
              <a:t>49</a:t>
            </a:r>
            <a:r>
              <a:rPr lang="zh-CN" altLang="en-US" sz="1600" dirty="0"/>
              <a:t>，</a:t>
            </a:r>
            <a:r>
              <a:rPr lang="en-US" altLang="zh-CN" sz="1600" dirty="0"/>
              <a:t>65</a:t>
            </a:r>
            <a:r>
              <a:rPr lang="zh-CN" altLang="en-US" sz="1600" dirty="0"/>
              <a:t>，</a:t>
            </a:r>
            <a:r>
              <a:rPr lang="en-US" altLang="zh-CN" sz="1600" dirty="0"/>
              <a:t>49</a:t>
            </a:r>
            <a:r>
              <a:rPr lang="zh-CN" altLang="en-US" sz="1600" dirty="0"/>
              <a:t>，</a:t>
            </a:r>
            <a:r>
              <a:rPr lang="en-US" altLang="zh-CN" sz="1600" dirty="0"/>
              <a:t>13</a:t>
            </a:r>
            <a:r>
              <a:rPr lang="zh-CN" altLang="en-US" sz="1600" dirty="0"/>
              <a:t>，</a:t>
            </a:r>
            <a:r>
              <a:rPr lang="en-US" altLang="zh-CN" sz="1600" dirty="0">
                <a:solidFill>
                  <a:srgbClr val="0033CC"/>
                </a:solidFill>
              </a:rPr>
              <a:t> 97</a:t>
            </a:r>
            <a:r>
              <a:rPr lang="zh-CN" altLang="en-US" sz="1600" dirty="0">
                <a:solidFill>
                  <a:srgbClr val="0033CC"/>
                </a:solidFill>
              </a:rPr>
              <a:t>， </a:t>
            </a:r>
            <a:r>
              <a:rPr lang="en-US" altLang="zh-CN" sz="1600" dirty="0">
                <a:solidFill>
                  <a:srgbClr val="0033CC"/>
                </a:solidFill>
              </a:rPr>
              <a:t>27</a:t>
            </a:r>
            <a:r>
              <a:rPr lang="zh-CN" altLang="en-US" sz="1600" dirty="0"/>
              <a:t>，</a:t>
            </a:r>
            <a:r>
              <a:rPr lang="en-US" altLang="zh-CN" sz="1600" dirty="0"/>
              <a:t>76</a:t>
            </a:r>
            <a:endParaRPr lang="zh-CN" altLang="en-US" sz="1600" dirty="0"/>
          </a:p>
        </p:txBody>
      </p:sp>
      <p:sp>
        <p:nvSpPr>
          <p:cNvPr id="26" name="内容占位符 2"/>
          <p:cNvSpPr txBox="1">
            <a:spLocks/>
          </p:cNvSpPr>
          <p:nvPr/>
        </p:nvSpPr>
        <p:spPr bwMode="auto">
          <a:xfrm>
            <a:off x="5152103" y="5406587"/>
            <a:ext cx="3814917" cy="346120"/>
          </a:xfrm>
          <a:prstGeom prst="rect">
            <a:avLst/>
          </a:prstGeom>
          <a:solidFill>
            <a:schemeClr val="bg1">
              <a:lumMod val="90000"/>
            </a:schemeClr>
          </a:solid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t>38</a:t>
            </a:r>
            <a:r>
              <a:rPr lang="zh-CN" altLang="en-US" sz="1600" dirty="0"/>
              <a:t>，</a:t>
            </a:r>
            <a:r>
              <a:rPr lang="en-US" altLang="zh-CN" sz="1600" dirty="0"/>
              <a:t>49</a:t>
            </a:r>
            <a:r>
              <a:rPr lang="zh-CN" altLang="en-US" sz="1600" dirty="0"/>
              <a:t>，</a:t>
            </a:r>
            <a:r>
              <a:rPr lang="en-US" altLang="zh-CN" sz="1600" dirty="0"/>
              <a:t>65</a:t>
            </a:r>
            <a:r>
              <a:rPr lang="zh-CN" altLang="en-US" sz="1600" dirty="0"/>
              <a:t>，</a:t>
            </a:r>
            <a:r>
              <a:rPr lang="en-US" altLang="zh-CN" sz="1600" dirty="0"/>
              <a:t>49</a:t>
            </a:r>
            <a:r>
              <a:rPr lang="zh-CN" altLang="en-US" sz="1600" dirty="0"/>
              <a:t>，</a:t>
            </a:r>
            <a:r>
              <a:rPr lang="en-US" altLang="zh-CN" sz="1600" dirty="0"/>
              <a:t>13</a:t>
            </a:r>
            <a:r>
              <a:rPr lang="zh-CN" altLang="en-US" sz="1600" dirty="0"/>
              <a:t>，</a:t>
            </a:r>
            <a:r>
              <a:rPr lang="en-US" altLang="zh-CN" sz="1600" dirty="0">
                <a:solidFill>
                  <a:srgbClr val="0033CC"/>
                </a:solidFill>
              </a:rPr>
              <a:t> 27</a:t>
            </a:r>
            <a:r>
              <a:rPr lang="zh-CN" altLang="en-US" sz="1600" dirty="0">
                <a:solidFill>
                  <a:srgbClr val="0033CC"/>
                </a:solidFill>
              </a:rPr>
              <a:t>， </a:t>
            </a:r>
            <a:r>
              <a:rPr lang="en-US" altLang="zh-CN" sz="1600" dirty="0">
                <a:solidFill>
                  <a:srgbClr val="0033CC"/>
                </a:solidFill>
              </a:rPr>
              <a:t>97</a:t>
            </a:r>
            <a:r>
              <a:rPr lang="zh-CN" altLang="en-US" sz="1600" dirty="0"/>
              <a:t>，</a:t>
            </a:r>
            <a:r>
              <a:rPr lang="en-US" altLang="zh-CN" sz="1600" dirty="0"/>
              <a:t>76</a:t>
            </a:r>
            <a:endParaRPr lang="zh-CN" altLang="en-US" sz="1600" dirty="0"/>
          </a:p>
        </p:txBody>
      </p:sp>
      <p:sp>
        <p:nvSpPr>
          <p:cNvPr id="27" name="内容占位符 2"/>
          <p:cNvSpPr txBox="1">
            <a:spLocks/>
          </p:cNvSpPr>
          <p:nvPr/>
        </p:nvSpPr>
        <p:spPr bwMode="auto">
          <a:xfrm>
            <a:off x="882530" y="5950204"/>
            <a:ext cx="3814917" cy="346120"/>
          </a:xfrm>
          <a:prstGeom prst="rect">
            <a:avLst/>
          </a:prstGeom>
          <a:solidFill>
            <a:schemeClr val="bg1">
              <a:lumMod val="90000"/>
            </a:schemeClr>
          </a:solid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t>38</a:t>
            </a:r>
            <a:r>
              <a:rPr lang="zh-CN" altLang="en-US" sz="1600" dirty="0"/>
              <a:t>，</a:t>
            </a:r>
            <a:r>
              <a:rPr lang="en-US" altLang="zh-CN" sz="1600" dirty="0"/>
              <a:t>49</a:t>
            </a:r>
            <a:r>
              <a:rPr lang="zh-CN" altLang="en-US" sz="1600" dirty="0"/>
              <a:t>，</a:t>
            </a:r>
            <a:r>
              <a:rPr lang="en-US" altLang="zh-CN" sz="1600" dirty="0"/>
              <a:t>65</a:t>
            </a:r>
            <a:r>
              <a:rPr lang="zh-CN" altLang="en-US" sz="1600" dirty="0"/>
              <a:t>，</a:t>
            </a:r>
            <a:r>
              <a:rPr lang="en-US" altLang="zh-CN" sz="1600" dirty="0"/>
              <a:t>49</a:t>
            </a:r>
            <a:r>
              <a:rPr lang="zh-CN" altLang="en-US" sz="1600" dirty="0"/>
              <a:t>，</a:t>
            </a:r>
            <a:r>
              <a:rPr lang="en-US" altLang="zh-CN" sz="1600" dirty="0"/>
              <a:t>13</a:t>
            </a:r>
            <a:r>
              <a:rPr lang="zh-CN" altLang="en-US" sz="1600" dirty="0"/>
              <a:t>，</a:t>
            </a:r>
            <a:r>
              <a:rPr lang="en-US" altLang="zh-CN" sz="1600" dirty="0">
                <a:solidFill>
                  <a:srgbClr val="0033CC"/>
                </a:solidFill>
              </a:rPr>
              <a:t> </a:t>
            </a:r>
            <a:r>
              <a:rPr lang="en-US" altLang="zh-CN" sz="1600" dirty="0"/>
              <a:t>27</a:t>
            </a:r>
            <a:r>
              <a:rPr lang="zh-CN" altLang="en-US" sz="1600" dirty="0"/>
              <a:t>，</a:t>
            </a:r>
            <a:r>
              <a:rPr lang="zh-CN" altLang="en-US" sz="1600" dirty="0">
                <a:solidFill>
                  <a:srgbClr val="0033CC"/>
                </a:solidFill>
              </a:rPr>
              <a:t> </a:t>
            </a:r>
            <a:r>
              <a:rPr lang="en-US" altLang="zh-CN" sz="1600" dirty="0">
                <a:solidFill>
                  <a:srgbClr val="0033CC"/>
                </a:solidFill>
              </a:rPr>
              <a:t>97</a:t>
            </a:r>
            <a:r>
              <a:rPr lang="zh-CN" altLang="en-US" sz="1600" dirty="0">
                <a:solidFill>
                  <a:srgbClr val="0033CC"/>
                </a:solidFill>
              </a:rPr>
              <a:t>，</a:t>
            </a:r>
            <a:r>
              <a:rPr lang="en-US" altLang="zh-CN" sz="1600" dirty="0">
                <a:solidFill>
                  <a:srgbClr val="0033CC"/>
                </a:solidFill>
              </a:rPr>
              <a:t>76</a:t>
            </a:r>
            <a:endParaRPr lang="zh-CN" altLang="en-US" sz="1600" dirty="0">
              <a:solidFill>
                <a:srgbClr val="0033CC"/>
              </a:solidFill>
            </a:endParaRPr>
          </a:p>
        </p:txBody>
      </p:sp>
      <p:sp>
        <p:nvSpPr>
          <p:cNvPr id="28" name="内容占位符 2"/>
          <p:cNvSpPr txBox="1">
            <a:spLocks/>
          </p:cNvSpPr>
          <p:nvPr/>
        </p:nvSpPr>
        <p:spPr bwMode="auto">
          <a:xfrm>
            <a:off x="5148191" y="5950204"/>
            <a:ext cx="3814917" cy="346120"/>
          </a:xfrm>
          <a:prstGeom prst="rect">
            <a:avLst/>
          </a:prstGeom>
          <a:solidFill>
            <a:schemeClr val="bg1">
              <a:lumMod val="90000"/>
            </a:schemeClr>
          </a:solid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t>38</a:t>
            </a:r>
            <a:r>
              <a:rPr lang="zh-CN" altLang="en-US" sz="1600" dirty="0"/>
              <a:t>，</a:t>
            </a:r>
            <a:r>
              <a:rPr lang="en-US" altLang="zh-CN" sz="1600" dirty="0"/>
              <a:t>49</a:t>
            </a:r>
            <a:r>
              <a:rPr lang="zh-CN" altLang="en-US" sz="1600" dirty="0"/>
              <a:t>，</a:t>
            </a:r>
            <a:r>
              <a:rPr lang="en-US" altLang="zh-CN" sz="1600" dirty="0"/>
              <a:t>65</a:t>
            </a:r>
            <a:r>
              <a:rPr lang="zh-CN" altLang="en-US" sz="1600" dirty="0"/>
              <a:t>，</a:t>
            </a:r>
            <a:r>
              <a:rPr lang="en-US" altLang="zh-CN" sz="1600" dirty="0"/>
              <a:t>49</a:t>
            </a:r>
            <a:r>
              <a:rPr lang="zh-CN" altLang="en-US" sz="1600" dirty="0"/>
              <a:t>，</a:t>
            </a:r>
            <a:r>
              <a:rPr lang="en-US" altLang="zh-CN" sz="1600" dirty="0"/>
              <a:t>13</a:t>
            </a:r>
            <a:r>
              <a:rPr lang="zh-CN" altLang="en-US" sz="1600" dirty="0"/>
              <a:t>，</a:t>
            </a:r>
            <a:r>
              <a:rPr lang="en-US" altLang="zh-CN" sz="1600" dirty="0">
                <a:solidFill>
                  <a:srgbClr val="0033CC"/>
                </a:solidFill>
              </a:rPr>
              <a:t> </a:t>
            </a:r>
            <a:r>
              <a:rPr lang="en-US" altLang="zh-CN" sz="1600" dirty="0"/>
              <a:t>27</a:t>
            </a:r>
            <a:r>
              <a:rPr lang="zh-CN" altLang="en-US" sz="1600" dirty="0"/>
              <a:t>，</a:t>
            </a:r>
            <a:r>
              <a:rPr lang="zh-CN" altLang="en-US" sz="1600" dirty="0">
                <a:solidFill>
                  <a:srgbClr val="0033CC"/>
                </a:solidFill>
              </a:rPr>
              <a:t> </a:t>
            </a:r>
            <a:r>
              <a:rPr lang="en-US" altLang="zh-CN" sz="1600" dirty="0">
                <a:solidFill>
                  <a:srgbClr val="0033CC"/>
                </a:solidFill>
              </a:rPr>
              <a:t>76</a:t>
            </a:r>
            <a:r>
              <a:rPr lang="zh-CN" altLang="en-US" sz="1600" dirty="0">
                <a:solidFill>
                  <a:srgbClr val="0033CC"/>
                </a:solidFill>
              </a:rPr>
              <a:t>，</a:t>
            </a:r>
            <a:r>
              <a:rPr lang="en-US" altLang="zh-CN" sz="1600" dirty="0">
                <a:solidFill>
                  <a:srgbClr val="0033CC"/>
                </a:solidFill>
              </a:rPr>
              <a:t>97</a:t>
            </a:r>
            <a:endParaRPr lang="zh-CN" altLang="en-US" sz="1600" dirty="0">
              <a:solidFill>
                <a:srgbClr val="0033CC"/>
              </a:solidFill>
            </a:endParaRPr>
          </a:p>
        </p:txBody>
      </p:sp>
    </p:spTree>
    <p:extLst>
      <p:ext uri="{BB962C8B-B14F-4D97-AF65-F5344CB8AC3E}">
        <p14:creationId xmlns:p14="http://schemas.microsoft.com/office/powerpoint/2010/main" val="4247367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插入排序</a:t>
            </a:r>
          </a:p>
        </p:txBody>
      </p:sp>
      <p:sp>
        <p:nvSpPr>
          <p:cNvPr id="3" name="内容占位符 2"/>
          <p:cNvSpPr>
            <a:spLocks noGrp="1"/>
          </p:cNvSpPr>
          <p:nvPr>
            <p:ph idx="1"/>
          </p:nvPr>
        </p:nvSpPr>
        <p:spPr>
          <a:xfrm>
            <a:off x="612775" y="1341438"/>
            <a:ext cx="8153400" cy="679091"/>
          </a:xfrm>
        </p:spPr>
        <p:txBody>
          <a:bodyPr/>
          <a:lstStyle/>
          <a:p>
            <a:r>
              <a:rPr lang="zh-CN" altLang="en-US" dirty="0"/>
              <a:t>要将小朋友按身高排序，怎么做？</a:t>
            </a:r>
          </a:p>
        </p:txBody>
      </p:sp>
      <p:pic>
        <p:nvPicPr>
          <p:cNvPr id="4098" name="Picture 2">
            <a:extLst>
              <a:ext uri="{FF2B5EF4-FFF2-40B4-BE49-F238E27FC236}">
                <a16:creationId xmlns:a16="http://schemas.microsoft.com/office/drawing/2014/main" id="{5CE1976E-9DD4-BA00-0D11-0DFF13543B5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3548" y="2020529"/>
            <a:ext cx="3145800" cy="2358804"/>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528676EC-16FC-A64E-96A6-9D5DC259516C}"/>
              </a:ext>
            </a:extLst>
          </p:cNvPr>
          <p:cNvPicPr>
            <a:picLocks noChangeAspect="1"/>
          </p:cNvPicPr>
          <p:nvPr/>
        </p:nvPicPr>
        <p:blipFill>
          <a:blip r:embed="rId3"/>
          <a:stretch>
            <a:fillRect/>
          </a:stretch>
        </p:blipFill>
        <p:spPr>
          <a:xfrm>
            <a:off x="1053548" y="4436626"/>
            <a:ext cx="4640179" cy="2026407"/>
          </a:xfrm>
          <a:prstGeom prst="rect">
            <a:avLst/>
          </a:prstGeom>
        </p:spPr>
      </p:pic>
      <p:pic>
        <p:nvPicPr>
          <p:cNvPr id="4102" name="Picture 6">
            <a:extLst>
              <a:ext uri="{FF2B5EF4-FFF2-40B4-BE49-F238E27FC236}">
                <a16:creationId xmlns:a16="http://schemas.microsoft.com/office/drawing/2014/main" id="{F643F6D3-DEA7-2A00-5B16-57591EDB17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813" y="4436626"/>
            <a:ext cx="3039609" cy="2026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7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交换排序：起泡排序示例</a:t>
            </a:r>
          </a:p>
        </p:txBody>
      </p:sp>
      <p:sp>
        <p:nvSpPr>
          <p:cNvPr id="4" name="文本框 3"/>
          <p:cNvSpPr txBox="1"/>
          <p:nvPr/>
        </p:nvSpPr>
        <p:spPr>
          <a:xfrm>
            <a:off x="727587" y="2706614"/>
            <a:ext cx="2395207" cy="400110"/>
          </a:xfrm>
          <a:prstGeom prst="rect">
            <a:avLst/>
          </a:prstGeom>
          <a:solidFill>
            <a:srgbClr val="FFC000"/>
          </a:solid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第</a:t>
            </a:r>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趟起泡排序：？</a:t>
            </a:r>
          </a:p>
        </p:txBody>
      </p:sp>
      <p:sp>
        <p:nvSpPr>
          <p:cNvPr id="5" name="内容占位符 2"/>
          <p:cNvSpPr txBox="1">
            <a:spLocks/>
          </p:cNvSpPr>
          <p:nvPr/>
        </p:nvSpPr>
        <p:spPr bwMode="auto">
          <a:xfrm>
            <a:off x="2469125" y="1457489"/>
            <a:ext cx="4993559" cy="636781"/>
          </a:xfrm>
          <a:prstGeom prst="rect">
            <a:avLst/>
          </a:prstGeom>
          <a:solidFill>
            <a:schemeClr val="bg1">
              <a:lumMod val="90000"/>
            </a:schemeClr>
          </a:solid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t>38</a:t>
            </a:r>
            <a:r>
              <a:rPr lang="zh-CN" altLang="en-US" sz="2000" dirty="0"/>
              <a:t>，</a:t>
            </a:r>
            <a:r>
              <a:rPr lang="en-US" altLang="zh-CN" sz="2000" dirty="0"/>
              <a:t>49</a:t>
            </a:r>
            <a:r>
              <a:rPr lang="zh-CN" altLang="en-US" sz="2000" dirty="0"/>
              <a:t>，</a:t>
            </a:r>
            <a:r>
              <a:rPr lang="en-US" altLang="zh-CN" sz="2000" dirty="0"/>
              <a:t>65</a:t>
            </a:r>
            <a:r>
              <a:rPr lang="zh-CN" altLang="en-US" sz="2000" dirty="0"/>
              <a:t>，</a:t>
            </a:r>
            <a:r>
              <a:rPr lang="en-US" altLang="zh-CN" sz="2000" dirty="0"/>
              <a:t>49</a:t>
            </a:r>
            <a:r>
              <a:rPr lang="zh-CN" altLang="en-US" sz="2000" dirty="0"/>
              <a:t>，</a:t>
            </a:r>
            <a:r>
              <a:rPr lang="en-US" altLang="zh-CN" sz="2000" dirty="0"/>
              <a:t>13</a:t>
            </a:r>
            <a:r>
              <a:rPr lang="zh-CN" altLang="en-US" sz="2000" dirty="0"/>
              <a:t>，</a:t>
            </a:r>
            <a:r>
              <a:rPr lang="en-US" altLang="zh-CN" sz="2000" dirty="0"/>
              <a:t> 27</a:t>
            </a:r>
            <a:r>
              <a:rPr lang="zh-CN" altLang="en-US" sz="2000" dirty="0"/>
              <a:t>， </a:t>
            </a:r>
            <a:r>
              <a:rPr lang="en-US" altLang="zh-CN" sz="2000" dirty="0"/>
              <a:t>76</a:t>
            </a:r>
            <a:r>
              <a:rPr lang="zh-CN" altLang="en-US" sz="2000" dirty="0"/>
              <a:t>，</a:t>
            </a:r>
            <a:r>
              <a:rPr lang="en-US" altLang="zh-CN" sz="2000" dirty="0"/>
              <a:t>97</a:t>
            </a:r>
            <a:endParaRPr lang="zh-CN" altLang="en-US" sz="2000" dirty="0"/>
          </a:p>
        </p:txBody>
      </p:sp>
      <p:sp>
        <p:nvSpPr>
          <p:cNvPr id="6" name="文本框 5"/>
          <p:cNvSpPr txBox="1"/>
          <p:nvPr/>
        </p:nvSpPr>
        <p:spPr>
          <a:xfrm>
            <a:off x="727587" y="3519013"/>
            <a:ext cx="2395207" cy="400110"/>
          </a:xfrm>
          <a:prstGeom prst="rect">
            <a:avLst/>
          </a:prstGeom>
          <a:solidFill>
            <a:srgbClr val="FFC000"/>
          </a:solid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第</a:t>
            </a:r>
            <a:r>
              <a:rPr lang="en-US" altLang="zh-CN" sz="2000" dirty="0">
                <a:latin typeface="华文中宋" panose="02010600040101010101" pitchFamily="2" charset="-122"/>
                <a:ea typeface="华文中宋" panose="02010600040101010101" pitchFamily="2" charset="-122"/>
              </a:rPr>
              <a:t>3</a:t>
            </a:r>
            <a:r>
              <a:rPr lang="zh-CN" altLang="en-US" sz="2000" dirty="0">
                <a:latin typeface="华文中宋" panose="02010600040101010101" pitchFamily="2" charset="-122"/>
                <a:ea typeface="华文中宋" panose="02010600040101010101" pitchFamily="2" charset="-122"/>
              </a:rPr>
              <a:t>趟起泡排序：？</a:t>
            </a:r>
          </a:p>
        </p:txBody>
      </p:sp>
      <p:sp>
        <p:nvSpPr>
          <p:cNvPr id="7" name="圆角矩形标注 6"/>
          <p:cNvSpPr/>
          <p:nvPr/>
        </p:nvSpPr>
        <p:spPr bwMode="auto">
          <a:xfrm>
            <a:off x="5102941" y="3138947"/>
            <a:ext cx="2094271" cy="760132"/>
          </a:xfrm>
          <a:prstGeom prst="wedgeRoundRectCallout">
            <a:avLst>
              <a:gd name="adj1" fmla="val -170129"/>
              <a:gd name="adj2" fmla="val 207155"/>
              <a:gd name="adj3" fmla="val 16667"/>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dirty="0">
                <a:latin typeface="华文中宋" panose="02010600040101010101" pitchFamily="2" charset="-122"/>
                <a:ea typeface="华文中宋" panose="02010600040101010101" pitchFamily="2" charset="-122"/>
              </a:rPr>
              <a:t>需要进行多少趟冒泡排序？</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6783488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交换排序：起泡排序</a:t>
            </a:r>
          </a:p>
        </p:txBody>
      </p:sp>
      <p:sp>
        <p:nvSpPr>
          <p:cNvPr id="3" name="内容占位符 2"/>
          <p:cNvSpPr>
            <a:spLocks noGrp="1"/>
          </p:cNvSpPr>
          <p:nvPr>
            <p:ph idx="1"/>
          </p:nvPr>
        </p:nvSpPr>
        <p:spPr>
          <a:xfrm>
            <a:off x="609600" y="1533167"/>
            <a:ext cx="8153400" cy="4631659"/>
          </a:xfrm>
          <a:solidFill>
            <a:schemeClr val="bg1">
              <a:lumMod val="90000"/>
            </a:schemeClr>
          </a:solidFill>
        </p:spPr>
        <p:txBody>
          <a:bodyPr/>
          <a:lstStyle/>
          <a:p>
            <a:pPr marL="0" indent="0">
              <a:lnSpc>
                <a:spcPts val="2000"/>
              </a:lnSpc>
              <a:buNone/>
            </a:pPr>
            <a:r>
              <a:rPr lang="en-US" altLang="zh-CN" sz="1800" dirty="0"/>
              <a:t>void </a:t>
            </a:r>
            <a:r>
              <a:rPr lang="en-US" altLang="zh-CN" sz="1800" dirty="0" err="1"/>
              <a:t>bubbleSort</a:t>
            </a:r>
            <a:r>
              <a:rPr lang="en-US" altLang="zh-CN" sz="1800" dirty="0"/>
              <a:t> ( </a:t>
            </a:r>
            <a:r>
              <a:rPr lang="en-US" altLang="zh-CN" sz="1800" dirty="0" err="1"/>
              <a:t>SortObject</a:t>
            </a:r>
            <a:r>
              <a:rPr lang="en-US" altLang="zh-CN" sz="1800" dirty="0"/>
              <a:t> * </a:t>
            </a:r>
            <a:r>
              <a:rPr lang="en-US" altLang="zh-CN" sz="1800" dirty="0" err="1"/>
              <a:t>pvector</a:t>
            </a:r>
            <a:r>
              <a:rPr lang="en-US" altLang="zh-CN" sz="1800" dirty="0"/>
              <a:t> )  {</a:t>
            </a:r>
          </a:p>
          <a:p>
            <a:pPr marL="0" indent="0">
              <a:lnSpc>
                <a:spcPts val="2000"/>
              </a:lnSpc>
              <a:buNone/>
            </a:pPr>
            <a:r>
              <a:rPr lang="en-US" altLang="zh-CN" sz="1800" dirty="0"/>
              <a:t>    </a:t>
            </a:r>
            <a:r>
              <a:rPr lang="en-US" altLang="zh-CN" sz="1800" dirty="0" err="1"/>
              <a:t>int</a:t>
            </a:r>
            <a:r>
              <a:rPr lang="en-US" altLang="zh-CN" sz="1800" dirty="0"/>
              <a:t> </a:t>
            </a:r>
            <a:r>
              <a:rPr lang="en-US" altLang="zh-CN" sz="1800" dirty="0" err="1"/>
              <a:t>i</a:t>
            </a:r>
            <a:r>
              <a:rPr lang="en-US" altLang="zh-CN" sz="1800" dirty="0"/>
              <a:t>, j, </a:t>
            </a:r>
            <a:r>
              <a:rPr lang="en-US" altLang="zh-CN" sz="1800" dirty="0" err="1"/>
              <a:t>noswap</a:t>
            </a:r>
            <a:r>
              <a:rPr lang="en-US" altLang="zh-CN" sz="1800" dirty="0"/>
              <a:t>; </a:t>
            </a:r>
          </a:p>
          <a:p>
            <a:pPr marL="0" indent="0">
              <a:lnSpc>
                <a:spcPts val="2000"/>
              </a:lnSpc>
              <a:buNone/>
            </a:pPr>
            <a:r>
              <a:rPr lang="pt-BR" altLang="zh-CN" sz="1800" dirty="0"/>
              <a:t>    RecordNode temp, *data = pvector-&gt;record;</a:t>
            </a:r>
          </a:p>
          <a:p>
            <a:pPr marL="0" indent="0">
              <a:lnSpc>
                <a:spcPts val="2000"/>
              </a:lnSpc>
              <a:buNone/>
            </a:pPr>
            <a:r>
              <a:rPr lang="en-US" altLang="zh-CN" sz="1800" dirty="0"/>
              <a:t>    for(</a:t>
            </a:r>
            <a:r>
              <a:rPr lang="en-US" altLang="zh-CN" sz="1800" dirty="0" err="1"/>
              <a:t>i</a:t>
            </a:r>
            <a:r>
              <a:rPr lang="en-US" altLang="zh-CN" sz="1800" dirty="0"/>
              <a:t> = 0; </a:t>
            </a:r>
            <a:r>
              <a:rPr lang="en-US" altLang="zh-CN" sz="1800" dirty="0" err="1"/>
              <a:t>i</a:t>
            </a:r>
            <a:r>
              <a:rPr lang="en-US" altLang="zh-CN" sz="1800" dirty="0"/>
              <a:t> &lt; </a:t>
            </a:r>
            <a:r>
              <a:rPr lang="en-US" altLang="zh-CN" sz="1800" dirty="0" err="1"/>
              <a:t>pvector</a:t>
            </a:r>
            <a:r>
              <a:rPr lang="en-US" altLang="zh-CN" sz="1800" dirty="0"/>
              <a:t>-&gt;n-1; </a:t>
            </a:r>
            <a:r>
              <a:rPr lang="en-US" altLang="zh-CN" sz="1800" dirty="0" err="1"/>
              <a:t>i</a:t>
            </a:r>
            <a:r>
              <a:rPr lang="en-US" altLang="zh-CN" sz="1800" dirty="0"/>
              <a:t>++) { </a:t>
            </a:r>
            <a:endParaRPr lang="zh-CN" altLang="en-US" sz="1800" dirty="0"/>
          </a:p>
          <a:p>
            <a:pPr marL="0" indent="0">
              <a:lnSpc>
                <a:spcPts val="2000"/>
              </a:lnSpc>
              <a:buNone/>
            </a:pPr>
            <a:r>
              <a:rPr lang="en-US" altLang="zh-CN" sz="1800" dirty="0"/>
              <a:t>       </a:t>
            </a:r>
            <a:r>
              <a:rPr lang="en-US" altLang="zh-CN" sz="1800" dirty="0" err="1"/>
              <a:t>noswap</a:t>
            </a:r>
            <a:r>
              <a:rPr lang="en-US" altLang="zh-CN" sz="1800" dirty="0"/>
              <a:t> = TRUE; </a:t>
            </a:r>
            <a:endParaRPr lang="zh-CN" altLang="en-US" sz="1800" dirty="0"/>
          </a:p>
          <a:p>
            <a:pPr marL="0" indent="0">
              <a:lnSpc>
                <a:spcPts val="2000"/>
              </a:lnSpc>
              <a:buNone/>
            </a:pPr>
            <a:r>
              <a:rPr lang="en-US" altLang="zh-CN" sz="1800" dirty="0"/>
              <a:t>       for (j = 0; j &lt; </a:t>
            </a:r>
            <a:r>
              <a:rPr lang="en-US" altLang="zh-CN" sz="1800" dirty="0" err="1"/>
              <a:t>pvector</a:t>
            </a:r>
            <a:r>
              <a:rPr lang="en-US" altLang="zh-CN" sz="1800" dirty="0"/>
              <a:t>-&gt;n-i-1; </a:t>
            </a:r>
            <a:r>
              <a:rPr lang="en-US" altLang="zh-CN" sz="1800" dirty="0" err="1"/>
              <a:t>j++</a:t>
            </a:r>
            <a:r>
              <a:rPr lang="en-US" altLang="zh-CN" sz="1800" dirty="0"/>
              <a:t>) </a:t>
            </a:r>
            <a:endParaRPr lang="zh-CN" altLang="en-US" sz="1800" dirty="0"/>
          </a:p>
          <a:p>
            <a:pPr marL="0" indent="0">
              <a:lnSpc>
                <a:spcPts val="2000"/>
              </a:lnSpc>
              <a:buNone/>
            </a:pPr>
            <a:r>
              <a:rPr lang="en-US" altLang="zh-CN" sz="1800" dirty="0"/>
              <a:t>          </a:t>
            </a:r>
            <a:r>
              <a:rPr lang="en-US" altLang="zh-CN" sz="1800" dirty="0">
                <a:solidFill>
                  <a:srgbClr val="0033CC"/>
                </a:solidFill>
              </a:rPr>
              <a:t>if (data[j+1].key &lt; data[j].key) { </a:t>
            </a:r>
            <a:endParaRPr lang="zh-CN" altLang="en-US" sz="1800" dirty="0">
              <a:solidFill>
                <a:srgbClr val="0033CC"/>
              </a:solidFill>
            </a:endParaRPr>
          </a:p>
          <a:p>
            <a:pPr marL="0" indent="0">
              <a:lnSpc>
                <a:spcPts val="2000"/>
              </a:lnSpc>
              <a:buNone/>
            </a:pPr>
            <a:r>
              <a:rPr lang="en-US" altLang="zh-CN" sz="1800" dirty="0">
                <a:solidFill>
                  <a:srgbClr val="0033CC"/>
                </a:solidFill>
              </a:rPr>
              <a:t>             temp = data[j];    data[j] = data[j+1];   data[j+1] = temp;</a:t>
            </a:r>
          </a:p>
          <a:p>
            <a:pPr marL="0" indent="0">
              <a:lnSpc>
                <a:spcPts val="2000"/>
              </a:lnSpc>
              <a:buNone/>
            </a:pPr>
            <a:r>
              <a:rPr lang="en-US" altLang="zh-CN" sz="1800" dirty="0">
                <a:solidFill>
                  <a:srgbClr val="0033CC"/>
                </a:solidFill>
              </a:rPr>
              <a:t>             </a:t>
            </a:r>
            <a:r>
              <a:rPr lang="en-US" altLang="zh-CN" sz="1800" dirty="0" err="1">
                <a:solidFill>
                  <a:srgbClr val="0033CC"/>
                </a:solidFill>
              </a:rPr>
              <a:t>noswap</a:t>
            </a:r>
            <a:r>
              <a:rPr lang="en-US" altLang="zh-CN" sz="1800" dirty="0">
                <a:solidFill>
                  <a:srgbClr val="0033CC"/>
                </a:solidFill>
              </a:rPr>
              <a:t> = FALSE;</a:t>
            </a:r>
          </a:p>
          <a:p>
            <a:pPr marL="0" indent="0">
              <a:lnSpc>
                <a:spcPts val="2000"/>
              </a:lnSpc>
              <a:buNone/>
            </a:pPr>
            <a:r>
              <a:rPr lang="en-US" altLang="zh-CN" sz="1800" dirty="0">
                <a:solidFill>
                  <a:srgbClr val="0033CC"/>
                </a:solidFill>
              </a:rPr>
              <a:t>          }</a:t>
            </a:r>
            <a:endParaRPr lang="zh-CN" altLang="en-US" sz="1800" dirty="0">
              <a:solidFill>
                <a:srgbClr val="0033CC"/>
              </a:solidFill>
            </a:endParaRPr>
          </a:p>
          <a:p>
            <a:pPr marL="0" indent="0">
              <a:lnSpc>
                <a:spcPts val="2000"/>
              </a:lnSpc>
              <a:buNone/>
            </a:pPr>
            <a:r>
              <a:rPr lang="en-US" altLang="zh-CN" sz="1800" dirty="0"/>
              <a:t>       if ( </a:t>
            </a:r>
            <a:r>
              <a:rPr lang="en-US" altLang="zh-CN" sz="1800" dirty="0" err="1"/>
              <a:t>noswap</a:t>
            </a:r>
            <a:r>
              <a:rPr lang="en-US" altLang="zh-CN" sz="1800" dirty="0"/>
              <a:t> ) break;</a:t>
            </a:r>
          </a:p>
          <a:p>
            <a:pPr marL="0" indent="0">
              <a:lnSpc>
                <a:spcPts val="2000"/>
              </a:lnSpc>
              <a:buNone/>
            </a:pPr>
            <a:r>
              <a:rPr lang="en-US" altLang="zh-CN" sz="1800" dirty="0"/>
              <a:t>    }</a:t>
            </a:r>
            <a:endParaRPr lang="zh-CN" altLang="en-US" sz="1800" dirty="0"/>
          </a:p>
          <a:p>
            <a:pPr marL="0" indent="0">
              <a:lnSpc>
                <a:spcPts val="2000"/>
              </a:lnSpc>
              <a:buNone/>
            </a:pPr>
            <a:r>
              <a:rPr lang="en-US" altLang="zh-CN" sz="1800" dirty="0"/>
              <a:t>} </a:t>
            </a:r>
          </a:p>
        </p:txBody>
      </p:sp>
      <p:sp>
        <p:nvSpPr>
          <p:cNvPr id="4" name="圆角矩形 3"/>
          <p:cNvSpPr/>
          <p:nvPr/>
        </p:nvSpPr>
        <p:spPr bwMode="auto">
          <a:xfrm>
            <a:off x="1191491" y="3560619"/>
            <a:ext cx="6691745" cy="1357746"/>
          </a:xfrm>
          <a:prstGeom prst="roundRect">
            <a:avLst>
              <a:gd name="adj" fmla="val 5461"/>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56067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交换排序：起泡排序算法分析</a:t>
            </a:r>
          </a:p>
        </p:txBody>
      </p:sp>
      <p:sp>
        <p:nvSpPr>
          <p:cNvPr id="3" name="内容占位符 2"/>
          <p:cNvSpPr>
            <a:spLocks noGrp="1"/>
          </p:cNvSpPr>
          <p:nvPr>
            <p:ph idx="1"/>
          </p:nvPr>
        </p:nvSpPr>
        <p:spPr>
          <a:xfrm>
            <a:off x="452354" y="1341438"/>
            <a:ext cx="8153400" cy="4784725"/>
          </a:xfrm>
        </p:spPr>
        <p:txBody>
          <a:bodyPr/>
          <a:lstStyle/>
          <a:p>
            <a:r>
              <a:rPr lang="zh-CN" altLang="en-US" dirty="0"/>
              <a:t>时间复杂度</a:t>
            </a:r>
            <a:r>
              <a:rPr lang="en-US" altLang="zh-CN" dirty="0"/>
              <a:t>T(n)=O(n</a:t>
            </a:r>
            <a:r>
              <a:rPr lang="en-US" altLang="zh-CN" sz="1800" baseline="30000" dirty="0"/>
              <a:t>2</a:t>
            </a:r>
            <a:r>
              <a:rPr lang="en-US" altLang="zh-CN" dirty="0"/>
              <a:t>)</a:t>
            </a:r>
          </a:p>
          <a:p>
            <a:pPr lvl="1"/>
            <a:r>
              <a:rPr lang="zh-CN" altLang="en-US" sz="2000" dirty="0"/>
              <a:t>最坏时间复杂度为</a:t>
            </a:r>
            <a:r>
              <a:rPr lang="en-US" altLang="zh-CN" sz="2000" dirty="0"/>
              <a:t>O(n</a:t>
            </a:r>
            <a:r>
              <a:rPr lang="en-US" altLang="zh-CN" sz="1200" baseline="30000" dirty="0"/>
              <a:t>2</a:t>
            </a:r>
            <a:r>
              <a:rPr lang="en-US" altLang="zh-CN" sz="2000" dirty="0"/>
              <a:t>)</a:t>
            </a:r>
            <a:endParaRPr lang="zh-CN" altLang="en-US" sz="2000" dirty="0"/>
          </a:p>
          <a:p>
            <a:pPr lvl="1"/>
            <a:r>
              <a:rPr lang="zh-CN" altLang="en-US" sz="2000" dirty="0"/>
              <a:t>平均时间复杂度为</a:t>
            </a:r>
            <a:r>
              <a:rPr lang="en-US" altLang="zh-CN" sz="2000" dirty="0"/>
              <a:t>O(n</a:t>
            </a:r>
            <a:r>
              <a:rPr lang="en-US" altLang="zh-CN" sz="2000" baseline="30000" dirty="0"/>
              <a:t>2</a:t>
            </a:r>
            <a:r>
              <a:rPr lang="en-US" altLang="zh-CN" sz="2000" dirty="0"/>
              <a:t>)</a:t>
            </a:r>
            <a:endParaRPr lang="zh-CN" altLang="en-US" sz="2000" dirty="0"/>
          </a:p>
          <a:p>
            <a:pPr lvl="1"/>
            <a:r>
              <a:rPr lang="zh-CN" altLang="en-US" sz="2000" dirty="0"/>
              <a:t>最好情况时间为</a:t>
            </a:r>
            <a:r>
              <a:rPr lang="en-US" altLang="zh-CN" sz="2000" dirty="0"/>
              <a:t>O(n)</a:t>
            </a:r>
            <a:endParaRPr lang="zh-CN" altLang="en-US" sz="2000" dirty="0"/>
          </a:p>
          <a:p>
            <a:pPr lvl="1"/>
            <a:endParaRPr lang="zh-CN" altLang="en-US" dirty="0"/>
          </a:p>
          <a:p>
            <a:r>
              <a:rPr lang="zh-CN" altLang="en-US" dirty="0"/>
              <a:t>冒泡排序算法中的辅助空间是</a:t>
            </a:r>
            <a:r>
              <a:rPr lang="en-US" altLang="zh-CN" dirty="0"/>
              <a:t>S(n)=O(1)</a:t>
            </a:r>
            <a:endParaRPr lang="zh-CN" altLang="en-US" dirty="0"/>
          </a:p>
          <a:p>
            <a:r>
              <a:rPr lang="zh-CN" altLang="en-US" dirty="0"/>
              <a:t>冒泡排序算法是稳定的</a:t>
            </a:r>
          </a:p>
        </p:txBody>
      </p:sp>
    </p:spTree>
    <p:extLst>
      <p:ext uri="{BB962C8B-B14F-4D97-AF65-F5344CB8AC3E}">
        <p14:creationId xmlns:p14="http://schemas.microsoft.com/office/powerpoint/2010/main" val="37614075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交换排序：快速排序</a:t>
            </a:r>
          </a:p>
        </p:txBody>
      </p:sp>
      <p:sp>
        <p:nvSpPr>
          <p:cNvPr id="3" name="内容占位符 2"/>
          <p:cNvSpPr>
            <a:spLocks noGrp="1"/>
          </p:cNvSpPr>
          <p:nvPr>
            <p:ph idx="1"/>
          </p:nvPr>
        </p:nvSpPr>
        <p:spPr>
          <a:xfrm>
            <a:off x="452354" y="1341438"/>
            <a:ext cx="8153400" cy="4948526"/>
          </a:xfrm>
        </p:spPr>
        <p:txBody>
          <a:bodyPr/>
          <a:lstStyle/>
          <a:p>
            <a:r>
              <a:rPr lang="zh-CN" altLang="en-US" sz="2400" dirty="0"/>
              <a:t>起泡排序分析：总的比较和移动次数比较多，相邻两个记录比较和交换，每次交换只能上移或者下移一个位置</a:t>
            </a:r>
            <a:endParaRPr lang="en-US" altLang="zh-CN" sz="2400" dirty="0"/>
          </a:p>
          <a:p>
            <a:pPr lvl="1"/>
            <a:r>
              <a:rPr lang="zh-CN" altLang="en-US" sz="2000" dirty="0"/>
              <a:t>希尔排序</a:t>
            </a:r>
            <a:endParaRPr lang="en-US" altLang="zh-CN" sz="2000" dirty="0"/>
          </a:p>
          <a:p>
            <a:pPr lvl="1"/>
            <a:r>
              <a:rPr lang="zh-CN" altLang="en-US" sz="2000" dirty="0"/>
              <a:t>二分法查找</a:t>
            </a:r>
          </a:p>
          <a:p>
            <a:endParaRPr lang="zh-CN" altLang="en-US" sz="2400" dirty="0"/>
          </a:p>
          <a:p>
            <a:r>
              <a:rPr lang="zh-CN" altLang="en-US" sz="2400" dirty="0"/>
              <a:t>快速排序法（分区交换排序）</a:t>
            </a:r>
            <a:endParaRPr lang="en-US" altLang="zh-CN" sz="2400" dirty="0"/>
          </a:p>
          <a:p>
            <a:pPr lvl="1"/>
            <a:r>
              <a:rPr lang="zh-CN" altLang="en-US" sz="2000" dirty="0"/>
              <a:t>基本策略：设法把待排序序列按某种标准分为大小两组。例如选择第一条记录</a:t>
            </a:r>
            <a:r>
              <a:rPr lang="en-US" altLang="zh-CN" sz="2000" dirty="0"/>
              <a:t>R</a:t>
            </a:r>
            <a:r>
              <a:rPr lang="en-US" altLang="zh-CN" sz="2000" baseline="-25000" dirty="0"/>
              <a:t>0</a:t>
            </a:r>
            <a:r>
              <a:rPr lang="zh-CN" altLang="en-US" sz="2000" dirty="0"/>
              <a:t>作为区分标准，将所有大于</a:t>
            </a:r>
            <a:r>
              <a:rPr lang="en-US" altLang="zh-CN" sz="2000" dirty="0"/>
              <a:t>R</a:t>
            </a:r>
            <a:r>
              <a:rPr lang="en-US" altLang="zh-CN" sz="2000" baseline="-25000" dirty="0"/>
              <a:t>0</a:t>
            </a:r>
            <a:r>
              <a:rPr lang="zh-CN" altLang="en-US" sz="2000" dirty="0"/>
              <a:t>的记录移到</a:t>
            </a:r>
            <a:r>
              <a:rPr lang="en-US" altLang="zh-CN" sz="2000" dirty="0"/>
              <a:t>R</a:t>
            </a:r>
            <a:r>
              <a:rPr lang="en-US" altLang="zh-CN" sz="2000" baseline="-25000" dirty="0"/>
              <a:t>0</a:t>
            </a:r>
            <a:r>
              <a:rPr lang="zh-CN" altLang="en-US" sz="2000" dirty="0"/>
              <a:t>的右边</a:t>
            </a:r>
            <a:r>
              <a:rPr lang="en-US" altLang="zh-CN" sz="2000" dirty="0"/>
              <a:t>, </a:t>
            </a:r>
            <a:r>
              <a:rPr lang="zh-CN" altLang="en-US" sz="2000" dirty="0"/>
              <a:t>所有小于</a:t>
            </a:r>
            <a:r>
              <a:rPr lang="en-US" altLang="zh-CN" sz="2000" dirty="0"/>
              <a:t>R</a:t>
            </a:r>
            <a:r>
              <a:rPr lang="en-US" altLang="zh-CN" sz="2000" baseline="-25000" dirty="0"/>
              <a:t>0</a:t>
            </a:r>
            <a:r>
              <a:rPr lang="zh-CN" altLang="en-US" sz="2000" dirty="0"/>
              <a:t>的记录移到</a:t>
            </a:r>
            <a:r>
              <a:rPr lang="en-US" altLang="zh-CN" sz="2000" dirty="0"/>
              <a:t>R</a:t>
            </a:r>
            <a:r>
              <a:rPr lang="en-US" altLang="zh-CN" sz="2000" baseline="-25000" dirty="0"/>
              <a:t>0</a:t>
            </a:r>
            <a:r>
              <a:rPr lang="zh-CN" altLang="en-US" sz="2000" dirty="0"/>
              <a:t>的左边</a:t>
            </a:r>
          </a:p>
          <a:p>
            <a:pPr lvl="1"/>
            <a:r>
              <a:rPr lang="zh-CN" altLang="en-US" sz="2000" dirty="0"/>
              <a:t>递归地分别对两组记录采用同样方式排序，直至划分到每个子部分只包含一个记录，整个序列的排序完成 </a:t>
            </a:r>
            <a:endParaRPr lang="zh-CN" altLang="en-US" sz="2400" dirty="0"/>
          </a:p>
          <a:p>
            <a:endParaRPr lang="en-US" altLang="zh-CN" sz="2400" dirty="0"/>
          </a:p>
        </p:txBody>
      </p:sp>
      <p:sp>
        <p:nvSpPr>
          <p:cNvPr id="4" name="圆角矩形 3"/>
          <p:cNvSpPr/>
          <p:nvPr/>
        </p:nvSpPr>
        <p:spPr bwMode="auto">
          <a:xfrm>
            <a:off x="452355" y="3560618"/>
            <a:ext cx="8310646" cy="2729345"/>
          </a:xfrm>
          <a:prstGeom prst="roundRect">
            <a:avLst>
              <a:gd name="adj" fmla="val 5461"/>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圆角矩形标注 4"/>
          <p:cNvSpPr/>
          <p:nvPr/>
        </p:nvSpPr>
        <p:spPr bwMode="auto">
          <a:xfrm>
            <a:off x="4433455" y="2299855"/>
            <a:ext cx="3103418" cy="931302"/>
          </a:xfrm>
          <a:prstGeom prst="wedgeRoundRectCallout">
            <a:avLst>
              <a:gd name="adj1" fmla="val -106458"/>
              <a:gd name="adj2" fmla="val -6001"/>
              <a:gd name="adj3" fmla="val 16667"/>
            </a:avLst>
          </a:prstGeom>
          <a:solidFill>
            <a:srgbClr val="EDCCF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2400" b="0" i="0" u="none" strike="noStrike" cap="none" normalizeH="0" baseline="0" dirty="0">
                <a:ln>
                  <a:noFill/>
                </a:ln>
                <a:solidFill>
                  <a:srgbClr val="0033CC"/>
                </a:solidFill>
                <a:effectLst/>
                <a:latin typeface="华文新魏" panose="02010800040101010101" pitchFamily="2" charset="-122"/>
                <a:ea typeface="华文新魏" panose="02010800040101010101" pitchFamily="2" charset="-122"/>
              </a:rPr>
              <a:t>这两类方法的策略能给我们带来什么启示？</a:t>
            </a:r>
          </a:p>
        </p:txBody>
      </p:sp>
      <p:sp>
        <p:nvSpPr>
          <p:cNvPr id="6" name="圆角矩形 5"/>
          <p:cNvSpPr/>
          <p:nvPr/>
        </p:nvSpPr>
        <p:spPr bwMode="auto">
          <a:xfrm>
            <a:off x="452354" y="2195944"/>
            <a:ext cx="8310646" cy="1239983"/>
          </a:xfrm>
          <a:prstGeom prst="roundRect">
            <a:avLst>
              <a:gd name="adj" fmla="val 5461"/>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34592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0" nodeType="clickEffect">
                                  <p:stCondLst>
                                    <p:cond delay="0"/>
                                  </p:stCondLst>
                                  <p:childTnLst>
                                    <p:animEffect transition="out" filter="wipe(up)">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交换排序：快速排序示例</a:t>
            </a:r>
          </a:p>
        </p:txBody>
      </p:sp>
      <p:sp>
        <p:nvSpPr>
          <p:cNvPr id="4" name="内容占位符 2"/>
          <p:cNvSpPr>
            <a:spLocks noGrp="1"/>
          </p:cNvSpPr>
          <p:nvPr>
            <p:ph idx="1"/>
          </p:nvPr>
        </p:nvSpPr>
        <p:spPr>
          <a:xfrm>
            <a:off x="1473608" y="1331184"/>
            <a:ext cx="6425381" cy="590601"/>
          </a:xfrm>
          <a:solidFill>
            <a:srgbClr val="E1E3A1"/>
          </a:solidFill>
        </p:spPr>
        <p:txBody>
          <a:bodyPr anchor="ctr" anchorCtr="1"/>
          <a:lstStyle/>
          <a:p>
            <a:pPr marL="0" indent="0">
              <a:buNone/>
            </a:pPr>
            <a:r>
              <a:rPr lang="en-US" altLang="zh-CN" sz="2400" dirty="0"/>
              <a:t>49</a:t>
            </a:r>
            <a:r>
              <a:rPr lang="zh-CN" altLang="en-US" sz="2400" dirty="0"/>
              <a:t>， </a:t>
            </a:r>
            <a:r>
              <a:rPr lang="en-US" altLang="zh-CN" sz="2400" dirty="0"/>
              <a:t>38</a:t>
            </a:r>
            <a:r>
              <a:rPr lang="zh-CN" altLang="en-US" sz="2400" dirty="0"/>
              <a:t>， </a:t>
            </a:r>
            <a:r>
              <a:rPr lang="en-US" altLang="zh-CN" sz="2400" dirty="0"/>
              <a:t>65</a:t>
            </a:r>
            <a:r>
              <a:rPr lang="zh-CN" altLang="en-US" sz="2400" dirty="0"/>
              <a:t>， </a:t>
            </a:r>
            <a:r>
              <a:rPr lang="en-US" altLang="zh-CN" sz="2400" dirty="0"/>
              <a:t>97</a:t>
            </a:r>
            <a:r>
              <a:rPr lang="zh-CN" altLang="en-US" sz="2400" dirty="0"/>
              <a:t>， </a:t>
            </a:r>
            <a:r>
              <a:rPr lang="en-US" altLang="zh-CN" sz="2400" dirty="0"/>
              <a:t>49</a:t>
            </a:r>
            <a:r>
              <a:rPr lang="zh-CN" altLang="en-US" sz="2400" dirty="0"/>
              <a:t>， </a:t>
            </a:r>
            <a:r>
              <a:rPr lang="en-US" altLang="zh-CN" sz="2400" dirty="0"/>
              <a:t>13</a:t>
            </a:r>
            <a:r>
              <a:rPr lang="zh-CN" altLang="en-US" sz="2400" dirty="0"/>
              <a:t>， </a:t>
            </a:r>
            <a:r>
              <a:rPr lang="en-US" altLang="zh-CN" sz="2400" dirty="0"/>
              <a:t>27</a:t>
            </a:r>
            <a:r>
              <a:rPr lang="zh-CN" altLang="en-US" sz="2400" dirty="0"/>
              <a:t>， </a:t>
            </a:r>
            <a:r>
              <a:rPr lang="en-US" altLang="zh-CN" sz="2400" dirty="0"/>
              <a:t>76</a:t>
            </a:r>
            <a:endParaRPr lang="zh-CN" altLang="en-US" sz="2400" dirty="0"/>
          </a:p>
        </p:txBody>
      </p:sp>
      <p:sp>
        <p:nvSpPr>
          <p:cNvPr id="5" name="文本框 4"/>
          <p:cNvSpPr txBox="1"/>
          <p:nvPr/>
        </p:nvSpPr>
        <p:spPr>
          <a:xfrm>
            <a:off x="35924" y="2053201"/>
            <a:ext cx="1882247" cy="400110"/>
          </a:xfrm>
          <a:prstGeom prst="rect">
            <a:avLst/>
          </a:prstGeom>
          <a:solidFill>
            <a:srgbClr val="FFC000"/>
          </a:solid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第</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趟快速排序</a:t>
            </a:r>
          </a:p>
        </p:txBody>
      </p:sp>
      <p:sp>
        <p:nvSpPr>
          <p:cNvPr id="6" name="内容占位符 2"/>
          <p:cNvSpPr txBox="1">
            <a:spLocks/>
          </p:cNvSpPr>
          <p:nvPr/>
        </p:nvSpPr>
        <p:spPr bwMode="auto">
          <a:xfrm>
            <a:off x="1633382" y="4028797"/>
            <a:ext cx="6425381" cy="590601"/>
          </a:xfrm>
          <a:prstGeom prst="rect">
            <a:avLst/>
          </a:prstGeom>
          <a:solidFill>
            <a:srgbClr val="E1E3A1"/>
          </a:solid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zh-CN" altLang="en-US" sz="2400" dirty="0"/>
              <a:t>    ，</a:t>
            </a:r>
            <a:r>
              <a:rPr lang="en-US" altLang="zh-CN" sz="2400" dirty="0"/>
              <a:t>38</a:t>
            </a:r>
            <a:r>
              <a:rPr lang="zh-CN" altLang="en-US" sz="2400" dirty="0"/>
              <a:t>， </a:t>
            </a:r>
            <a:r>
              <a:rPr lang="en-US" altLang="zh-CN" sz="2400" dirty="0"/>
              <a:t>65</a:t>
            </a:r>
            <a:r>
              <a:rPr lang="zh-CN" altLang="en-US" sz="2400" dirty="0"/>
              <a:t>， </a:t>
            </a:r>
            <a:r>
              <a:rPr lang="en-US" altLang="zh-CN" sz="2400" dirty="0"/>
              <a:t>97</a:t>
            </a:r>
            <a:r>
              <a:rPr lang="zh-CN" altLang="en-US" sz="2400" dirty="0"/>
              <a:t>， </a:t>
            </a:r>
            <a:r>
              <a:rPr lang="en-US" altLang="zh-CN" sz="2400" dirty="0"/>
              <a:t>49</a:t>
            </a:r>
            <a:r>
              <a:rPr lang="zh-CN" altLang="en-US" sz="2400" dirty="0"/>
              <a:t>， </a:t>
            </a:r>
            <a:r>
              <a:rPr lang="en-US" altLang="zh-CN" sz="2400" dirty="0"/>
              <a:t>13</a:t>
            </a:r>
            <a:r>
              <a:rPr lang="zh-CN" altLang="en-US" sz="2400" dirty="0"/>
              <a:t>， </a:t>
            </a:r>
            <a:r>
              <a:rPr lang="en-US" altLang="zh-CN" sz="2400" dirty="0"/>
              <a:t>27</a:t>
            </a:r>
            <a:r>
              <a:rPr lang="zh-CN" altLang="en-US" sz="2400" dirty="0"/>
              <a:t>， </a:t>
            </a:r>
            <a:r>
              <a:rPr lang="en-US" altLang="zh-CN" sz="2400" dirty="0">
                <a:solidFill>
                  <a:srgbClr val="FF0000"/>
                </a:solidFill>
              </a:rPr>
              <a:t>76</a:t>
            </a:r>
            <a:endParaRPr lang="zh-CN" altLang="en-US" sz="2400" dirty="0">
              <a:solidFill>
                <a:srgbClr val="FF0000"/>
              </a:solidFill>
            </a:endParaRPr>
          </a:p>
        </p:txBody>
      </p:sp>
      <p:sp>
        <p:nvSpPr>
          <p:cNvPr id="3" name="矩形 2"/>
          <p:cNvSpPr/>
          <p:nvPr/>
        </p:nvSpPr>
        <p:spPr>
          <a:xfrm>
            <a:off x="4469529" y="3133546"/>
            <a:ext cx="663964" cy="573547"/>
          </a:xfrm>
          <a:prstGeom prst="rect">
            <a:avLst/>
          </a:prstGeom>
          <a:solidFill>
            <a:srgbClr val="92D050"/>
          </a:solidFill>
          <a:ln w="9525">
            <a:noFill/>
            <a:miter lim="800000"/>
            <a:headEnd/>
            <a:tailEnd/>
          </a:ln>
        </p:spPr>
        <p:txBody>
          <a:bodyPr vert="horz" wrap="square" lIns="91440" tIns="45720" rIns="91440" bIns="45720" numCol="1" anchor="ctr" anchorCtr="1" compatLnSpc="1">
            <a:prstTxWarp prst="textNoShape">
              <a:avLst/>
            </a:prstTxWarp>
          </a:bodyPr>
          <a:lstStyle/>
          <a:p>
            <a:pPr defTabSz="0">
              <a:lnSpc>
                <a:spcPts val="3000"/>
              </a:lnSpc>
              <a:spcBef>
                <a:spcPts val="700"/>
              </a:spcBef>
              <a:buClr>
                <a:schemeClr val="accent2"/>
              </a:buClr>
              <a:buSzPct val="60000"/>
              <a:buFont typeface="Wingdings" pitchFamily="2" charset="2"/>
              <a:buNone/>
            </a:pPr>
            <a:r>
              <a:rPr lang="en-US" altLang="zh-CN" sz="2400" dirty="0">
                <a:latin typeface="华文中宋" panose="02010600040101010101" pitchFamily="2" charset="-122"/>
                <a:ea typeface="华文中宋" panose="02010600040101010101" pitchFamily="2" charset="-122"/>
              </a:rPr>
              <a:t>49</a:t>
            </a:r>
            <a:r>
              <a:rPr lang="zh-CN" altLang="en-US" sz="2400" dirty="0">
                <a:latin typeface="华文中宋" panose="02010600040101010101" pitchFamily="2" charset="-122"/>
                <a:ea typeface="华文中宋" panose="02010600040101010101" pitchFamily="2" charset="-122"/>
              </a:rPr>
              <a:t> </a:t>
            </a:r>
          </a:p>
        </p:txBody>
      </p:sp>
      <p:sp>
        <p:nvSpPr>
          <p:cNvPr id="7" name="矩形 6"/>
          <p:cNvSpPr/>
          <p:nvPr/>
        </p:nvSpPr>
        <p:spPr bwMode="auto">
          <a:xfrm>
            <a:off x="1766114" y="4095381"/>
            <a:ext cx="509451" cy="456164"/>
          </a:xfrm>
          <a:prstGeom prst="rect">
            <a:avLst/>
          </a:prstGeom>
          <a:solidFill>
            <a:schemeClr val="accent1"/>
          </a:solidFill>
          <a:ln w="2857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9" name="直接箭头连接符 8"/>
          <p:cNvCxnSpPr/>
          <p:nvPr/>
        </p:nvCxnSpPr>
        <p:spPr bwMode="auto">
          <a:xfrm>
            <a:off x="1990777" y="3522832"/>
            <a:ext cx="10277" cy="544275"/>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箭头连接符 10"/>
          <p:cNvCxnSpPr/>
          <p:nvPr/>
        </p:nvCxnSpPr>
        <p:spPr bwMode="auto">
          <a:xfrm>
            <a:off x="7538883" y="3521834"/>
            <a:ext cx="0" cy="573547"/>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文本框 11"/>
          <p:cNvSpPr txBox="1"/>
          <p:nvPr/>
        </p:nvSpPr>
        <p:spPr>
          <a:xfrm>
            <a:off x="2136745" y="3497271"/>
            <a:ext cx="277640" cy="461665"/>
          </a:xfrm>
          <a:prstGeom prst="rect">
            <a:avLst/>
          </a:prstGeom>
          <a:solidFill>
            <a:srgbClr val="00B0F0"/>
          </a:solidFill>
        </p:spPr>
        <p:txBody>
          <a:bodyPr wrap="none" rtlCol="0">
            <a:spAutoFit/>
          </a:bodyPr>
          <a:lstStyle/>
          <a:p>
            <a:r>
              <a:rPr lang="en-US" altLang="zh-CN" sz="2400" dirty="0" err="1">
                <a:latin typeface="华文中宋" panose="02010600040101010101" pitchFamily="2" charset="-122"/>
                <a:ea typeface="华文中宋" panose="02010600040101010101" pitchFamily="2" charset="-122"/>
              </a:rPr>
              <a:t>i</a:t>
            </a:r>
            <a:endParaRPr lang="zh-CN" altLang="en-US" sz="2400" dirty="0">
              <a:latin typeface="华文中宋" panose="02010600040101010101" pitchFamily="2" charset="-122"/>
              <a:ea typeface="华文中宋" panose="02010600040101010101" pitchFamily="2" charset="-122"/>
            </a:endParaRPr>
          </a:p>
        </p:txBody>
      </p:sp>
      <p:sp>
        <p:nvSpPr>
          <p:cNvPr id="13" name="文本框 12"/>
          <p:cNvSpPr txBox="1"/>
          <p:nvPr/>
        </p:nvSpPr>
        <p:spPr>
          <a:xfrm>
            <a:off x="7684852" y="3481026"/>
            <a:ext cx="277640" cy="461665"/>
          </a:xfrm>
          <a:prstGeom prst="rect">
            <a:avLst/>
          </a:prstGeom>
          <a:solidFill>
            <a:srgbClr val="00B0F0"/>
          </a:solid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j</a:t>
            </a:r>
            <a:endParaRPr lang="zh-CN" altLang="en-US" sz="2400" dirty="0">
              <a:latin typeface="华文中宋" panose="02010600040101010101" pitchFamily="2" charset="-122"/>
              <a:ea typeface="华文中宋" panose="02010600040101010101" pitchFamily="2" charset="-122"/>
            </a:endParaRPr>
          </a:p>
        </p:txBody>
      </p:sp>
      <p:sp>
        <p:nvSpPr>
          <p:cNvPr id="27" name="任意多边形 26"/>
          <p:cNvSpPr/>
          <p:nvPr/>
        </p:nvSpPr>
        <p:spPr bwMode="auto">
          <a:xfrm>
            <a:off x="5161935" y="3414016"/>
            <a:ext cx="2168013" cy="589935"/>
          </a:xfrm>
          <a:custGeom>
            <a:avLst/>
            <a:gdLst>
              <a:gd name="connsiteX0" fmla="*/ 0 w 2168013"/>
              <a:gd name="connsiteY0" fmla="*/ 0 h 589935"/>
              <a:gd name="connsiteX1" fmla="*/ 1106130 w 2168013"/>
              <a:gd name="connsiteY1" fmla="*/ 103239 h 589935"/>
              <a:gd name="connsiteX2" fmla="*/ 2168013 w 2168013"/>
              <a:gd name="connsiteY2" fmla="*/ 589935 h 589935"/>
            </a:gdLst>
            <a:ahLst/>
            <a:cxnLst>
              <a:cxn ang="0">
                <a:pos x="connsiteX0" y="connsiteY0"/>
              </a:cxn>
              <a:cxn ang="0">
                <a:pos x="connsiteX1" y="connsiteY1"/>
              </a:cxn>
              <a:cxn ang="0">
                <a:pos x="connsiteX2" y="connsiteY2"/>
              </a:cxn>
            </a:cxnLst>
            <a:rect l="l" t="t" r="r" b="b"/>
            <a:pathLst>
              <a:path w="2168013" h="589935">
                <a:moveTo>
                  <a:pt x="0" y="0"/>
                </a:moveTo>
                <a:cubicBezTo>
                  <a:pt x="372397" y="2458"/>
                  <a:pt x="744795" y="4917"/>
                  <a:pt x="1106130" y="103239"/>
                </a:cubicBezTo>
                <a:cubicBezTo>
                  <a:pt x="1467466" y="201562"/>
                  <a:pt x="1817739" y="395748"/>
                  <a:pt x="2168013" y="589935"/>
                </a:cubicBezTo>
              </a:path>
            </a:pathLst>
          </a:custGeom>
          <a:noFill/>
          <a:ln w="38100" cap="flat" cmpd="sng" algn="ctr">
            <a:solidFill>
              <a:srgbClr val="0033CC"/>
            </a:solidFill>
            <a:prstDash val="dash"/>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535614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交换排序：快速排序示例</a:t>
            </a:r>
          </a:p>
        </p:txBody>
      </p:sp>
      <p:sp>
        <p:nvSpPr>
          <p:cNvPr id="4" name="文本框 3"/>
          <p:cNvSpPr txBox="1"/>
          <p:nvPr/>
        </p:nvSpPr>
        <p:spPr>
          <a:xfrm>
            <a:off x="35924" y="1533582"/>
            <a:ext cx="1882247" cy="400110"/>
          </a:xfrm>
          <a:prstGeom prst="rect">
            <a:avLst/>
          </a:prstGeom>
          <a:solidFill>
            <a:srgbClr val="FFC000"/>
          </a:solid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第</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趟快速排序</a:t>
            </a:r>
          </a:p>
        </p:txBody>
      </p:sp>
      <p:sp>
        <p:nvSpPr>
          <p:cNvPr id="13" name="内容占位符 2"/>
          <p:cNvSpPr txBox="1">
            <a:spLocks/>
          </p:cNvSpPr>
          <p:nvPr/>
        </p:nvSpPr>
        <p:spPr bwMode="auto">
          <a:xfrm>
            <a:off x="1575156" y="4719592"/>
            <a:ext cx="6425381" cy="590601"/>
          </a:xfrm>
          <a:prstGeom prst="rect">
            <a:avLst/>
          </a:prstGeom>
          <a:solidFill>
            <a:srgbClr val="E1E3A1"/>
          </a:solid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altLang="zh-CN" sz="2400" dirty="0"/>
              <a:t>27</a:t>
            </a:r>
            <a:r>
              <a:rPr lang="zh-CN" altLang="en-US" sz="2400" dirty="0"/>
              <a:t> ，</a:t>
            </a:r>
            <a:r>
              <a:rPr lang="en-US" altLang="zh-CN" sz="2400" dirty="0">
                <a:solidFill>
                  <a:srgbClr val="FF0000"/>
                </a:solidFill>
              </a:rPr>
              <a:t>38</a:t>
            </a:r>
            <a:r>
              <a:rPr lang="zh-CN" altLang="en-US" sz="2400" dirty="0"/>
              <a:t>， </a:t>
            </a:r>
            <a:r>
              <a:rPr lang="en-US" altLang="zh-CN" sz="2400" dirty="0"/>
              <a:t>65</a:t>
            </a:r>
            <a:r>
              <a:rPr lang="zh-CN" altLang="en-US" sz="2400" dirty="0"/>
              <a:t>， </a:t>
            </a:r>
            <a:r>
              <a:rPr lang="en-US" altLang="zh-CN" sz="2400" dirty="0"/>
              <a:t>97</a:t>
            </a:r>
            <a:r>
              <a:rPr lang="zh-CN" altLang="en-US" sz="2400" dirty="0"/>
              <a:t>， </a:t>
            </a:r>
            <a:r>
              <a:rPr lang="en-US" altLang="zh-CN" sz="2400" dirty="0"/>
              <a:t>49</a:t>
            </a:r>
            <a:r>
              <a:rPr lang="zh-CN" altLang="en-US" sz="2400" dirty="0"/>
              <a:t>， </a:t>
            </a:r>
            <a:r>
              <a:rPr lang="en-US" altLang="zh-CN" sz="2400" dirty="0"/>
              <a:t>13</a:t>
            </a:r>
            <a:r>
              <a:rPr lang="zh-CN" altLang="en-US" sz="2400" dirty="0"/>
              <a:t>，     ， </a:t>
            </a:r>
            <a:r>
              <a:rPr lang="en-US" altLang="zh-CN" sz="2400" dirty="0"/>
              <a:t>76</a:t>
            </a:r>
            <a:endParaRPr lang="zh-CN" altLang="en-US" sz="2400" dirty="0"/>
          </a:p>
        </p:txBody>
      </p:sp>
      <p:sp>
        <p:nvSpPr>
          <p:cNvPr id="14" name="矩形 13"/>
          <p:cNvSpPr/>
          <p:nvPr/>
        </p:nvSpPr>
        <p:spPr>
          <a:xfrm>
            <a:off x="4411303" y="3824341"/>
            <a:ext cx="663964" cy="573547"/>
          </a:xfrm>
          <a:prstGeom prst="rect">
            <a:avLst/>
          </a:prstGeom>
          <a:solidFill>
            <a:srgbClr val="92D050"/>
          </a:solidFill>
          <a:ln w="9525">
            <a:noFill/>
            <a:miter lim="800000"/>
            <a:headEnd/>
            <a:tailEnd/>
          </a:ln>
        </p:spPr>
        <p:txBody>
          <a:bodyPr vert="horz" wrap="square" lIns="91440" tIns="45720" rIns="91440" bIns="45720" numCol="1" anchor="ctr" anchorCtr="1" compatLnSpc="1">
            <a:prstTxWarp prst="textNoShape">
              <a:avLst/>
            </a:prstTxWarp>
          </a:bodyPr>
          <a:lstStyle/>
          <a:p>
            <a:pPr defTabSz="0">
              <a:lnSpc>
                <a:spcPts val="3000"/>
              </a:lnSpc>
              <a:spcBef>
                <a:spcPts val="700"/>
              </a:spcBef>
              <a:buClr>
                <a:schemeClr val="accent2"/>
              </a:buClr>
              <a:buSzPct val="60000"/>
              <a:buFont typeface="Wingdings" pitchFamily="2" charset="2"/>
              <a:buNone/>
            </a:pPr>
            <a:r>
              <a:rPr lang="en-US" altLang="zh-CN" sz="2400" dirty="0">
                <a:latin typeface="华文中宋" panose="02010600040101010101" pitchFamily="2" charset="-122"/>
                <a:ea typeface="华文中宋" panose="02010600040101010101" pitchFamily="2" charset="-122"/>
              </a:rPr>
              <a:t>49</a:t>
            </a:r>
            <a:r>
              <a:rPr lang="zh-CN" altLang="en-US" sz="2400" dirty="0">
                <a:latin typeface="华文中宋" panose="02010600040101010101" pitchFamily="2" charset="-122"/>
                <a:ea typeface="华文中宋" panose="02010600040101010101" pitchFamily="2" charset="-122"/>
              </a:rPr>
              <a:t> </a:t>
            </a:r>
          </a:p>
        </p:txBody>
      </p:sp>
      <p:sp>
        <p:nvSpPr>
          <p:cNvPr id="15" name="矩形 14"/>
          <p:cNvSpPr/>
          <p:nvPr/>
        </p:nvSpPr>
        <p:spPr bwMode="auto">
          <a:xfrm>
            <a:off x="6395542" y="4755360"/>
            <a:ext cx="509451" cy="456164"/>
          </a:xfrm>
          <a:prstGeom prst="rect">
            <a:avLst/>
          </a:prstGeom>
          <a:solidFill>
            <a:schemeClr val="accent1"/>
          </a:solidFill>
          <a:ln w="2857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6" name="直接箭头连接符 15"/>
          <p:cNvCxnSpPr/>
          <p:nvPr/>
        </p:nvCxnSpPr>
        <p:spPr bwMode="auto">
          <a:xfrm>
            <a:off x="2776247" y="4167979"/>
            <a:ext cx="10277" cy="544275"/>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16"/>
          <p:cNvCxnSpPr/>
          <p:nvPr/>
        </p:nvCxnSpPr>
        <p:spPr bwMode="auto">
          <a:xfrm>
            <a:off x="6650268" y="4159253"/>
            <a:ext cx="0" cy="573547"/>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p:cNvSpPr txBox="1"/>
          <p:nvPr/>
        </p:nvSpPr>
        <p:spPr>
          <a:xfrm>
            <a:off x="2345566" y="4132625"/>
            <a:ext cx="277640" cy="461665"/>
          </a:xfrm>
          <a:prstGeom prst="rect">
            <a:avLst/>
          </a:prstGeom>
          <a:solidFill>
            <a:srgbClr val="00B0F0"/>
          </a:solidFill>
        </p:spPr>
        <p:txBody>
          <a:bodyPr wrap="none" rtlCol="0">
            <a:spAutoFit/>
          </a:bodyPr>
          <a:lstStyle/>
          <a:p>
            <a:r>
              <a:rPr lang="en-US" altLang="zh-CN" sz="2400" dirty="0" err="1">
                <a:latin typeface="华文中宋" panose="02010600040101010101" pitchFamily="2" charset="-122"/>
                <a:ea typeface="华文中宋" panose="02010600040101010101" pitchFamily="2" charset="-122"/>
              </a:rPr>
              <a:t>i</a:t>
            </a:r>
            <a:endParaRPr lang="zh-CN" altLang="en-US" sz="2400" dirty="0">
              <a:latin typeface="华文中宋" panose="02010600040101010101" pitchFamily="2" charset="-122"/>
              <a:ea typeface="华文中宋" panose="02010600040101010101" pitchFamily="2" charset="-122"/>
            </a:endParaRPr>
          </a:p>
        </p:txBody>
      </p:sp>
      <p:sp>
        <p:nvSpPr>
          <p:cNvPr id="19" name="文本框 18"/>
          <p:cNvSpPr txBox="1"/>
          <p:nvPr/>
        </p:nvSpPr>
        <p:spPr>
          <a:xfrm>
            <a:off x="6796237" y="4118445"/>
            <a:ext cx="277640" cy="461665"/>
          </a:xfrm>
          <a:prstGeom prst="rect">
            <a:avLst/>
          </a:prstGeom>
          <a:solidFill>
            <a:srgbClr val="00B0F0"/>
          </a:solid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j</a:t>
            </a:r>
            <a:endParaRPr lang="zh-CN" altLang="en-US" sz="2400" dirty="0">
              <a:latin typeface="华文中宋" panose="02010600040101010101" pitchFamily="2" charset="-122"/>
              <a:ea typeface="华文中宋" panose="02010600040101010101" pitchFamily="2" charset="-122"/>
            </a:endParaRPr>
          </a:p>
        </p:txBody>
      </p:sp>
      <p:sp>
        <p:nvSpPr>
          <p:cNvPr id="20" name="任意多边形 19"/>
          <p:cNvSpPr/>
          <p:nvPr/>
        </p:nvSpPr>
        <p:spPr bwMode="auto">
          <a:xfrm flipH="1">
            <a:off x="2932491" y="4104811"/>
            <a:ext cx="1478811" cy="589935"/>
          </a:xfrm>
          <a:custGeom>
            <a:avLst/>
            <a:gdLst>
              <a:gd name="connsiteX0" fmla="*/ 0 w 2168013"/>
              <a:gd name="connsiteY0" fmla="*/ 0 h 589935"/>
              <a:gd name="connsiteX1" fmla="*/ 1106130 w 2168013"/>
              <a:gd name="connsiteY1" fmla="*/ 103239 h 589935"/>
              <a:gd name="connsiteX2" fmla="*/ 2168013 w 2168013"/>
              <a:gd name="connsiteY2" fmla="*/ 589935 h 589935"/>
            </a:gdLst>
            <a:ahLst/>
            <a:cxnLst>
              <a:cxn ang="0">
                <a:pos x="connsiteX0" y="connsiteY0"/>
              </a:cxn>
              <a:cxn ang="0">
                <a:pos x="connsiteX1" y="connsiteY1"/>
              </a:cxn>
              <a:cxn ang="0">
                <a:pos x="connsiteX2" y="connsiteY2"/>
              </a:cxn>
            </a:cxnLst>
            <a:rect l="l" t="t" r="r" b="b"/>
            <a:pathLst>
              <a:path w="2168013" h="589935">
                <a:moveTo>
                  <a:pt x="0" y="0"/>
                </a:moveTo>
                <a:cubicBezTo>
                  <a:pt x="372397" y="2458"/>
                  <a:pt x="744795" y="4917"/>
                  <a:pt x="1106130" y="103239"/>
                </a:cubicBezTo>
                <a:cubicBezTo>
                  <a:pt x="1467466" y="201562"/>
                  <a:pt x="1817739" y="395748"/>
                  <a:pt x="2168013" y="589935"/>
                </a:cubicBezTo>
              </a:path>
            </a:pathLst>
          </a:custGeom>
          <a:noFill/>
          <a:ln w="38100" cap="flat" cmpd="sng" algn="ctr">
            <a:solidFill>
              <a:srgbClr val="0033CC"/>
            </a:solidFill>
            <a:prstDash val="dash"/>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 name="内容占位符 2"/>
          <p:cNvSpPr txBox="1">
            <a:spLocks/>
          </p:cNvSpPr>
          <p:nvPr/>
        </p:nvSpPr>
        <p:spPr bwMode="auto">
          <a:xfrm>
            <a:off x="1575156" y="2670976"/>
            <a:ext cx="6425381" cy="590601"/>
          </a:xfrm>
          <a:prstGeom prst="rect">
            <a:avLst/>
          </a:prstGeom>
          <a:solidFill>
            <a:srgbClr val="E1E3A1"/>
          </a:solid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zh-CN" altLang="en-US" sz="2400" dirty="0"/>
              <a:t>    ，</a:t>
            </a:r>
            <a:r>
              <a:rPr lang="en-US" altLang="zh-CN" sz="2400" dirty="0"/>
              <a:t>38</a:t>
            </a:r>
            <a:r>
              <a:rPr lang="zh-CN" altLang="en-US" sz="2400" dirty="0"/>
              <a:t>， </a:t>
            </a:r>
            <a:r>
              <a:rPr lang="en-US" altLang="zh-CN" sz="2400" dirty="0"/>
              <a:t>65</a:t>
            </a:r>
            <a:r>
              <a:rPr lang="zh-CN" altLang="en-US" sz="2400" dirty="0"/>
              <a:t>， </a:t>
            </a:r>
            <a:r>
              <a:rPr lang="en-US" altLang="zh-CN" sz="2400" dirty="0"/>
              <a:t>97</a:t>
            </a:r>
            <a:r>
              <a:rPr lang="zh-CN" altLang="en-US" sz="2400" dirty="0"/>
              <a:t>， </a:t>
            </a:r>
            <a:r>
              <a:rPr lang="en-US" altLang="zh-CN" sz="2400" dirty="0"/>
              <a:t>49</a:t>
            </a:r>
            <a:r>
              <a:rPr lang="zh-CN" altLang="en-US" sz="2400" dirty="0"/>
              <a:t>， </a:t>
            </a:r>
            <a:r>
              <a:rPr lang="en-US" altLang="zh-CN" sz="2400" dirty="0"/>
              <a:t>13</a:t>
            </a:r>
            <a:r>
              <a:rPr lang="zh-CN" altLang="en-US" sz="2400" dirty="0"/>
              <a:t>， </a:t>
            </a:r>
            <a:r>
              <a:rPr lang="en-US" altLang="zh-CN" sz="2400" dirty="0">
                <a:solidFill>
                  <a:srgbClr val="FF0000"/>
                </a:solidFill>
              </a:rPr>
              <a:t>27</a:t>
            </a:r>
            <a:r>
              <a:rPr lang="zh-CN" altLang="en-US" sz="2400" dirty="0"/>
              <a:t>， </a:t>
            </a:r>
            <a:r>
              <a:rPr lang="en-US" altLang="zh-CN" sz="2400" dirty="0"/>
              <a:t>76</a:t>
            </a:r>
            <a:endParaRPr lang="zh-CN" altLang="en-US" sz="2400" dirty="0"/>
          </a:p>
        </p:txBody>
      </p:sp>
      <p:sp>
        <p:nvSpPr>
          <p:cNvPr id="22" name="矩形 21"/>
          <p:cNvSpPr/>
          <p:nvPr/>
        </p:nvSpPr>
        <p:spPr>
          <a:xfrm>
            <a:off x="4411303" y="1775725"/>
            <a:ext cx="663964" cy="573547"/>
          </a:xfrm>
          <a:prstGeom prst="rect">
            <a:avLst/>
          </a:prstGeom>
          <a:solidFill>
            <a:srgbClr val="92D050"/>
          </a:solidFill>
          <a:ln w="9525">
            <a:noFill/>
            <a:miter lim="800000"/>
            <a:headEnd/>
            <a:tailEnd/>
          </a:ln>
        </p:spPr>
        <p:txBody>
          <a:bodyPr vert="horz" wrap="square" lIns="91440" tIns="45720" rIns="91440" bIns="45720" numCol="1" anchor="ctr" anchorCtr="1" compatLnSpc="1">
            <a:prstTxWarp prst="textNoShape">
              <a:avLst/>
            </a:prstTxWarp>
          </a:bodyPr>
          <a:lstStyle/>
          <a:p>
            <a:pPr defTabSz="0">
              <a:lnSpc>
                <a:spcPts val="3000"/>
              </a:lnSpc>
              <a:spcBef>
                <a:spcPts val="700"/>
              </a:spcBef>
              <a:buClr>
                <a:schemeClr val="accent2"/>
              </a:buClr>
              <a:buSzPct val="60000"/>
              <a:buFont typeface="Wingdings" pitchFamily="2" charset="2"/>
              <a:buNone/>
            </a:pPr>
            <a:r>
              <a:rPr lang="en-US" altLang="zh-CN" sz="2400" dirty="0">
                <a:latin typeface="华文中宋" panose="02010600040101010101" pitchFamily="2" charset="-122"/>
                <a:ea typeface="华文中宋" panose="02010600040101010101" pitchFamily="2" charset="-122"/>
              </a:rPr>
              <a:t>49</a:t>
            </a:r>
            <a:r>
              <a:rPr lang="zh-CN" altLang="en-US" sz="2400" dirty="0">
                <a:latin typeface="华文中宋" panose="02010600040101010101" pitchFamily="2" charset="-122"/>
                <a:ea typeface="华文中宋" panose="02010600040101010101" pitchFamily="2" charset="-122"/>
              </a:rPr>
              <a:t> </a:t>
            </a:r>
          </a:p>
        </p:txBody>
      </p:sp>
      <p:sp>
        <p:nvSpPr>
          <p:cNvPr id="23" name="矩形 22"/>
          <p:cNvSpPr/>
          <p:nvPr/>
        </p:nvSpPr>
        <p:spPr bwMode="auto">
          <a:xfrm>
            <a:off x="1707888" y="2737560"/>
            <a:ext cx="509451" cy="456164"/>
          </a:xfrm>
          <a:prstGeom prst="rect">
            <a:avLst/>
          </a:prstGeom>
          <a:solidFill>
            <a:schemeClr val="accent1"/>
          </a:solidFill>
          <a:ln w="2857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24" name="直接箭头连接符 23"/>
          <p:cNvCxnSpPr/>
          <p:nvPr/>
        </p:nvCxnSpPr>
        <p:spPr bwMode="auto">
          <a:xfrm>
            <a:off x="1932551" y="2165011"/>
            <a:ext cx="10277" cy="544275"/>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箭头连接符 24"/>
          <p:cNvCxnSpPr/>
          <p:nvPr/>
        </p:nvCxnSpPr>
        <p:spPr bwMode="auto">
          <a:xfrm>
            <a:off x="6650268" y="2110637"/>
            <a:ext cx="0" cy="573547"/>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文本框 25"/>
          <p:cNvSpPr txBox="1"/>
          <p:nvPr/>
        </p:nvSpPr>
        <p:spPr>
          <a:xfrm>
            <a:off x="2078519" y="2139450"/>
            <a:ext cx="277640" cy="461665"/>
          </a:xfrm>
          <a:prstGeom prst="rect">
            <a:avLst/>
          </a:prstGeom>
          <a:solidFill>
            <a:srgbClr val="00B0F0"/>
          </a:solidFill>
        </p:spPr>
        <p:txBody>
          <a:bodyPr wrap="none" rtlCol="0">
            <a:spAutoFit/>
          </a:bodyPr>
          <a:lstStyle/>
          <a:p>
            <a:r>
              <a:rPr lang="en-US" altLang="zh-CN" sz="2400" dirty="0" err="1">
                <a:latin typeface="华文中宋" panose="02010600040101010101" pitchFamily="2" charset="-122"/>
                <a:ea typeface="华文中宋" panose="02010600040101010101" pitchFamily="2" charset="-122"/>
              </a:rPr>
              <a:t>i</a:t>
            </a:r>
            <a:endParaRPr lang="zh-CN" altLang="en-US" sz="2400" dirty="0">
              <a:latin typeface="华文中宋" panose="02010600040101010101" pitchFamily="2" charset="-122"/>
              <a:ea typeface="华文中宋" panose="02010600040101010101" pitchFamily="2" charset="-122"/>
            </a:endParaRPr>
          </a:p>
        </p:txBody>
      </p:sp>
      <p:sp>
        <p:nvSpPr>
          <p:cNvPr id="27" name="文本框 26"/>
          <p:cNvSpPr txBox="1"/>
          <p:nvPr/>
        </p:nvSpPr>
        <p:spPr>
          <a:xfrm>
            <a:off x="6796237" y="2069829"/>
            <a:ext cx="277640" cy="461665"/>
          </a:xfrm>
          <a:prstGeom prst="rect">
            <a:avLst/>
          </a:prstGeom>
          <a:solidFill>
            <a:srgbClr val="00B0F0"/>
          </a:solid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j</a:t>
            </a:r>
            <a:endParaRPr lang="zh-CN" altLang="en-US" sz="2400" dirty="0">
              <a:latin typeface="华文中宋" panose="02010600040101010101" pitchFamily="2" charset="-122"/>
              <a:ea typeface="华文中宋" panose="02010600040101010101" pitchFamily="2" charset="-122"/>
            </a:endParaRPr>
          </a:p>
        </p:txBody>
      </p:sp>
      <p:sp>
        <p:nvSpPr>
          <p:cNvPr id="28" name="任意多边形 27"/>
          <p:cNvSpPr/>
          <p:nvPr/>
        </p:nvSpPr>
        <p:spPr bwMode="auto">
          <a:xfrm>
            <a:off x="5103709" y="2056195"/>
            <a:ext cx="1460091" cy="589935"/>
          </a:xfrm>
          <a:custGeom>
            <a:avLst/>
            <a:gdLst>
              <a:gd name="connsiteX0" fmla="*/ 0 w 2168013"/>
              <a:gd name="connsiteY0" fmla="*/ 0 h 589935"/>
              <a:gd name="connsiteX1" fmla="*/ 1106130 w 2168013"/>
              <a:gd name="connsiteY1" fmla="*/ 103239 h 589935"/>
              <a:gd name="connsiteX2" fmla="*/ 2168013 w 2168013"/>
              <a:gd name="connsiteY2" fmla="*/ 589935 h 589935"/>
            </a:gdLst>
            <a:ahLst/>
            <a:cxnLst>
              <a:cxn ang="0">
                <a:pos x="connsiteX0" y="connsiteY0"/>
              </a:cxn>
              <a:cxn ang="0">
                <a:pos x="connsiteX1" y="connsiteY1"/>
              </a:cxn>
              <a:cxn ang="0">
                <a:pos x="connsiteX2" y="connsiteY2"/>
              </a:cxn>
            </a:cxnLst>
            <a:rect l="l" t="t" r="r" b="b"/>
            <a:pathLst>
              <a:path w="2168013" h="589935">
                <a:moveTo>
                  <a:pt x="0" y="0"/>
                </a:moveTo>
                <a:cubicBezTo>
                  <a:pt x="372397" y="2458"/>
                  <a:pt x="744795" y="4917"/>
                  <a:pt x="1106130" y="103239"/>
                </a:cubicBezTo>
                <a:cubicBezTo>
                  <a:pt x="1467466" y="201562"/>
                  <a:pt x="1817739" y="395748"/>
                  <a:pt x="2168013" y="589935"/>
                </a:cubicBezTo>
              </a:path>
            </a:pathLst>
          </a:custGeom>
          <a:noFill/>
          <a:ln w="38100" cap="flat" cmpd="sng" algn="ctr">
            <a:solidFill>
              <a:srgbClr val="0033CC"/>
            </a:solidFill>
            <a:prstDash val="dash"/>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001486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交换排序：快速排序示例</a:t>
            </a:r>
          </a:p>
        </p:txBody>
      </p:sp>
      <p:sp>
        <p:nvSpPr>
          <p:cNvPr id="4" name="文本框 3"/>
          <p:cNvSpPr txBox="1"/>
          <p:nvPr/>
        </p:nvSpPr>
        <p:spPr>
          <a:xfrm>
            <a:off x="35924" y="1533582"/>
            <a:ext cx="1882247" cy="400110"/>
          </a:xfrm>
          <a:prstGeom prst="rect">
            <a:avLst/>
          </a:prstGeom>
          <a:solidFill>
            <a:srgbClr val="FFC000"/>
          </a:solid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第</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趟快速排序</a:t>
            </a:r>
          </a:p>
        </p:txBody>
      </p:sp>
      <p:sp>
        <p:nvSpPr>
          <p:cNvPr id="13" name="内容占位符 2"/>
          <p:cNvSpPr txBox="1">
            <a:spLocks/>
          </p:cNvSpPr>
          <p:nvPr/>
        </p:nvSpPr>
        <p:spPr bwMode="auto">
          <a:xfrm>
            <a:off x="1918171" y="3989385"/>
            <a:ext cx="6425381" cy="590601"/>
          </a:xfrm>
          <a:prstGeom prst="rect">
            <a:avLst/>
          </a:prstGeom>
          <a:solidFill>
            <a:srgbClr val="E1E3A1"/>
          </a:solid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altLang="zh-CN" sz="2400" dirty="0"/>
              <a:t>27</a:t>
            </a:r>
            <a:r>
              <a:rPr lang="zh-CN" altLang="en-US" sz="2400" dirty="0"/>
              <a:t> ，</a:t>
            </a:r>
            <a:r>
              <a:rPr lang="en-US" altLang="zh-CN" sz="2400" dirty="0"/>
              <a:t>38</a:t>
            </a:r>
            <a:r>
              <a:rPr lang="zh-CN" altLang="en-US" sz="2400" dirty="0"/>
              <a:t>， </a:t>
            </a:r>
            <a:r>
              <a:rPr lang="en-US" altLang="zh-CN" sz="2400" dirty="0">
                <a:solidFill>
                  <a:srgbClr val="FF0000"/>
                </a:solidFill>
              </a:rPr>
              <a:t>65</a:t>
            </a:r>
            <a:r>
              <a:rPr lang="zh-CN" altLang="en-US" sz="2400" dirty="0"/>
              <a:t>， </a:t>
            </a:r>
            <a:r>
              <a:rPr lang="en-US" altLang="zh-CN" sz="2400" dirty="0"/>
              <a:t>97</a:t>
            </a:r>
            <a:r>
              <a:rPr lang="zh-CN" altLang="en-US" sz="2400" dirty="0"/>
              <a:t>， </a:t>
            </a:r>
            <a:r>
              <a:rPr lang="en-US" altLang="zh-CN" sz="2400" dirty="0"/>
              <a:t>49</a:t>
            </a:r>
            <a:r>
              <a:rPr lang="zh-CN" altLang="en-US" sz="2400" dirty="0"/>
              <a:t>， </a:t>
            </a:r>
            <a:r>
              <a:rPr lang="en-US" altLang="zh-CN" sz="2400" dirty="0"/>
              <a:t>13</a:t>
            </a:r>
            <a:r>
              <a:rPr lang="zh-CN" altLang="en-US" sz="2400" dirty="0"/>
              <a:t>，     ， </a:t>
            </a:r>
            <a:r>
              <a:rPr lang="en-US" altLang="zh-CN" sz="2400" dirty="0"/>
              <a:t>76</a:t>
            </a:r>
            <a:endParaRPr lang="zh-CN" altLang="en-US" sz="2400" dirty="0"/>
          </a:p>
        </p:txBody>
      </p:sp>
      <p:sp>
        <p:nvSpPr>
          <p:cNvPr id="14" name="矩形 13"/>
          <p:cNvSpPr/>
          <p:nvPr/>
        </p:nvSpPr>
        <p:spPr>
          <a:xfrm>
            <a:off x="4754318" y="3094134"/>
            <a:ext cx="663964" cy="573547"/>
          </a:xfrm>
          <a:prstGeom prst="rect">
            <a:avLst/>
          </a:prstGeom>
          <a:solidFill>
            <a:srgbClr val="92D050"/>
          </a:solidFill>
          <a:ln w="9525">
            <a:noFill/>
            <a:miter lim="800000"/>
            <a:headEnd/>
            <a:tailEnd/>
          </a:ln>
        </p:spPr>
        <p:txBody>
          <a:bodyPr vert="horz" wrap="square" lIns="91440" tIns="45720" rIns="91440" bIns="45720" numCol="1" anchor="ctr" anchorCtr="1" compatLnSpc="1">
            <a:prstTxWarp prst="textNoShape">
              <a:avLst/>
            </a:prstTxWarp>
          </a:bodyPr>
          <a:lstStyle/>
          <a:p>
            <a:pPr defTabSz="0">
              <a:lnSpc>
                <a:spcPts val="3000"/>
              </a:lnSpc>
              <a:spcBef>
                <a:spcPts val="700"/>
              </a:spcBef>
              <a:buClr>
                <a:schemeClr val="accent2"/>
              </a:buClr>
              <a:buSzPct val="60000"/>
              <a:buFont typeface="Wingdings" pitchFamily="2" charset="2"/>
              <a:buNone/>
            </a:pPr>
            <a:r>
              <a:rPr lang="en-US" altLang="zh-CN" sz="2400" dirty="0">
                <a:latin typeface="华文中宋" panose="02010600040101010101" pitchFamily="2" charset="-122"/>
                <a:ea typeface="华文中宋" panose="02010600040101010101" pitchFamily="2" charset="-122"/>
              </a:rPr>
              <a:t>49</a:t>
            </a:r>
            <a:r>
              <a:rPr lang="zh-CN" altLang="en-US" sz="2400" dirty="0">
                <a:latin typeface="华文中宋" panose="02010600040101010101" pitchFamily="2" charset="-122"/>
                <a:ea typeface="华文中宋" panose="02010600040101010101" pitchFamily="2" charset="-122"/>
              </a:rPr>
              <a:t> </a:t>
            </a:r>
          </a:p>
        </p:txBody>
      </p:sp>
      <p:sp>
        <p:nvSpPr>
          <p:cNvPr id="15" name="矩形 14"/>
          <p:cNvSpPr/>
          <p:nvPr/>
        </p:nvSpPr>
        <p:spPr bwMode="auto">
          <a:xfrm>
            <a:off x="6738557" y="4025153"/>
            <a:ext cx="509451" cy="456164"/>
          </a:xfrm>
          <a:prstGeom prst="rect">
            <a:avLst/>
          </a:prstGeom>
          <a:solidFill>
            <a:schemeClr val="accent1"/>
          </a:solidFill>
          <a:ln w="2857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6" name="直接箭头连接符 15"/>
          <p:cNvCxnSpPr/>
          <p:nvPr/>
        </p:nvCxnSpPr>
        <p:spPr bwMode="auto">
          <a:xfrm>
            <a:off x="3844743" y="3402418"/>
            <a:ext cx="10277" cy="544275"/>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16"/>
          <p:cNvCxnSpPr/>
          <p:nvPr/>
        </p:nvCxnSpPr>
        <p:spPr bwMode="auto">
          <a:xfrm>
            <a:off x="6993283" y="3429046"/>
            <a:ext cx="0" cy="573547"/>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p:cNvSpPr txBox="1"/>
          <p:nvPr/>
        </p:nvSpPr>
        <p:spPr>
          <a:xfrm>
            <a:off x="3414062" y="3367064"/>
            <a:ext cx="277640" cy="461665"/>
          </a:xfrm>
          <a:prstGeom prst="rect">
            <a:avLst/>
          </a:prstGeom>
          <a:solidFill>
            <a:srgbClr val="00B0F0"/>
          </a:solidFill>
        </p:spPr>
        <p:txBody>
          <a:bodyPr wrap="none" rtlCol="0">
            <a:spAutoFit/>
          </a:bodyPr>
          <a:lstStyle/>
          <a:p>
            <a:r>
              <a:rPr lang="en-US" altLang="zh-CN" sz="2400" dirty="0" err="1">
                <a:latin typeface="华文中宋" panose="02010600040101010101" pitchFamily="2" charset="-122"/>
                <a:ea typeface="华文中宋" panose="02010600040101010101" pitchFamily="2" charset="-122"/>
              </a:rPr>
              <a:t>i</a:t>
            </a:r>
            <a:endParaRPr lang="zh-CN" altLang="en-US" sz="2400" dirty="0">
              <a:latin typeface="华文中宋" panose="02010600040101010101" pitchFamily="2" charset="-122"/>
              <a:ea typeface="华文中宋" panose="02010600040101010101" pitchFamily="2" charset="-122"/>
            </a:endParaRPr>
          </a:p>
        </p:txBody>
      </p:sp>
      <p:sp>
        <p:nvSpPr>
          <p:cNvPr id="19" name="文本框 18"/>
          <p:cNvSpPr txBox="1"/>
          <p:nvPr/>
        </p:nvSpPr>
        <p:spPr>
          <a:xfrm>
            <a:off x="7139252" y="3388238"/>
            <a:ext cx="277640" cy="461665"/>
          </a:xfrm>
          <a:prstGeom prst="rect">
            <a:avLst/>
          </a:prstGeom>
          <a:solidFill>
            <a:srgbClr val="00B0F0"/>
          </a:solid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j</a:t>
            </a:r>
            <a:endParaRPr lang="zh-CN" altLang="en-US" sz="2400" dirty="0">
              <a:latin typeface="华文中宋" panose="02010600040101010101" pitchFamily="2" charset="-122"/>
              <a:ea typeface="华文中宋" panose="02010600040101010101" pitchFamily="2" charset="-122"/>
            </a:endParaRPr>
          </a:p>
        </p:txBody>
      </p:sp>
      <p:sp>
        <p:nvSpPr>
          <p:cNvPr id="20" name="任意多边形 19"/>
          <p:cNvSpPr/>
          <p:nvPr/>
        </p:nvSpPr>
        <p:spPr bwMode="auto">
          <a:xfrm flipH="1">
            <a:off x="3941620" y="3374604"/>
            <a:ext cx="812696" cy="589935"/>
          </a:xfrm>
          <a:custGeom>
            <a:avLst/>
            <a:gdLst>
              <a:gd name="connsiteX0" fmla="*/ 0 w 2168013"/>
              <a:gd name="connsiteY0" fmla="*/ 0 h 589935"/>
              <a:gd name="connsiteX1" fmla="*/ 1106130 w 2168013"/>
              <a:gd name="connsiteY1" fmla="*/ 103239 h 589935"/>
              <a:gd name="connsiteX2" fmla="*/ 2168013 w 2168013"/>
              <a:gd name="connsiteY2" fmla="*/ 589935 h 589935"/>
            </a:gdLst>
            <a:ahLst/>
            <a:cxnLst>
              <a:cxn ang="0">
                <a:pos x="connsiteX0" y="connsiteY0"/>
              </a:cxn>
              <a:cxn ang="0">
                <a:pos x="connsiteX1" y="connsiteY1"/>
              </a:cxn>
              <a:cxn ang="0">
                <a:pos x="connsiteX2" y="connsiteY2"/>
              </a:cxn>
            </a:cxnLst>
            <a:rect l="l" t="t" r="r" b="b"/>
            <a:pathLst>
              <a:path w="2168013" h="589935">
                <a:moveTo>
                  <a:pt x="0" y="0"/>
                </a:moveTo>
                <a:cubicBezTo>
                  <a:pt x="372397" y="2458"/>
                  <a:pt x="744795" y="4917"/>
                  <a:pt x="1106130" y="103239"/>
                </a:cubicBezTo>
                <a:cubicBezTo>
                  <a:pt x="1467466" y="201562"/>
                  <a:pt x="1817739" y="395748"/>
                  <a:pt x="2168013" y="589935"/>
                </a:cubicBezTo>
              </a:path>
            </a:pathLst>
          </a:custGeom>
          <a:noFill/>
          <a:ln w="38100" cap="flat" cmpd="sng" algn="ctr">
            <a:solidFill>
              <a:srgbClr val="0033CC"/>
            </a:solidFill>
            <a:prstDash val="dash"/>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9" name="内容占位符 2"/>
          <p:cNvSpPr txBox="1">
            <a:spLocks/>
          </p:cNvSpPr>
          <p:nvPr/>
        </p:nvSpPr>
        <p:spPr bwMode="auto">
          <a:xfrm>
            <a:off x="1918171" y="2235354"/>
            <a:ext cx="6425381" cy="590601"/>
          </a:xfrm>
          <a:prstGeom prst="rect">
            <a:avLst/>
          </a:prstGeom>
          <a:solidFill>
            <a:srgbClr val="E1E3A1"/>
          </a:solid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altLang="zh-CN" sz="2400" dirty="0"/>
              <a:t>27</a:t>
            </a:r>
            <a:r>
              <a:rPr lang="zh-CN" altLang="en-US" sz="2400" dirty="0"/>
              <a:t> ，</a:t>
            </a:r>
            <a:r>
              <a:rPr lang="en-US" altLang="zh-CN" sz="2400" dirty="0">
                <a:solidFill>
                  <a:srgbClr val="FF0000"/>
                </a:solidFill>
              </a:rPr>
              <a:t>38</a:t>
            </a:r>
            <a:r>
              <a:rPr lang="zh-CN" altLang="en-US" sz="2400" dirty="0"/>
              <a:t>， </a:t>
            </a:r>
            <a:r>
              <a:rPr lang="en-US" altLang="zh-CN" sz="2400" dirty="0"/>
              <a:t>65</a:t>
            </a:r>
            <a:r>
              <a:rPr lang="zh-CN" altLang="en-US" sz="2400" dirty="0"/>
              <a:t>， </a:t>
            </a:r>
            <a:r>
              <a:rPr lang="en-US" altLang="zh-CN" sz="2400" dirty="0"/>
              <a:t>97</a:t>
            </a:r>
            <a:r>
              <a:rPr lang="zh-CN" altLang="en-US" sz="2400" dirty="0"/>
              <a:t>， </a:t>
            </a:r>
            <a:r>
              <a:rPr lang="en-US" altLang="zh-CN" sz="2400" dirty="0"/>
              <a:t>49</a:t>
            </a:r>
            <a:r>
              <a:rPr lang="zh-CN" altLang="en-US" sz="2400" dirty="0"/>
              <a:t>， </a:t>
            </a:r>
            <a:r>
              <a:rPr lang="en-US" altLang="zh-CN" sz="2400" dirty="0"/>
              <a:t>13</a:t>
            </a:r>
            <a:r>
              <a:rPr lang="zh-CN" altLang="en-US" sz="2400" dirty="0"/>
              <a:t>，     ， </a:t>
            </a:r>
            <a:r>
              <a:rPr lang="en-US" altLang="zh-CN" sz="2400" dirty="0"/>
              <a:t>76</a:t>
            </a:r>
            <a:endParaRPr lang="zh-CN" altLang="en-US" sz="2400" dirty="0"/>
          </a:p>
        </p:txBody>
      </p:sp>
      <p:sp>
        <p:nvSpPr>
          <p:cNvPr id="30" name="矩形 29"/>
          <p:cNvSpPr/>
          <p:nvPr/>
        </p:nvSpPr>
        <p:spPr>
          <a:xfrm>
            <a:off x="4754318" y="1340103"/>
            <a:ext cx="663964" cy="573547"/>
          </a:xfrm>
          <a:prstGeom prst="rect">
            <a:avLst/>
          </a:prstGeom>
          <a:solidFill>
            <a:srgbClr val="92D050"/>
          </a:solidFill>
          <a:ln w="9525">
            <a:noFill/>
            <a:miter lim="800000"/>
            <a:headEnd/>
            <a:tailEnd/>
          </a:ln>
        </p:spPr>
        <p:txBody>
          <a:bodyPr vert="horz" wrap="square" lIns="91440" tIns="45720" rIns="91440" bIns="45720" numCol="1" anchor="ctr" anchorCtr="1" compatLnSpc="1">
            <a:prstTxWarp prst="textNoShape">
              <a:avLst/>
            </a:prstTxWarp>
          </a:bodyPr>
          <a:lstStyle/>
          <a:p>
            <a:pPr defTabSz="0">
              <a:lnSpc>
                <a:spcPts val="3000"/>
              </a:lnSpc>
              <a:spcBef>
                <a:spcPts val="700"/>
              </a:spcBef>
              <a:buClr>
                <a:schemeClr val="accent2"/>
              </a:buClr>
              <a:buSzPct val="60000"/>
              <a:buFont typeface="Wingdings" pitchFamily="2" charset="2"/>
              <a:buNone/>
            </a:pPr>
            <a:r>
              <a:rPr lang="en-US" altLang="zh-CN" sz="2400" dirty="0">
                <a:latin typeface="华文中宋" panose="02010600040101010101" pitchFamily="2" charset="-122"/>
                <a:ea typeface="华文中宋" panose="02010600040101010101" pitchFamily="2" charset="-122"/>
              </a:rPr>
              <a:t>49</a:t>
            </a:r>
            <a:r>
              <a:rPr lang="zh-CN" altLang="en-US" sz="2400" dirty="0">
                <a:latin typeface="华文中宋" panose="02010600040101010101" pitchFamily="2" charset="-122"/>
                <a:ea typeface="华文中宋" panose="02010600040101010101" pitchFamily="2" charset="-122"/>
              </a:rPr>
              <a:t> </a:t>
            </a:r>
          </a:p>
        </p:txBody>
      </p:sp>
      <p:sp>
        <p:nvSpPr>
          <p:cNvPr id="31" name="矩形 30"/>
          <p:cNvSpPr/>
          <p:nvPr/>
        </p:nvSpPr>
        <p:spPr bwMode="auto">
          <a:xfrm>
            <a:off x="6738557" y="2271122"/>
            <a:ext cx="509451" cy="456164"/>
          </a:xfrm>
          <a:prstGeom prst="rect">
            <a:avLst/>
          </a:prstGeom>
          <a:solidFill>
            <a:schemeClr val="accent1"/>
          </a:solidFill>
          <a:ln w="2857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32" name="直接箭头连接符 31"/>
          <p:cNvCxnSpPr/>
          <p:nvPr/>
        </p:nvCxnSpPr>
        <p:spPr bwMode="auto">
          <a:xfrm>
            <a:off x="3119262" y="1683741"/>
            <a:ext cx="10277" cy="544275"/>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箭头连接符 32"/>
          <p:cNvCxnSpPr/>
          <p:nvPr/>
        </p:nvCxnSpPr>
        <p:spPr bwMode="auto">
          <a:xfrm>
            <a:off x="6993283" y="1675015"/>
            <a:ext cx="0" cy="573547"/>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文本框 33"/>
          <p:cNvSpPr txBox="1"/>
          <p:nvPr/>
        </p:nvSpPr>
        <p:spPr>
          <a:xfrm>
            <a:off x="2688581" y="1648387"/>
            <a:ext cx="277640" cy="461665"/>
          </a:xfrm>
          <a:prstGeom prst="rect">
            <a:avLst/>
          </a:prstGeom>
          <a:solidFill>
            <a:srgbClr val="00B0F0"/>
          </a:solidFill>
        </p:spPr>
        <p:txBody>
          <a:bodyPr wrap="none" rtlCol="0">
            <a:spAutoFit/>
          </a:bodyPr>
          <a:lstStyle/>
          <a:p>
            <a:r>
              <a:rPr lang="en-US" altLang="zh-CN" sz="2400" dirty="0" err="1">
                <a:latin typeface="华文中宋" panose="02010600040101010101" pitchFamily="2" charset="-122"/>
                <a:ea typeface="华文中宋" panose="02010600040101010101" pitchFamily="2" charset="-122"/>
              </a:rPr>
              <a:t>i</a:t>
            </a:r>
            <a:endParaRPr lang="zh-CN" altLang="en-US" sz="2400" dirty="0">
              <a:latin typeface="华文中宋" panose="02010600040101010101" pitchFamily="2" charset="-122"/>
              <a:ea typeface="华文中宋" panose="02010600040101010101" pitchFamily="2" charset="-122"/>
            </a:endParaRPr>
          </a:p>
        </p:txBody>
      </p:sp>
      <p:sp>
        <p:nvSpPr>
          <p:cNvPr id="35" name="文本框 34"/>
          <p:cNvSpPr txBox="1"/>
          <p:nvPr/>
        </p:nvSpPr>
        <p:spPr>
          <a:xfrm>
            <a:off x="7139252" y="1634207"/>
            <a:ext cx="277640" cy="461665"/>
          </a:xfrm>
          <a:prstGeom prst="rect">
            <a:avLst/>
          </a:prstGeom>
          <a:solidFill>
            <a:srgbClr val="00B0F0"/>
          </a:solid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j</a:t>
            </a:r>
            <a:endParaRPr lang="zh-CN" altLang="en-US" sz="2400" dirty="0">
              <a:latin typeface="华文中宋" panose="02010600040101010101" pitchFamily="2" charset="-122"/>
              <a:ea typeface="华文中宋" panose="02010600040101010101" pitchFamily="2" charset="-122"/>
            </a:endParaRPr>
          </a:p>
        </p:txBody>
      </p:sp>
      <p:sp>
        <p:nvSpPr>
          <p:cNvPr id="36" name="任意多边形 35"/>
          <p:cNvSpPr/>
          <p:nvPr/>
        </p:nvSpPr>
        <p:spPr bwMode="auto">
          <a:xfrm flipH="1">
            <a:off x="3275506" y="1620573"/>
            <a:ext cx="1478811" cy="589935"/>
          </a:xfrm>
          <a:custGeom>
            <a:avLst/>
            <a:gdLst>
              <a:gd name="connsiteX0" fmla="*/ 0 w 2168013"/>
              <a:gd name="connsiteY0" fmla="*/ 0 h 589935"/>
              <a:gd name="connsiteX1" fmla="*/ 1106130 w 2168013"/>
              <a:gd name="connsiteY1" fmla="*/ 103239 h 589935"/>
              <a:gd name="connsiteX2" fmla="*/ 2168013 w 2168013"/>
              <a:gd name="connsiteY2" fmla="*/ 589935 h 589935"/>
            </a:gdLst>
            <a:ahLst/>
            <a:cxnLst>
              <a:cxn ang="0">
                <a:pos x="connsiteX0" y="connsiteY0"/>
              </a:cxn>
              <a:cxn ang="0">
                <a:pos x="connsiteX1" y="connsiteY1"/>
              </a:cxn>
              <a:cxn ang="0">
                <a:pos x="connsiteX2" y="connsiteY2"/>
              </a:cxn>
            </a:cxnLst>
            <a:rect l="l" t="t" r="r" b="b"/>
            <a:pathLst>
              <a:path w="2168013" h="589935">
                <a:moveTo>
                  <a:pt x="0" y="0"/>
                </a:moveTo>
                <a:cubicBezTo>
                  <a:pt x="372397" y="2458"/>
                  <a:pt x="744795" y="4917"/>
                  <a:pt x="1106130" y="103239"/>
                </a:cubicBezTo>
                <a:cubicBezTo>
                  <a:pt x="1467466" y="201562"/>
                  <a:pt x="1817739" y="395748"/>
                  <a:pt x="2168013" y="589935"/>
                </a:cubicBezTo>
              </a:path>
            </a:pathLst>
          </a:custGeom>
          <a:noFill/>
          <a:ln w="38100" cap="flat" cmpd="sng" algn="ctr">
            <a:solidFill>
              <a:srgbClr val="0033CC"/>
            </a:solidFill>
            <a:prstDash val="dash"/>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7" name="内容占位符 2"/>
          <p:cNvSpPr txBox="1">
            <a:spLocks/>
          </p:cNvSpPr>
          <p:nvPr/>
        </p:nvSpPr>
        <p:spPr bwMode="auto">
          <a:xfrm>
            <a:off x="1918171" y="5699444"/>
            <a:ext cx="6425381" cy="590601"/>
          </a:xfrm>
          <a:prstGeom prst="rect">
            <a:avLst/>
          </a:prstGeom>
          <a:solidFill>
            <a:srgbClr val="E1E3A1"/>
          </a:solid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altLang="zh-CN" sz="2400" dirty="0"/>
              <a:t>27</a:t>
            </a:r>
            <a:r>
              <a:rPr lang="zh-CN" altLang="en-US" sz="2400" dirty="0"/>
              <a:t> ，</a:t>
            </a:r>
            <a:r>
              <a:rPr lang="en-US" altLang="zh-CN" sz="2400" dirty="0"/>
              <a:t>38</a:t>
            </a:r>
            <a:r>
              <a:rPr lang="zh-CN" altLang="en-US" sz="2400" dirty="0"/>
              <a:t>，     ， </a:t>
            </a:r>
            <a:r>
              <a:rPr lang="en-US" altLang="zh-CN" sz="2400" dirty="0"/>
              <a:t>97</a:t>
            </a:r>
            <a:r>
              <a:rPr lang="zh-CN" altLang="en-US" sz="2400" dirty="0"/>
              <a:t>， </a:t>
            </a:r>
            <a:r>
              <a:rPr lang="en-US" altLang="zh-CN" sz="2400" dirty="0"/>
              <a:t>49</a:t>
            </a:r>
            <a:r>
              <a:rPr lang="zh-CN" altLang="en-US" sz="2400" dirty="0"/>
              <a:t>， </a:t>
            </a:r>
            <a:r>
              <a:rPr lang="en-US" altLang="zh-CN" sz="2400" dirty="0">
                <a:solidFill>
                  <a:srgbClr val="FF0000"/>
                </a:solidFill>
              </a:rPr>
              <a:t>13</a:t>
            </a:r>
            <a:r>
              <a:rPr lang="zh-CN" altLang="en-US" sz="2400" dirty="0"/>
              <a:t>， </a:t>
            </a:r>
            <a:r>
              <a:rPr lang="en-US" altLang="zh-CN" sz="2400" dirty="0"/>
              <a:t>65</a:t>
            </a:r>
            <a:r>
              <a:rPr lang="zh-CN" altLang="en-US" sz="2400" dirty="0"/>
              <a:t> ， </a:t>
            </a:r>
            <a:r>
              <a:rPr lang="en-US" altLang="zh-CN" sz="2400" dirty="0"/>
              <a:t>76</a:t>
            </a:r>
            <a:endParaRPr lang="zh-CN" altLang="en-US" sz="2400" dirty="0"/>
          </a:p>
        </p:txBody>
      </p:sp>
      <p:sp>
        <p:nvSpPr>
          <p:cNvPr id="38" name="矩形 37"/>
          <p:cNvSpPr/>
          <p:nvPr/>
        </p:nvSpPr>
        <p:spPr>
          <a:xfrm>
            <a:off x="4754318" y="4804193"/>
            <a:ext cx="663964" cy="573547"/>
          </a:xfrm>
          <a:prstGeom prst="rect">
            <a:avLst/>
          </a:prstGeom>
          <a:solidFill>
            <a:srgbClr val="92D050"/>
          </a:solidFill>
          <a:ln w="9525">
            <a:noFill/>
            <a:miter lim="800000"/>
            <a:headEnd/>
            <a:tailEnd/>
          </a:ln>
        </p:spPr>
        <p:txBody>
          <a:bodyPr vert="horz" wrap="square" lIns="91440" tIns="45720" rIns="91440" bIns="45720" numCol="1" anchor="ctr" anchorCtr="1" compatLnSpc="1">
            <a:prstTxWarp prst="textNoShape">
              <a:avLst/>
            </a:prstTxWarp>
          </a:bodyPr>
          <a:lstStyle/>
          <a:p>
            <a:pPr defTabSz="0">
              <a:lnSpc>
                <a:spcPts val="3000"/>
              </a:lnSpc>
              <a:spcBef>
                <a:spcPts val="700"/>
              </a:spcBef>
              <a:buClr>
                <a:schemeClr val="accent2"/>
              </a:buClr>
              <a:buSzPct val="60000"/>
              <a:buFont typeface="Wingdings" pitchFamily="2" charset="2"/>
              <a:buNone/>
            </a:pPr>
            <a:r>
              <a:rPr lang="en-US" altLang="zh-CN" sz="2400" dirty="0">
                <a:latin typeface="华文中宋" panose="02010600040101010101" pitchFamily="2" charset="-122"/>
                <a:ea typeface="华文中宋" panose="02010600040101010101" pitchFamily="2" charset="-122"/>
              </a:rPr>
              <a:t>49</a:t>
            </a:r>
            <a:r>
              <a:rPr lang="zh-CN" altLang="en-US" sz="2400" dirty="0">
                <a:latin typeface="华文中宋" panose="02010600040101010101" pitchFamily="2" charset="-122"/>
                <a:ea typeface="华文中宋" panose="02010600040101010101" pitchFamily="2" charset="-122"/>
              </a:rPr>
              <a:t> </a:t>
            </a:r>
          </a:p>
        </p:txBody>
      </p:sp>
      <p:sp>
        <p:nvSpPr>
          <p:cNvPr id="39" name="矩形 38"/>
          <p:cNvSpPr/>
          <p:nvPr/>
        </p:nvSpPr>
        <p:spPr bwMode="auto">
          <a:xfrm>
            <a:off x="3552882" y="5766662"/>
            <a:ext cx="509451" cy="456164"/>
          </a:xfrm>
          <a:prstGeom prst="rect">
            <a:avLst/>
          </a:prstGeom>
          <a:solidFill>
            <a:schemeClr val="accent1"/>
          </a:solidFill>
          <a:ln w="2857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40" name="直接箭头连接符 39"/>
          <p:cNvCxnSpPr/>
          <p:nvPr/>
        </p:nvCxnSpPr>
        <p:spPr bwMode="auto">
          <a:xfrm>
            <a:off x="3844743" y="5112477"/>
            <a:ext cx="10277" cy="544275"/>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箭头连接符 40"/>
          <p:cNvCxnSpPr/>
          <p:nvPr/>
        </p:nvCxnSpPr>
        <p:spPr bwMode="auto">
          <a:xfrm>
            <a:off x="6254812" y="5124757"/>
            <a:ext cx="0" cy="573547"/>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文本框 41"/>
          <p:cNvSpPr txBox="1"/>
          <p:nvPr/>
        </p:nvSpPr>
        <p:spPr>
          <a:xfrm>
            <a:off x="3481978" y="5077123"/>
            <a:ext cx="277640" cy="461665"/>
          </a:xfrm>
          <a:prstGeom prst="rect">
            <a:avLst/>
          </a:prstGeom>
          <a:solidFill>
            <a:srgbClr val="00B0F0"/>
          </a:solidFill>
        </p:spPr>
        <p:txBody>
          <a:bodyPr wrap="none" rtlCol="0">
            <a:spAutoFit/>
          </a:bodyPr>
          <a:lstStyle/>
          <a:p>
            <a:r>
              <a:rPr lang="en-US" altLang="zh-CN" sz="2400" dirty="0" err="1">
                <a:latin typeface="华文中宋" panose="02010600040101010101" pitchFamily="2" charset="-122"/>
                <a:ea typeface="华文中宋" panose="02010600040101010101" pitchFamily="2" charset="-122"/>
              </a:rPr>
              <a:t>i</a:t>
            </a:r>
            <a:endParaRPr lang="zh-CN" altLang="en-US" sz="2400" dirty="0">
              <a:latin typeface="华文中宋" panose="02010600040101010101" pitchFamily="2" charset="-122"/>
              <a:ea typeface="华文中宋" panose="02010600040101010101" pitchFamily="2" charset="-122"/>
            </a:endParaRPr>
          </a:p>
        </p:txBody>
      </p:sp>
      <p:sp>
        <p:nvSpPr>
          <p:cNvPr id="43" name="文本框 42"/>
          <p:cNvSpPr txBox="1"/>
          <p:nvPr/>
        </p:nvSpPr>
        <p:spPr>
          <a:xfrm>
            <a:off x="6400781" y="5083949"/>
            <a:ext cx="277640" cy="461665"/>
          </a:xfrm>
          <a:prstGeom prst="rect">
            <a:avLst/>
          </a:prstGeom>
          <a:solidFill>
            <a:srgbClr val="00B0F0"/>
          </a:solid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j</a:t>
            </a:r>
            <a:endParaRPr lang="zh-CN" altLang="en-US" sz="2400" dirty="0">
              <a:latin typeface="华文中宋" panose="02010600040101010101" pitchFamily="2" charset="-122"/>
              <a:ea typeface="华文中宋" panose="02010600040101010101" pitchFamily="2" charset="-122"/>
            </a:endParaRPr>
          </a:p>
        </p:txBody>
      </p:sp>
      <p:sp>
        <p:nvSpPr>
          <p:cNvPr id="44" name="任意多边形 43"/>
          <p:cNvSpPr/>
          <p:nvPr/>
        </p:nvSpPr>
        <p:spPr bwMode="auto">
          <a:xfrm>
            <a:off x="5309418" y="5084663"/>
            <a:ext cx="799425" cy="589935"/>
          </a:xfrm>
          <a:custGeom>
            <a:avLst/>
            <a:gdLst>
              <a:gd name="connsiteX0" fmla="*/ 0 w 2168013"/>
              <a:gd name="connsiteY0" fmla="*/ 0 h 589935"/>
              <a:gd name="connsiteX1" fmla="*/ 1106130 w 2168013"/>
              <a:gd name="connsiteY1" fmla="*/ 103239 h 589935"/>
              <a:gd name="connsiteX2" fmla="*/ 2168013 w 2168013"/>
              <a:gd name="connsiteY2" fmla="*/ 589935 h 589935"/>
            </a:gdLst>
            <a:ahLst/>
            <a:cxnLst>
              <a:cxn ang="0">
                <a:pos x="connsiteX0" y="connsiteY0"/>
              </a:cxn>
              <a:cxn ang="0">
                <a:pos x="connsiteX1" y="connsiteY1"/>
              </a:cxn>
              <a:cxn ang="0">
                <a:pos x="connsiteX2" y="connsiteY2"/>
              </a:cxn>
            </a:cxnLst>
            <a:rect l="l" t="t" r="r" b="b"/>
            <a:pathLst>
              <a:path w="2168013" h="589935">
                <a:moveTo>
                  <a:pt x="0" y="0"/>
                </a:moveTo>
                <a:cubicBezTo>
                  <a:pt x="372397" y="2458"/>
                  <a:pt x="744795" y="4917"/>
                  <a:pt x="1106130" y="103239"/>
                </a:cubicBezTo>
                <a:cubicBezTo>
                  <a:pt x="1467466" y="201562"/>
                  <a:pt x="1817739" y="395748"/>
                  <a:pt x="2168013" y="589935"/>
                </a:cubicBezTo>
              </a:path>
            </a:pathLst>
          </a:custGeom>
          <a:noFill/>
          <a:ln w="38100" cap="flat" cmpd="sng" algn="ctr">
            <a:solidFill>
              <a:srgbClr val="0033CC"/>
            </a:solidFill>
            <a:prstDash val="dash"/>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2058911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交换排序：快速排序示例</a:t>
            </a:r>
          </a:p>
        </p:txBody>
      </p:sp>
      <p:sp>
        <p:nvSpPr>
          <p:cNvPr id="4" name="文本框 3"/>
          <p:cNvSpPr txBox="1"/>
          <p:nvPr/>
        </p:nvSpPr>
        <p:spPr>
          <a:xfrm>
            <a:off x="35924" y="1533582"/>
            <a:ext cx="1882247" cy="400110"/>
          </a:xfrm>
          <a:prstGeom prst="rect">
            <a:avLst/>
          </a:prstGeom>
          <a:solidFill>
            <a:srgbClr val="FFC000"/>
          </a:solid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第</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趟快速排序</a:t>
            </a:r>
          </a:p>
        </p:txBody>
      </p:sp>
      <p:sp>
        <p:nvSpPr>
          <p:cNvPr id="37" name="内容占位符 2"/>
          <p:cNvSpPr txBox="1">
            <a:spLocks/>
          </p:cNvSpPr>
          <p:nvPr/>
        </p:nvSpPr>
        <p:spPr bwMode="auto">
          <a:xfrm>
            <a:off x="1586189" y="2428833"/>
            <a:ext cx="6425381" cy="590601"/>
          </a:xfrm>
          <a:prstGeom prst="rect">
            <a:avLst/>
          </a:prstGeom>
          <a:solidFill>
            <a:srgbClr val="E1E3A1"/>
          </a:solid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altLang="zh-CN" sz="2400" dirty="0"/>
              <a:t>27</a:t>
            </a:r>
            <a:r>
              <a:rPr lang="zh-CN" altLang="en-US" sz="2400" dirty="0"/>
              <a:t> ，</a:t>
            </a:r>
            <a:r>
              <a:rPr lang="en-US" altLang="zh-CN" sz="2400" dirty="0"/>
              <a:t>38</a:t>
            </a:r>
            <a:r>
              <a:rPr lang="zh-CN" altLang="en-US" sz="2400" dirty="0"/>
              <a:t>， </a:t>
            </a:r>
            <a:r>
              <a:rPr lang="en-US" altLang="zh-CN" sz="2400" dirty="0"/>
              <a:t>13</a:t>
            </a:r>
            <a:r>
              <a:rPr lang="zh-CN" altLang="en-US" sz="2400" dirty="0"/>
              <a:t> ， </a:t>
            </a:r>
            <a:r>
              <a:rPr lang="en-US" altLang="zh-CN" sz="2400" dirty="0">
                <a:solidFill>
                  <a:srgbClr val="FF0000"/>
                </a:solidFill>
              </a:rPr>
              <a:t>97</a:t>
            </a:r>
            <a:r>
              <a:rPr lang="zh-CN" altLang="en-US" sz="2400" dirty="0"/>
              <a:t>， </a:t>
            </a:r>
            <a:r>
              <a:rPr lang="en-US" altLang="zh-CN" sz="2400" dirty="0"/>
              <a:t>49</a:t>
            </a:r>
            <a:r>
              <a:rPr lang="zh-CN" altLang="en-US" sz="2400" dirty="0"/>
              <a:t>， </a:t>
            </a:r>
            <a:r>
              <a:rPr lang="en-US" altLang="zh-CN" sz="2400" dirty="0">
                <a:solidFill>
                  <a:srgbClr val="FF0000"/>
                </a:solidFill>
              </a:rPr>
              <a:t>    </a:t>
            </a:r>
            <a:r>
              <a:rPr lang="zh-CN" altLang="en-US" sz="2400" dirty="0"/>
              <a:t>， </a:t>
            </a:r>
            <a:r>
              <a:rPr lang="en-US" altLang="zh-CN" sz="2400" dirty="0"/>
              <a:t>65</a:t>
            </a:r>
            <a:r>
              <a:rPr lang="zh-CN" altLang="en-US" sz="2400" dirty="0"/>
              <a:t> ， </a:t>
            </a:r>
            <a:r>
              <a:rPr lang="en-US" altLang="zh-CN" sz="2400" dirty="0"/>
              <a:t>76</a:t>
            </a:r>
            <a:endParaRPr lang="zh-CN" altLang="en-US" sz="2400" dirty="0"/>
          </a:p>
        </p:txBody>
      </p:sp>
      <p:sp>
        <p:nvSpPr>
          <p:cNvPr id="38" name="矩形 37"/>
          <p:cNvSpPr/>
          <p:nvPr/>
        </p:nvSpPr>
        <p:spPr>
          <a:xfrm>
            <a:off x="4466897" y="1218924"/>
            <a:ext cx="663964" cy="573547"/>
          </a:xfrm>
          <a:prstGeom prst="rect">
            <a:avLst/>
          </a:prstGeom>
          <a:solidFill>
            <a:srgbClr val="92D050"/>
          </a:solidFill>
          <a:ln w="9525">
            <a:noFill/>
            <a:miter lim="800000"/>
            <a:headEnd/>
            <a:tailEnd/>
          </a:ln>
        </p:spPr>
        <p:txBody>
          <a:bodyPr vert="horz" wrap="square" lIns="91440" tIns="45720" rIns="91440" bIns="45720" numCol="1" anchor="ctr" anchorCtr="1" compatLnSpc="1">
            <a:prstTxWarp prst="textNoShape">
              <a:avLst/>
            </a:prstTxWarp>
          </a:bodyPr>
          <a:lstStyle/>
          <a:p>
            <a:pPr defTabSz="0">
              <a:lnSpc>
                <a:spcPts val="3000"/>
              </a:lnSpc>
              <a:spcBef>
                <a:spcPts val="700"/>
              </a:spcBef>
              <a:buClr>
                <a:schemeClr val="accent2"/>
              </a:buClr>
              <a:buSzPct val="60000"/>
              <a:buFont typeface="Wingdings" pitchFamily="2" charset="2"/>
              <a:buNone/>
            </a:pPr>
            <a:r>
              <a:rPr lang="en-US" altLang="zh-CN" sz="2400" dirty="0">
                <a:latin typeface="华文中宋" panose="02010600040101010101" pitchFamily="2" charset="-122"/>
                <a:ea typeface="华文中宋" panose="02010600040101010101" pitchFamily="2" charset="-122"/>
              </a:rPr>
              <a:t>49</a:t>
            </a:r>
            <a:r>
              <a:rPr lang="zh-CN" altLang="en-US" sz="2400" dirty="0">
                <a:latin typeface="华文中宋" panose="02010600040101010101" pitchFamily="2" charset="-122"/>
                <a:ea typeface="华文中宋" panose="02010600040101010101" pitchFamily="2" charset="-122"/>
              </a:rPr>
              <a:t> </a:t>
            </a:r>
          </a:p>
        </p:txBody>
      </p:sp>
      <p:sp>
        <p:nvSpPr>
          <p:cNvPr id="39" name="矩形 38"/>
          <p:cNvSpPr/>
          <p:nvPr/>
        </p:nvSpPr>
        <p:spPr bwMode="auto">
          <a:xfrm>
            <a:off x="5559348" y="2470385"/>
            <a:ext cx="509451" cy="456164"/>
          </a:xfrm>
          <a:prstGeom prst="rect">
            <a:avLst/>
          </a:prstGeom>
          <a:solidFill>
            <a:schemeClr val="accent1"/>
          </a:solidFill>
          <a:ln w="2857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40" name="直接箭头连接符 39"/>
          <p:cNvCxnSpPr/>
          <p:nvPr/>
        </p:nvCxnSpPr>
        <p:spPr bwMode="auto">
          <a:xfrm>
            <a:off x="4380437" y="1883418"/>
            <a:ext cx="10277" cy="544275"/>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箭头连接符 40"/>
          <p:cNvCxnSpPr/>
          <p:nvPr/>
        </p:nvCxnSpPr>
        <p:spPr bwMode="auto">
          <a:xfrm>
            <a:off x="5922830" y="1854146"/>
            <a:ext cx="0" cy="573547"/>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文本框 41"/>
          <p:cNvSpPr txBox="1"/>
          <p:nvPr/>
        </p:nvSpPr>
        <p:spPr>
          <a:xfrm>
            <a:off x="4017672" y="1848064"/>
            <a:ext cx="277640" cy="461665"/>
          </a:xfrm>
          <a:prstGeom prst="rect">
            <a:avLst/>
          </a:prstGeom>
          <a:solidFill>
            <a:srgbClr val="00B0F0"/>
          </a:solidFill>
        </p:spPr>
        <p:txBody>
          <a:bodyPr wrap="none" rtlCol="0">
            <a:spAutoFit/>
          </a:bodyPr>
          <a:lstStyle/>
          <a:p>
            <a:r>
              <a:rPr lang="en-US" altLang="zh-CN" sz="2400" dirty="0" err="1">
                <a:latin typeface="华文中宋" panose="02010600040101010101" pitchFamily="2" charset="-122"/>
                <a:ea typeface="华文中宋" panose="02010600040101010101" pitchFamily="2" charset="-122"/>
              </a:rPr>
              <a:t>i</a:t>
            </a:r>
            <a:endParaRPr lang="zh-CN" altLang="en-US" sz="2400" dirty="0">
              <a:latin typeface="华文中宋" panose="02010600040101010101" pitchFamily="2" charset="-122"/>
              <a:ea typeface="华文中宋" panose="02010600040101010101" pitchFamily="2" charset="-122"/>
            </a:endParaRPr>
          </a:p>
        </p:txBody>
      </p:sp>
      <p:sp>
        <p:nvSpPr>
          <p:cNvPr id="43" name="文本框 42"/>
          <p:cNvSpPr txBox="1"/>
          <p:nvPr/>
        </p:nvSpPr>
        <p:spPr>
          <a:xfrm>
            <a:off x="6068799" y="1813338"/>
            <a:ext cx="277640" cy="461665"/>
          </a:xfrm>
          <a:prstGeom prst="rect">
            <a:avLst/>
          </a:prstGeom>
          <a:solidFill>
            <a:srgbClr val="00B0F0"/>
          </a:solid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j</a:t>
            </a:r>
            <a:endParaRPr lang="zh-CN" altLang="en-US" sz="2400" dirty="0">
              <a:latin typeface="华文中宋" panose="02010600040101010101" pitchFamily="2" charset="-122"/>
              <a:ea typeface="华文中宋" panose="02010600040101010101" pitchFamily="2" charset="-122"/>
            </a:endParaRPr>
          </a:p>
        </p:txBody>
      </p:sp>
      <p:sp>
        <p:nvSpPr>
          <p:cNvPr id="28" name="内容占位符 2"/>
          <p:cNvSpPr txBox="1">
            <a:spLocks/>
          </p:cNvSpPr>
          <p:nvPr/>
        </p:nvSpPr>
        <p:spPr bwMode="auto">
          <a:xfrm>
            <a:off x="1499729" y="5054619"/>
            <a:ext cx="6425381" cy="590601"/>
          </a:xfrm>
          <a:prstGeom prst="rect">
            <a:avLst/>
          </a:prstGeom>
          <a:solidFill>
            <a:srgbClr val="E1E3A1"/>
          </a:solid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altLang="zh-CN" sz="2400" dirty="0"/>
              <a:t>27</a:t>
            </a:r>
            <a:r>
              <a:rPr lang="zh-CN" altLang="en-US" sz="2400" dirty="0"/>
              <a:t> ，</a:t>
            </a:r>
            <a:r>
              <a:rPr lang="en-US" altLang="zh-CN" sz="2400" dirty="0"/>
              <a:t>38</a:t>
            </a:r>
            <a:r>
              <a:rPr lang="zh-CN" altLang="en-US" sz="2400" dirty="0"/>
              <a:t>， </a:t>
            </a:r>
            <a:r>
              <a:rPr lang="en-US" altLang="zh-CN" sz="2400" dirty="0"/>
              <a:t>13</a:t>
            </a:r>
            <a:r>
              <a:rPr lang="zh-CN" altLang="en-US" sz="2400" dirty="0"/>
              <a:t> ，     ， </a:t>
            </a:r>
            <a:r>
              <a:rPr lang="en-US" altLang="zh-CN" sz="2400" dirty="0">
                <a:solidFill>
                  <a:srgbClr val="FF0000"/>
                </a:solidFill>
              </a:rPr>
              <a:t>49</a:t>
            </a:r>
            <a:r>
              <a:rPr lang="zh-CN" altLang="en-US" sz="2400" dirty="0"/>
              <a:t>， </a:t>
            </a:r>
            <a:r>
              <a:rPr lang="en-US" altLang="zh-CN" sz="2400" dirty="0"/>
              <a:t>97</a:t>
            </a:r>
            <a:r>
              <a:rPr lang="en-US" altLang="zh-CN" sz="2400" dirty="0">
                <a:solidFill>
                  <a:srgbClr val="FF0000"/>
                </a:solidFill>
              </a:rPr>
              <a:t> </a:t>
            </a:r>
            <a:r>
              <a:rPr lang="zh-CN" altLang="en-US" sz="2400" dirty="0"/>
              <a:t>， </a:t>
            </a:r>
            <a:r>
              <a:rPr lang="en-US" altLang="zh-CN" sz="2400" dirty="0"/>
              <a:t>65</a:t>
            </a:r>
            <a:r>
              <a:rPr lang="zh-CN" altLang="en-US" sz="2400" dirty="0"/>
              <a:t> ， </a:t>
            </a:r>
            <a:r>
              <a:rPr lang="en-US" altLang="zh-CN" sz="2400" dirty="0"/>
              <a:t>76</a:t>
            </a:r>
            <a:endParaRPr lang="zh-CN" altLang="en-US" sz="2400" dirty="0"/>
          </a:p>
        </p:txBody>
      </p:sp>
      <p:sp>
        <p:nvSpPr>
          <p:cNvPr id="45" name="矩形 44"/>
          <p:cNvSpPr/>
          <p:nvPr/>
        </p:nvSpPr>
        <p:spPr>
          <a:xfrm>
            <a:off x="4380437" y="3844710"/>
            <a:ext cx="663964" cy="573547"/>
          </a:xfrm>
          <a:prstGeom prst="rect">
            <a:avLst/>
          </a:prstGeom>
          <a:solidFill>
            <a:srgbClr val="92D050"/>
          </a:solidFill>
          <a:ln w="9525">
            <a:noFill/>
            <a:miter lim="800000"/>
            <a:headEnd/>
            <a:tailEnd/>
          </a:ln>
        </p:spPr>
        <p:txBody>
          <a:bodyPr vert="horz" wrap="square" lIns="91440" tIns="45720" rIns="91440" bIns="45720" numCol="1" anchor="ctr" anchorCtr="1" compatLnSpc="1">
            <a:prstTxWarp prst="textNoShape">
              <a:avLst/>
            </a:prstTxWarp>
          </a:bodyPr>
          <a:lstStyle/>
          <a:p>
            <a:pPr defTabSz="0">
              <a:lnSpc>
                <a:spcPts val="3000"/>
              </a:lnSpc>
              <a:spcBef>
                <a:spcPts val="700"/>
              </a:spcBef>
              <a:buClr>
                <a:schemeClr val="accent2"/>
              </a:buClr>
              <a:buSzPct val="60000"/>
              <a:buFont typeface="Wingdings" pitchFamily="2" charset="2"/>
              <a:buNone/>
            </a:pPr>
            <a:r>
              <a:rPr lang="en-US" altLang="zh-CN" sz="2400" dirty="0">
                <a:latin typeface="华文中宋" panose="02010600040101010101" pitchFamily="2" charset="-122"/>
                <a:ea typeface="华文中宋" panose="02010600040101010101" pitchFamily="2" charset="-122"/>
              </a:rPr>
              <a:t>49</a:t>
            </a:r>
            <a:r>
              <a:rPr lang="zh-CN" altLang="en-US" sz="2400" dirty="0">
                <a:latin typeface="华文中宋" panose="02010600040101010101" pitchFamily="2" charset="-122"/>
                <a:ea typeface="华文中宋" panose="02010600040101010101" pitchFamily="2" charset="-122"/>
              </a:rPr>
              <a:t> </a:t>
            </a:r>
          </a:p>
        </p:txBody>
      </p:sp>
      <p:sp>
        <p:nvSpPr>
          <p:cNvPr id="46" name="矩形 45"/>
          <p:cNvSpPr/>
          <p:nvPr/>
        </p:nvSpPr>
        <p:spPr bwMode="auto">
          <a:xfrm>
            <a:off x="3898902" y="5125407"/>
            <a:ext cx="509451" cy="456164"/>
          </a:xfrm>
          <a:prstGeom prst="rect">
            <a:avLst/>
          </a:prstGeom>
          <a:solidFill>
            <a:schemeClr val="accent1"/>
          </a:solidFill>
          <a:ln w="2857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47" name="直接箭头连接符 46"/>
          <p:cNvCxnSpPr/>
          <p:nvPr/>
        </p:nvCxnSpPr>
        <p:spPr bwMode="auto">
          <a:xfrm>
            <a:off x="4125310" y="4492097"/>
            <a:ext cx="10277" cy="544275"/>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箭头连接符 47"/>
          <p:cNvCxnSpPr/>
          <p:nvPr/>
        </p:nvCxnSpPr>
        <p:spPr bwMode="auto">
          <a:xfrm>
            <a:off x="5188099" y="4468448"/>
            <a:ext cx="0" cy="573547"/>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文本框 48"/>
          <p:cNvSpPr txBox="1"/>
          <p:nvPr/>
        </p:nvSpPr>
        <p:spPr>
          <a:xfrm>
            <a:off x="3762545" y="4456743"/>
            <a:ext cx="277640" cy="461665"/>
          </a:xfrm>
          <a:prstGeom prst="rect">
            <a:avLst/>
          </a:prstGeom>
          <a:solidFill>
            <a:srgbClr val="00B0F0"/>
          </a:solidFill>
        </p:spPr>
        <p:txBody>
          <a:bodyPr wrap="none" rtlCol="0">
            <a:spAutoFit/>
          </a:bodyPr>
          <a:lstStyle/>
          <a:p>
            <a:r>
              <a:rPr lang="en-US" altLang="zh-CN" sz="2400" dirty="0" err="1">
                <a:latin typeface="华文中宋" panose="02010600040101010101" pitchFamily="2" charset="-122"/>
                <a:ea typeface="华文中宋" panose="02010600040101010101" pitchFamily="2" charset="-122"/>
              </a:rPr>
              <a:t>i</a:t>
            </a:r>
            <a:endParaRPr lang="zh-CN" altLang="en-US" sz="2400" dirty="0">
              <a:latin typeface="华文中宋" panose="02010600040101010101" pitchFamily="2" charset="-122"/>
              <a:ea typeface="华文中宋" panose="02010600040101010101" pitchFamily="2" charset="-122"/>
            </a:endParaRPr>
          </a:p>
        </p:txBody>
      </p:sp>
      <p:sp>
        <p:nvSpPr>
          <p:cNvPr id="50" name="文本框 49"/>
          <p:cNvSpPr txBox="1"/>
          <p:nvPr/>
        </p:nvSpPr>
        <p:spPr>
          <a:xfrm>
            <a:off x="5334068" y="4427640"/>
            <a:ext cx="277640" cy="461665"/>
          </a:xfrm>
          <a:prstGeom prst="rect">
            <a:avLst/>
          </a:prstGeom>
          <a:solidFill>
            <a:srgbClr val="00B0F0"/>
          </a:solid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j</a:t>
            </a:r>
            <a:endParaRPr lang="zh-CN" altLang="en-US" sz="2400" dirty="0">
              <a:latin typeface="华文中宋" panose="02010600040101010101" pitchFamily="2" charset="-122"/>
              <a:ea typeface="华文中宋" panose="02010600040101010101" pitchFamily="2" charset="-122"/>
            </a:endParaRPr>
          </a:p>
        </p:txBody>
      </p:sp>
      <p:sp>
        <p:nvSpPr>
          <p:cNvPr id="6" name="任意多边形 5"/>
          <p:cNvSpPr/>
          <p:nvPr/>
        </p:nvSpPr>
        <p:spPr bwMode="auto">
          <a:xfrm>
            <a:off x="4736263" y="4427941"/>
            <a:ext cx="250722" cy="604684"/>
          </a:xfrm>
          <a:custGeom>
            <a:avLst/>
            <a:gdLst>
              <a:gd name="connsiteX0" fmla="*/ 0 w 250722"/>
              <a:gd name="connsiteY0" fmla="*/ 0 h 604684"/>
              <a:gd name="connsiteX1" fmla="*/ 250722 w 250722"/>
              <a:gd name="connsiteY1" fmla="*/ 604684 h 604684"/>
              <a:gd name="connsiteX2" fmla="*/ 250722 w 250722"/>
              <a:gd name="connsiteY2" fmla="*/ 604684 h 604684"/>
            </a:gdLst>
            <a:ahLst/>
            <a:cxnLst>
              <a:cxn ang="0">
                <a:pos x="connsiteX0" y="connsiteY0"/>
              </a:cxn>
              <a:cxn ang="0">
                <a:pos x="connsiteX1" y="connsiteY1"/>
              </a:cxn>
              <a:cxn ang="0">
                <a:pos x="connsiteX2" y="connsiteY2"/>
              </a:cxn>
            </a:cxnLst>
            <a:rect l="l" t="t" r="r" b="b"/>
            <a:pathLst>
              <a:path w="250722" h="604684">
                <a:moveTo>
                  <a:pt x="0" y="0"/>
                </a:moveTo>
                <a:lnTo>
                  <a:pt x="250722" y="604684"/>
                </a:lnTo>
                <a:lnTo>
                  <a:pt x="250722" y="604684"/>
                </a:lnTo>
              </a:path>
            </a:pathLst>
          </a:custGeom>
          <a:noFill/>
          <a:ln w="38100" cap="flat" cmpd="sng" algn="ctr">
            <a:solidFill>
              <a:srgbClr val="0033CC"/>
            </a:solidFill>
            <a:prstDash val="dash"/>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52" name="任意多边形 51"/>
          <p:cNvSpPr/>
          <p:nvPr/>
        </p:nvSpPr>
        <p:spPr bwMode="auto">
          <a:xfrm flipH="1">
            <a:off x="4536681" y="1813338"/>
            <a:ext cx="286041" cy="615494"/>
          </a:xfrm>
          <a:custGeom>
            <a:avLst/>
            <a:gdLst>
              <a:gd name="connsiteX0" fmla="*/ 0 w 250722"/>
              <a:gd name="connsiteY0" fmla="*/ 0 h 604684"/>
              <a:gd name="connsiteX1" fmla="*/ 250722 w 250722"/>
              <a:gd name="connsiteY1" fmla="*/ 604684 h 604684"/>
              <a:gd name="connsiteX2" fmla="*/ 250722 w 250722"/>
              <a:gd name="connsiteY2" fmla="*/ 604684 h 604684"/>
            </a:gdLst>
            <a:ahLst/>
            <a:cxnLst>
              <a:cxn ang="0">
                <a:pos x="connsiteX0" y="connsiteY0"/>
              </a:cxn>
              <a:cxn ang="0">
                <a:pos x="connsiteX1" y="connsiteY1"/>
              </a:cxn>
              <a:cxn ang="0">
                <a:pos x="connsiteX2" y="connsiteY2"/>
              </a:cxn>
            </a:cxnLst>
            <a:rect l="l" t="t" r="r" b="b"/>
            <a:pathLst>
              <a:path w="250722" h="604684">
                <a:moveTo>
                  <a:pt x="0" y="0"/>
                </a:moveTo>
                <a:lnTo>
                  <a:pt x="250722" y="604684"/>
                </a:lnTo>
                <a:lnTo>
                  <a:pt x="250722" y="604684"/>
                </a:lnTo>
              </a:path>
            </a:pathLst>
          </a:custGeom>
          <a:noFill/>
          <a:ln w="38100" cap="flat" cmpd="sng" algn="ctr">
            <a:solidFill>
              <a:srgbClr val="0033CC"/>
            </a:solidFill>
            <a:prstDash val="dash"/>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0746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45" grpId="0" animBg="1"/>
      <p:bldP spid="46" grpId="0" animBg="1"/>
      <p:bldP spid="49" grpId="0" animBg="1"/>
      <p:bldP spid="50" grpId="0" animBg="1"/>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交换排序：快速排序示例</a:t>
            </a:r>
          </a:p>
        </p:txBody>
      </p:sp>
      <p:sp>
        <p:nvSpPr>
          <p:cNvPr id="12" name="内容占位符 2"/>
          <p:cNvSpPr txBox="1">
            <a:spLocks/>
          </p:cNvSpPr>
          <p:nvPr/>
        </p:nvSpPr>
        <p:spPr bwMode="auto">
          <a:xfrm>
            <a:off x="1709087" y="2821909"/>
            <a:ext cx="6425381" cy="590601"/>
          </a:xfrm>
          <a:prstGeom prst="rect">
            <a:avLst/>
          </a:prstGeom>
          <a:solidFill>
            <a:srgbClr val="E1E3A1"/>
          </a:solid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27</a:t>
            </a:r>
            <a:r>
              <a:rPr lang="zh-CN" altLang="en-US" sz="2400" dirty="0"/>
              <a:t> ，</a:t>
            </a:r>
            <a:r>
              <a:rPr lang="en-US" altLang="zh-CN" sz="2400" dirty="0"/>
              <a:t>38</a:t>
            </a:r>
            <a:r>
              <a:rPr lang="zh-CN" altLang="en-US" sz="2400" dirty="0"/>
              <a:t>， </a:t>
            </a:r>
            <a:r>
              <a:rPr lang="en-US" altLang="zh-CN" sz="2400" dirty="0"/>
              <a:t>13</a:t>
            </a:r>
            <a:r>
              <a:rPr lang="zh-CN" altLang="en-US" sz="2400" dirty="0"/>
              <a:t> ， </a:t>
            </a:r>
            <a:r>
              <a:rPr lang="en-US" altLang="zh-CN" sz="2400" dirty="0"/>
              <a:t>49</a:t>
            </a:r>
            <a:r>
              <a:rPr lang="zh-CN" altLang="en-US" sz="2400" dirty="0"/>
              <a:t> ，     ， </a:t>
            </a:r>
            <a:r>
              <a:rPr lang="en-US" altLang="zh-CN" sz="2400" dirty="0"/>
              <a:t>97</a:t>
            </a:r>
            <a:r>
              <a:rPr lang="en-US" altLang="zh-CN" sz="2400" dirty="0">
                <a:solidFill>
                  <a:srgbClr val="FF0000"/>
                </a:solidFill>
              </a:rPr>
              <a:t> </a:t>
            </a:r>
            <a:r>
              <a:rPr lang="zh-CN" altLang="en-US" sz="2400" dirty="0"/>
              <a:t>， </a:t>
            </a:r>
            <a:r>
              <a:rPr lang="en-US" altLang="zh-CN" sz="2400" dirty="0"/>
              <a:t>65</a:t>
            </a:r>
            <a:r>
              <a:rPr lang="zh-CN" altLang="en-US" sz="2400" dirty="0"/>
              <a:t> ， </a:t>
            </a:r>
            <a:r>
              <a:rPr lang="en-US" altLang="zh-CN" sz="2400" dirty="0"/>
              <a:t>76</a:t>
            </a:r>
            <a:endParaRPr lang="zh-CN" altLang="en-US" sz="2400" dirty="0"/>
          </a:p>
        </p:txBody>
      </p:sp>
      <p:sp>
        <p:nvSpPr>
          <p:cNvPr id="13" name="矩形 12"/>
          <p:cNvSpPr/>
          <p:nvPr/>
        </p:nvSpPr>
        <p:spPr>
          <a:xfrm>
            <a:off x="4589795" y="1612000"/>
            <a:ext cx="663964" cy="573547"/>
          </a:xfrm>
          <a:prstGeom prst="rect">
            <a:avLst/>
          </a:prstGeom>
          <a:solidFill>
            <a:srgbClr val="92D050"/>
          </a:solidFill>
          <a:ln w="9525">
            <a:noFill/>
            <a:miter lim="800000"/>
            <a:headEnd/>
            <a:tailEnd/>
          </a:ln>
        </p:spPr>
        <p:txBody>
          <a:bodyPr vert="horz" wrap="square" lIns="91440" tIns="45720" rIns="91440" bIns="45720" numCol="1" anchor="ctr" anchorCtr="1" compatLnSpc="1">
            <a:prstTxWarp prst="textNoShape">
              <a:avLst/>
            </a:prstTxWarp>
          </a:bodyPr>
          <a:lstStyle/>
          <a:p>
            <a:pPr defTabSz="0">
              <a:lnSpc>
                <a:spcPts val="3000"/>
              </a:lnSpc>
              <a:spcBef>
                <a:spcPts val="700"/>
              </a:spcBef>
              <a:buClr>
                <a:schemeClr val="accent2"/>
              </a:buClr>
              <a:buSzPct val="60000"/>
              <a:buFont typeface="Wingdings" pitchFamily="2" charset="2"/>
              <a:buNone/>
            </a:pPr>
            <a:r>
              <a:rPr lang="en-US" altLang="zh-CN" sz="2400" dirty="0">
                <a:latin typeface="华文中宋" panose="02010600040101010101" pitchFamily="2" charset="-122"/>
                <a:ea typeface="华文中宋" panose="02010600040101010101" pitchFamily="2" charset="-122"/>
              </a:rPr>
              <a:t>49</a:t>
            </a:r>
            <a:r>
              <a:rPr lang="zh-CN" altLang="en-US" sz="2400" dirty="0">
                <a:latin typeface="华文中宋" panose="02010600040101010101" pitchFamily="2" charset="-122"/>
                <a:ea typeface="华文中宋" panose="02010600040101010101" pitchFamily="2" charset="-122"/>
              </a:rPr>
              <a:t> </a:t>
            </a:r>
          </a:p>
        </p:txBody>
      </p:sp>
      <p:sp>
        <p:nvSpPr>
          <p:cNvPr id="14" name="矩形 13"/>
          <p:cNvSpPr/>
          <p:nvPr/>
        </p:nvSpPr>
        <p:spPr bwMode="auto">
          <a:xfrm>
            <a:off x="4921777" y="2889127"/>
            <a:ext cx="509451" cy="456164"/>
          </a:xfrm>
          <a:prstGeom prst="rect">
            <a:avLst/>
          </a:prstGeom>
          <a:solidFill>
            <a:schemeClr val="accent1"/>
          </a:solidFill>
          <a:ln w="2857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p>
        </p:txBody>
      </p:sp>
      <p:cxnSp>
        <p:nvCxnSpPr>
          <p:cNvPr id="15" name="直接箭头连接符 14"/>
          <p:cNvCxnSpPr/>
          <p:nvPr/>
        </p:nvCxnSpPr>
        <p:spPr bwMode="auto">
          <a:xfrm>
            <a:off x="5013101" y="2259387"/>
            <a:ext cx="10277" cy="544275"/>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箭头连接符 15"/>
          <p:cNvCxnSpPr/>
          <p:nvPr/>
        </p:nvCxnSpPr>
        <p:spPr bwMode="auto">
          <a:xfrm>
            <a:off x="5279473" y="2235738"/>
            <a:ext cx="0" cy="573547"/>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文本框 16"/>
          <p:cNvSpPr txBox="1"/>
          <p:nvPr/>
        </p:nvSpPr>
        <p:spPr>
          <a:xfrm>
            <a:off x="4650336" y="2224033"/>
            <a:ext cx="277640" cy="461665"/>
          </a:xfrm>
          <a:prstGeom prst="rect">
            <a:avLst/>
          </a:prstGeom>
          <a:solidFill>
            <a:srgbClr val="00B0F0"/>
          </a:solidFill>
        </p:spPr>
        <p:txBody>
          <a:bodyPr wrap="none" rtlCol="0">
            <a:spAutoFit/>
          </a:bodyPr>
          <a:lstStyle/>
          <a:p>
            <a:r>
              <a:rPr lang="en-US" altLang="zh-CN" sz="2400" dirty="0" err="1">
                <a:latin typeface="华文中宋" panose="02010600040101010101" pitchFamily="2" charset="-122"/>
                <a:ea typeface="华文中宋" panose="02010600040101010101" pitchFamily="2" charset="-122"/>
              </a:rPr>
              <a:t>i</a:t>
            </a:r>
            <a:endParaRPr lang="zh-CN" altLang="en-US" sz="2400" dirty="0">
              <a:latin typeface="华文中宋" panose="02010600040101010101" pitchFamily="2" charset="-122"/>
              <a:ea typeface="华文中宋" panose="02010600040101010101" pitchFamily="2" charset="-122"/>
            </a:endParaRPr>
          </a:p>
        </p:txBody>
      </p:sp>
      <p:sp>
        <p:nvSpPr>
          <p:cNvPr id="18" name="文本框 17"/>
          <p:cNvSpPr txBox="1"/>
          <p:nvPr/>
        </p:nvSpPr>
        <p:spPr>
          <a:xfrm>
            <a:off x="5425442" y="2194930"/>
            <a:ext cx="277640" cy="461665"/>
          </a:xfrm>
          <a:prstGeom prst="rect">
            <a:avLst/>
          </a:prstGeom>
          <a:solidFill>
            <a:srgbClr val="00B0F0"/>
          </a:solid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j</a:t>
            </a:r>
            <a:endParaRPr lang="zh-CN" altLang="en-US" sz="2400" dirty="0">
              <a:latin typeface="华文中宋" panose="02010600040101010101" pitchFamily="2" charset="-122"/>
              <a:ea typeface="华文中宋" panose="02010600040101010101" pitchFamily="2" charset="-122"/>
            </a:endParaRPr>
          </a:p>
        </p:txBody>
      </p:sp>
      <p:sp>
        <p:nvSpPr>
          <p:cNvPr id="20" name="文本框 19"/>
          <p:cNvSpPr txBox="1"/>
          <p:nvPr/>
        </p:nvSpPr>
        <p:spPr>
          <a:xfrm>
            <a:off x="35924" y="1533582"/>
            <a:ext cx="1882247" cy="400110"/>
          </a:xfrm>
          <a:prstGeom prst="rect">
            <a:avLst/>
          </a:prstGeom>
          <a:solidFill>
            <a:srgbClr val="FFC000"/>
          </a:solid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第</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趟快速排序</a:t>
            </a:r>
          </a:p>
        </p:txBody>
      </p:sp>
      <p:sp>
        <p:nvSpPr>
          <p:cNvPr id="21" name="内容占位符 2"/>
          <p:cNvSpPr txBox="1">
            <a:spLocks/>
          </p:cNvSpPr>
          <p:nvPr/>
        </p:nvSpPr>
        <p:spPr bwMode="auto">
          <a:xfrm>
            <a:off x="1394820" y="4537116"/>
            <a:ext cx="7053914" cy="590601"/>
          </a:xfrm>
          <a:prstGeom prst="rect">
            <a:avLst/>
          </a:prstGeom>
          <a:solidFill>
            <a:srgbClr val="E1E3A1"/>
          </a:solid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27</a:t>
            </a:r>
            <a:r>
              <a:rPr lang="zh-CN" altLang="en-US" sz="2400" dirty="0"/>
              <a:t> ，</a:t>
            </a:r>
            <a:r>
              <a:rPr lang="en-US" altLang="zh-CN" sz="2400" dirty="0"/>
              <a:t>38</a:t>
            </a:r>
            <a:r>
              <a:rPr lang="zh-CN" altLang="en-US" sz="2400" dirty="0"/>
              <a:t>， </a:t>
            </a:r>
            <a:r>
              <a:rPr lang="en-US" altLang="zh-CN" sz="2400" dirty="0"/>
              <a:t>13</a:t>
            </a:r>
            <a:r>
              <a:rPr lang="zh-CN" altLang="en-US" sz="2400" dirty="0"/>
              <a:t> ， </a:t>
            </a:r>
            <a:r>
              <a:rPr lang="en-US" altLang="zh-CN" sz="2400" dirty="0"/>
              <a:t>49</a:t>
            </a:r>
            <a:r>
              <a:rPr lang="zh-CN" altLang="en-US" sz="2400" dirty="0"/>
              <a:t> ， </a:t>
            </a:r>
            <a:r>
              <a:rPr lang="en-US" altLang="zh-CN" sz="2400" dirty="0">
                <a:solidFill>
                  <a:srgbClr val="0033CC"/>
                </a:solidFill>
              </a:rPr>
              <a:t>49</a:t>
            </a:r>
            <a:r>
              <a:rPr lang="zh-CN" altLang="en-US" sz="2400" dirty="0"/>
              <a:t> ， </a:t>
            </a:r>
            <a:r>
              <a:rPr lang="en-US" altLang="zh-CN" sz="2400" dirty="0"/>
              <a:t>97</a:t>
            </a:r>
            <a:r>
              <a:rPr lang="en-US" altLang="zh-CN" sz="2400" dirty="0">
                <a:solidFill>
                  <a:srgbClr val="FF0000"/>
                </a:solidFill>
              </a:rPr>
              <a:t> </a:t>
            </a:r>
            <a:r>
              <a:rPr lang="zh-CN" altLang="en-US" sz="2400" dirty="0"/>
              <a:t>， </a:t>
            </a:r>
            <a:r>
              <a:rPr lang="en-US" altLang="zh-CN" sz="2400" dirty="0"/>
              <a:t>65</a:t>
            </a:r>
            <a:r>
              <a:rPr lang="zh-CN" altLang="en-US" sz="2400" dirty="0"/>
              <a:t> ， </a:t>
            </a:r>
            <a:r>
              <a:rPr lang="en-US" altLang="zh-CN" sz="2400" dirty="0"/>
              <a:t>76</a:t>
            </a:r>
            <a:endParaRPr lang="zh-CN" altLang="en-US" sz="2400" dirty="0"/>
          </a:p>
        </p:txBody>
      </p:sp>
    </p:spTree>
    <p:extLst>
      <p:ext uri="{BB962C8B-B14F-4D97-AF65-F5344CB8AC3E}">
        <p14:creationId xmlns:p14="http://schemas.microsoft.com/office/powerpoint/2010/main" val="221318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交换排序：快速排序示例</a:t>
            </a:r>
          </a:p>
        </p:txBody>
      </p:sp>
      <p:sp>
        <p:nvSpPr>
          <p:cNvPr id="12" name="内容占位符 2"/>
          <p:cNvSpPr txBox="1">
            <a:spLocks/>
          </p:cNvSpPr>
          <p:nvPr/>
        </p:nvSpPr>
        <p:spPr bwMode="auto">
          <a:xfrm>
            <a:off x="1778277" y="1457518"/>
            <a:ext cx="6425381" cy="590601"/>
          </a:xfrm>
          <a:prstGeom prst="rect">
            <a:avLst/>
          </a:prstGeom>
          <a:solidFill>
            <a:srgbClr val="E1E3A1"/>
          </a:solid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27</a:t>
            </a:r>
            <a:r>
              <a:rPr lang="zh-CN" altLang="en-US" sz="2400" dirty="0"/>
              <a:t> ，</a:t>
            </a:r>
            <a:r>
              <a:rPr lang="en-US" altLang="zh-CN" sz="2400" dirty="0"/>
              <a:t>38</a:t>
            </a:r>
            <a:r>
              <a:rPr lang="zh-CN" altLang="en-US" sz="2400" dirty="0"/>
              <a:t>， </a:t>
            </a:r>
            <a:r>
              <a:rPr lang="en-US" altLang="zh-CN" sz="2400" dirty="0"/>
              <a:t>13</a:t>
            </a:r>
            <a:r>
              <a:rPr lang="zh-CN" altLang="en-US" sz="2400" dirty="0"/>
              <a:t> ， </a:t>
            </a:r>
            <a:r>
              <a:rPr lang="en-US" altLang="zh-CN" sz="2400" dirty="0"/>
              <a:t>49</a:t>
            </a:r>
            <a:r>
              <a:rPr lang="zh-CN" altLang="en-US" sz="2400" dirty="0"/>
              <a:t> ， </a:t>
            </a:r>
            <a:r>
              <a:rPr lang="en-US" altLang="zh-CN" sz="2400" dirty="0">
                <a:solidFill>
                  <a:srgbClr val="0033CC"/>
                </a:solidFill>
              </a:rPr>
              <a:t>49</a:t>
            </a:r>
            <a:r>
              <a:rPr lang="zh-CN" altLang="en-US" sz="2400" dirty="0"/>
              <a:t>， </a:t>
            </a:r>
            <a:r>
              <a:rPr lang="en-US" altLang="zh-CN" sz="2400" dirty="0"/>
              <a:t>97</a:t>
            </a:r>
            <a:r>
              <a:rPr lang="en-US" altLang="zh-CN" sz="2400" dirty="0">
                <a:solidFill>
                  <a:srgbClr val="FF0000"/>
                </a:solidFill>
              </a:rPr>
              <a:t> </a:t>
            </a:r>
            <a:r>
              <a:rPr lang="zh-CN" altLang="en-US" sz="2400" dirty="0"/>
              <a:t>， </a:t>
            </a:r>
            <a:r>
              <a:rPr lang="en-US" altLang="zh-CN" sz="2400" dirty="0"/>
              <a:t>65</a:t>
            </a:r>
            <a:r>
              <a:rPr lang="zh-CN" altLang="en-US" sz="2400" dirty="0"/>
              <a:t> ， </a:t>
            </a:r>
            <a:r>
              <a:rPr lang="en-US" altLang="zh-CN" sz="2400" dirty="0"/>
              <a:t>76</a:t>
            </a:r>
            <a:endParaRPr lang="zh-CN" altLang="en-US" sz="2400" dirty="0"/>
          </a:p>
        </p:txBody>
      </p:sp>
      <p:sp>
        <p:nvSpPr>
          <p:cNvPr id="13" name="矩形 12"/>
          <p:cNvSpPr/>
          <p:nvPr/>
        </p:nvSpPr>
        <p:spPr>
          <a:xfrm>
            <a:off x="2609395" y="2790034"/>
            <a:ext cx="663964" cy="573547"/>
          </a:xfrm>
          <a:prstGeom prst="rect">
            <a:avLst/>
          </a:prstGeom>
          <a:solidFill>
            <a:srgbClr val="92D050"/>
          </a:solidFill>
          <a:ln w="9525">
            <a:noFill/>
            <a:miter lim="800000"/>
            <a:headEnd/>
            <a:tailEnd/>
          </a:ln>
        </p:spPr>
        <p:txBody>
          <a:bodyPr vert="horz" wrap="square" lIns="91440" tIns="45720" rIns="91440" bIns="45720" numCol="1" anchor="ctr" anchorCtr="1" compatLnSpc="1">
            <a:prstTxWarp prst="textNoShape">
              <a:avLst/>
            </a:prstTxWarp>
          </a:bodyPr>
          <a:lstStyle/>
          <a:p>
            <a:pPr defTabSz="0">
              <a:lnSpc>
                <a:spcPts val="3000"/>
              </a:lnSpc>
              <a:spcBef>
                <a:spcPts val="700"/>
              </a:spcBef>
              <a:buClr>
                <a:schemeClr val="accent2"/>
              </a:buClr>
              <a:buSzPct val="60000"/>
              <a:buFont typeface="Wingdings" pitchFamily="2" charset="2"/>
              <a:buNone/>
            </a:pPr>
            <a:r>
              <a:rPr lang="zh-CN" altLang="en-US" sz="2400" dirty="0">
                <a:latin typeface="华文中宋" panose="02010600040101010101" pitchFamily="2" charset="-122"/>
                <a:ea typeface="华文中宋" panose="02010600040101010101" pitchFamily="2" charset="-122"/>
              </a:rPr>
              <a:t> </a:t>
            </a:r>
            <a:r>
              <a:rPr lang="en-US" altLang="zh-CN" sz="2400" dirty="0">
                <a:latin typeface="华文中宋" panose="02010600040101010101" pitchFamily="2" charset="-122"/>
                <a:ea typeface="华文中宋" panose="02010600040101010101" pitchFamily="2" charset="-122"/>
              </a:rPr>
              <a:t>27</a:t>
            </a:r>
            <a:endParaRPr lang="zh-CN" altLang="en-US" sz="2400" dirty="0">
              <a:latin typeface="华文中宋" panose="02010600040101010101" pitchFamily="2" charset="-122"/>
              <a:ea typeface="华文中宋" panose="02010600040101010101" pitchFamily="2" charset="-122"/>
            </a:endParaRPr>
          </a:p>
        </p:txBody>
      </p:sp>
      <p:cxnSp>
        <p:nvCxnSpPr>
          <p:cNvPr id="15" name="直接箭头连接符 14"/>
          <p:cNvCxnSpPr/>
          <p:nvPr/>
        </p:nvCxnSpPr>
        <p:spPr bwMode="auto">
          <a:xfrm>
            <a:off x="1501637" y="3462285"/>
            <a:ext cx="10277" cy="544275"/>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箭头连接符 15"/>
          <p:cNvCxnSpPr/>
          <p:nvPr/>
        </p:nvCxnSpPr>
        <p:spPr bwMode="auto">
          <a:xfrm>
            <a:off x="4036565" y="3452009"/>
            <a:ext cx="0" cy="573547"/>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文本框 16"/>
          <p:cNvSpPr txBox="1"/>
          <p:nvPr/>
        </p:nvSpPr>
        <p:spPr>
          <a:xfrm>
            <a:off x="1138872" y="3426931"/>
            <a:ext cx="277640" cy="461665"/>
          </a:xfrm>
          <a:prstGeom prst="rect">
            <a:avLst/>
          </a:prstGeom>
          <a:solidFill>
            <a:srgbClr val="00B0F0"/>
          </a:solidFill>
        </p:spPr>
        <p:txBody>
          <a:bodyPr wrap="none" rtlCol="0">
            <a:spAutoFit/>
          </a:bodyPr>
          <a:lstStyle/>
          <a:p>
            <a:r>
              <a:rPr lang="en-US" altLang="zh-CN" sz="2400" dirty="0" err="1">
                <a:latin typeface="华文中宋" panose="02010600040101010101" pitchFamily="2" charset="-122"/>
                <a:ea typeface="华文中宋" panose="02010600040101010101" pitchFamily="2" charset="-122"/>
              </a:rPr>
              <a:t>i</a:t>
            </a:r>
            <a:endParaRPr lang="zh-CN" altLang="en-US" sz="2400" dirty="0">
              <a:latin typeface="华文中宋" panose="02010600040101010101" pitchFamily="2" charset="-122"/>
              <a:ea typeface="华文中宋" panose="02010600040101010101" pitchFamily="2" charset="-122"/>
            </a:endParaRPr>
          </a:p>
        </p:txBody>
      </p:sp>
      <p:sp>
        <p:nvSpPr>
          <p:cNvPr id="18" name="文本框 17"/>
          <p:cNvSpPr txBox="1"/>
          <p:nvPr/>
        </p:nvSpPr>
        <p:spPr>
          <a:xfrm>
            <a:off x="4182534" y="3411201"/>
            <a:ext cx="277640" cy="461665"/>
          </a:xfrm>
          <a:prstGeom prst="rect">
            <a:avLst/>
          </a:prstGeom>
          <a:solidFill>
            <a:srgbClr val="00B0F0"/>
          </a:solid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j</a:t>
            </a:r>
            <a:endParaRPr lang="zh-CN" altLang="en-US" sz="2400" dirty="0">
              <a:latin typeface="华文中宋" panose="02010600040101010101" pitchFamily="2" charset="-122"/>
              <a:ea typeface="华文中宋" panose="02010600040101010101" pitchFamily="2" charset="-122"/>
            </a:endParaRPr>
          </a:p>
        </p:txBody>
      </p:sp>
      <p:sp>
        <p:nvSpPr>
          <p:cNvPr id="20" name="文本框 19"/>
          <p:cNvSpPr txBox="1"/>
          <p:nvPr/>
        </p:nvSpPr>
        <p:spPr>
          <a:xfrm>
            <a:off x="0" y="2256850"/>
            <a:ext cx="1882247" cy="400110"/>
          </a:xfrm>
          <a:prstGeom prst="rect">
            <a:avLst/>
          </a:prstGeom>
          <a:solidFill>
            <a:srgbClr val="FFC000"/>
          </a:solid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第</a:t>
            </a:r>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趟快速排序</a:t>
            </a:r>
          </a:p>
        </p:txBody>
      </p:sp>
      <p:sp>
        <p:nvSpPr>
          <p:cNvPr id="19" name="内容占位符 2"/>
          <p:cNvSpPr txBox="1">
            <a:spLocks/>
          </p:cNvSpPr>
          <p:nvPr/>
        </p:nvSpPr>
        <p:spPr bwMode="auto">
          <a:xfrm>
            <a:off x="1125473" y="4025089"/>
            <a:ext cx="3320401" cy="590601"/>
          </a:xfrm>
          <a:prstGeom prst="rect">
            <a:avLst/>
          </a:prstGeom>
          <a:solidFill>
            <a:srgbClr val="E1E3A1"/>
          </a:solid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   </a:t>
            </a:r>
            <a:r>
              <a:rPr lang="zh-CN" altLang="en-US" sz="2400" dirty="0"/>
              <a:t> ，</a:t>
            </a:r>
            <a:r>
              <a:rPr lang="en-US" altLang="zh-CN" sz="2400" dirty="0"/>
              <a:t>38</a:t>
            </a:r>
            <a:r>
              <a:rPr lang="zh-CN" altLang="en-US" sz="2400" dirty="0"/>
              <a:t>， </a:t>
            </a:r>
            <a:r>
              <a:rPr lang="en-US" altLang="zh-CN" sz="2400" dirty="0"/>
              <a:t>13</a:t>
            </a:r>
            <a:r>
              <a:rPr lang="zh-CN" altLang="en-US" sz="2400" dirty="0"/>
              <a:t> ， </a:t>
            </a:r>
            <a:r>
              <a:rPr lang="en-US" altLang="zh-CN" sz="2400" dirty="0"/>
              <a:t>49</a:t>
            </a:r>
            <a:endParaRPr lang="zh-CN" altLang="en-US" sz="2400" dirty="0"/>
          </a:p>
        </p:txBody>
      </p:sp>
      <p:sp>
        <p:nvSpPr>
          <p:cNvPr id="21" name="内容占位符 2"/>
          <p:cNvSpPr txBox="1">
            <a:spLocks/>
          </p:cNvSpPr>
          <p:nvPr/>
        </p:nvSpPr>
        <p:spPr bwMode="auto">
          <a:xfrm>
            <a:off x="4897133" y="4025556"/>
            <a:ext cx="995070" cy="590601"/>
          </a:xfrm>
          <a:prstGeom prst="rect">
            <a:avLst/>
          </a:prstGeom>
          <a:solidFill>
            <a:srgbClr val="E1E3A1"/>
          </a:solid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solidFill>
                  <a:srgbClr val="0033CC"/>
                </a:solidFill>
              </a:rPr>
              <a:t>49</a:t>
            </a:r>
            <a:r>
              <a:rPr lang="zh-CN" altLang="en-US" sz="2400" dirty="0"/>
              <a:t>，</a:t>
            </a:r>
          </a:p>
        </p:txBody>
      </p:sp>
      <p:sp>
        <p:nvSpPr>
          <p:cNvPr id="22" name="内容占位符 2"/>
          <p:cNvSpPr txBox="1">
            <a:spLocks/>
          </p:cNvSpPr>
          <p:nvPr/>
        </p:nvSpPr>
        <p:spPr bwMode="auto">
          <a:xfrm>
            <a:off x="6180784" y="4006560"/>
            <a:ext cx="2568677" cy="590601"/>
          </a:xfrm>
          <a:prstGeom prst="rect">
            <a:avLst/>
          </a:prstGeom>
          <a:solidFill>
            <a:srgbClr val="E1E3A1"/>
          </a:solidFill>
          <a:ln w="9525">
            <a:noFill/>
            <a:miter lim="800000"/>
            <a:headEnd/>
            <a:tailEnd/>
          </a:ln>
        </p:spPr>
        <p:txBody>
          <a:bodyPr vert="horz" wrap="square" lIns="91440" tIns="45720" rIns="91440" bIns="45720" numCol="1" anchor="ctr" anchorCtr="1"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   </a:t>
            </a:r>
            <a:r>
              <a:rPr lang="en-US" altLang="zh-CN" sz="2400" dirty="0">
                <a:solidFill>
                  <a:srgbClr val="FF0000"/>
                </a:solidFill>
              </a:rPr>
              <a:t> </a:t>
            </a:r>
            <a:r>
              <a:rPr lang="zh-CN" altLang="en-US" sz="2400" dirty="0"/>
              <a:t>， </a:t>
            </a:r>
            <a:r>
              <a:rPr lang="en-US" altLang="zh-CN" sz="2400" dirty="0"/>
              <a:t>65</a:t>
            </a:r>
            <a:r>
              <a:rPr lang="zh-CN" altLang="en-US" sz="2400" dirty="0"/>
              <a:t> ， </a:t>
            </a:r>
            <a:r>
              <a:rPr lang="en-US" altLang="zh-CN" sz="2400" dirty="0"/>
              <a:t>76</a:t>
            </a:r>
            <a:endParaRPr lang="zh-CN" altLang="en-US" sz="2400" dirty="0"/>
          </a:p>
        </p:txBody>
      </p:sp>
      <p:sp>
        <p:nvSpPr>
          <p:cNvPr id="23" name="矩形 22"/>
          <p:cNvSpPr/>
          <p:nvPr/>
        </p:nvSpPr>
        <p:spPr bwMode="auto">
          <a:xfrm>
            <a:off x="6288025" y="4073778"/>
            <a:ext cx="509451" cy="456164"/>
          </a:xfrm>
          <a:prstGeom prst="rect">
            <a:avLst/>
          </a:prstGeom>
          <a:solidFill>
            <a:schemeClr val="accent1"/>
          </a:solidFill>
          <a:ln w="2857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4" name="矩形 23"/>
          <p:cNvSpPr/>
          <p:nvPr/>
        </p:nvSpPr>
        <p:spPr>
          <a:xfrm>
            <a:off x="7066052" y="2754128"/>
            <a:ext cx="663964" cy="573547"/>
          </a:xfrm>
          <a:prstGeom prst="rect">
            <a:avLst/>
          </a:prstGeom>
          <a:solidFill>
            <a:srgbClr val="92D050"/>
          </a:solidFill>
          <a:ln w="9525">
            <a:noFill/>
            <a:miter lim="800000"/>
            <a:headEnd/>
            <a:tailEnd/>
          </a:ln>
        </p:spPr>
        <p:txBody>
          <a:bodyPr vert="horz" wrap="square" lIns="91440" tIns="45720" rIns="91440" bIns="45720" numCol="1" anchor="ctr" anchorCtr="1" compatLnSpc="1">
            <a:prstTxWarp prst="textNoShape">
              <a:avLst/>
            </a:prstTxWarp>
          </a:bodyPr>
          <a:lstStyle/>
          <a:p>
            <a:pPr defTabSz="0">
              <a:lnSpc>
                <a:spcPts val="3000"/>
              </a:lnSpc>
              <a:spcBef>
                <a:spcPts val="700"/>
              </a:spcBef>
              <a:buClr>
                <a:schemeClr val="accent2"/>
              </a:buClr>
              <a:buSzPct val="60000"/>
              <a:buFont typeface="Wingdings" pitchFamily="2" charset="2"/>
              <a:buNone/>
            </a:pPr>
            <a:r>
              <a:rPr lang="zh-CN" altLang="en-US" sz="2400" dirty="0">
                <a:latin typeface="华文中宋" panose="02010600040101010101" pitchFamily="2" charset="-122"/>
                <a:ea typeface="华文中宋" panose="02010600040101010101" pitchFamily="2" charset="-122"/>
              </a:rPr>
              <a:t> </a:t>
            </a:r>
            <a:r>
              <a:rPr lang="en-US" altLang="zh-CN" sz="2400" dirty="0">
                <a:latin typeface="华文中宋" panose="02010600040101010101" pitchFamily="2" charset="-122"/>
                <a:ea typeface="华文中宋" panose="02010600040101010101" pitchFamily="2" charset="-122"/>
              </a:rPr>
              <a:t>97</a:t>
            </a:r>
            <a:endParaRPr lang="zh-CN" altLang="en-US" sz="2400" dirty="0">
              <a:latin typeface="华文中宋" panose="02010600040101010101" pitchFamily="2" charset="-122"/>
              <a:ea typeface="华文中宋" panose="02010600040101010101" pitchFamily="2" charset="-122"/>
            </a:endParaRPr>
          </a:p>
        </p:txBody>
      </p:sp>
      <p:sp>
        <p:nvSpPr>
          <p:cNvPr id="25" name="矩形 24"/>
          <p:cNvSpPr/>
          <p:nvPr/>
        </p:nvSpPr>
        <p:spPr bwMode="auto">
          <a:xfrm>
            <a:off x="1255287" y="4119942"/>
            <a:ext cx="509451" cy="456164"/>
          </a:xfrm>
          <a:prstGeom prst="rect">
            <a:avLst/>
          </a:prstGeom>
          <a:solidFill>
            <a:schemeClr val="accent1"/>
          </a:solidFill>
          <a:ln w="2857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6" name="直接箭头连接符 25"/>
          <p:cNvCxnSpPr/>
          <p:nvPr/>
        </p:nvCxnSpPr>
        <p:spPr bwMode="auto">
          <a:xfrm>
            <a:off x="8312313" y="3426931"/>
            <a:ext cx="0" cy="573547"/>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文本框 26"/>
          <p:cNvSpPr txBox="1"/>
          <p:nvPr/>
        </p:nvSpPr>
        <p:spPr>
          <a:xfrm>
            <a:off x="8458282" y="3386123"/>
            <a:ext cx="277640" cy="461665"/>
          </a:xfrm>
          <a:prstGeom prst="rect">
            <a:avLst/>
          </a:prstGeom>
          <a:solidFill>
            <a:srgbClr val="00B0F0"/>
          </a:solid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j</a:t>
            </a:r>
            <a:endParaRPr lang="zh-CN" altLang="en-US" sz="2400" dirty="0">
              <a:latin typeface="华文中宋" panose="02010600040101010101" pitchFamily="2" charset="-122"/>
              <a:ea typeface="华文中宋" panose="02010600040101010101" pitchFamily="2" charset="-122"/>
            </a:endParaRPr>
          </a:p>
        </p:txBody>
      </p:sp>
      <p:cxnSp>
        <p:nvCxnSpPr>
          <p:cNvPr id="28" name="直接箭头连接符 27"/>
          <p:cNvCxnSpPr/>
          <p:nvPr/>
        </p:nvCxnSpPr>
        <p:spPr bwMode="auto">
          <a:xfrm>
            <a:off x="6497322" y="3481281"/>
            <a:ext cx="10277" cy="544275"/>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文本框 28"/>
          <p:cNvSpPr txBox="1"/>
          <p:nvPr/>
        </p:nvSpPr>
        <p:spPr>
          <a:xfrm>
            <a:off x="6134557" y="3445927"/>
            <a:ext cx="277640" cy="461665"/>
          </a:xfrm>
          <a:prstGeom prst="rect">
            <a:avLst/>
          </a:prstGeom>
          <a:solidFill>
            <a:srgbClr val="00B0F0"/>
          </a:solidFill>
        </p:spPr>
        <p:txBody>
          <a:bodyPr wrap="none" rtlCol="0">
            <a:spAutoFit/>
          </a:bodyPr>
          <a:lstStyle/>
          <a:p>
            <a:r>
              <a:rPr lang="en-US" altLang="zh-CN" sz="2400" dirty="0" err="1">
                <a:latin typeface="华文中宋" panose="02010600040101010101" pitchFamily="2" charset="-122"/>
                <a:ea typeface="华文中宋" panose="02010600040101010101" pitchFamily="2" charset="-122"/>
              </a:rPr>
              <a:t>i</a:t>
            </a:r>
            <a:endParaRPr lang="zh-CN" altLang="en-US" sz="2400" dirty="0">
              <a:latin typeface="华文中宋" panose="02010600040101010101" pitchFamily="2" charset="-122"/>
              <a:ea typeface="华文中宋" panose="02010600040101010101" pitchFamily="2" charset="-122"/>
            </a:endParaRPr>
          </a:p>
        </p:txBody>
      </p:sp>
      <p:sp>
        <p:nvSpPr>
          <p:cNvPr id="30" name="文本框 29"/>
          <p:cNvSpPr txBox="1"/>
          <p:nvPr/>
        </p:nvSpPr>
        <p:spPr>
          <a:xfrm>
            <a:off x="0" y="5259978"/>
            <a:ext cx="2395207" cy="400110"/>
          </a:xfrm>
          <a:prstGeom prst="rect">
            <a:avLst/>
          </a:prstGeom>
          <a:solidFill>
            <a:srgbClr val="FFC000"/>
          </a:solid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第</a:t>
            </a:r>
            <a:r>
              <a:rPr lang="en-US" altLang="zh-CN" sz="2000" dirty="0">
                <a:latin typeface="华文中宋" panose="02010600040101010101" pitchFamily="2" charset="-122"/>
                <a:ea typeface="华文中宋" panose="02010600040101010101" pitchFamily="2" charset="-122"/>
              </a:rPr>
              <a:t>3</a:t>
            </a:r>
            <a:r>
              <a:rPr lang="zh-CN" altLang="en-US" sz="2000" dirty="0">
                <a:latin typeface="华文中宋" panose="02010600040101010101" pitchFamily="2" charset="-122"/>
                <a:ea typeface="华文中宋" panose="02010600040101010101" pitchFamily="2" charset="-122"/>
              </a:rPr>
              <a:t>趟快速排序：？</a:t>
            </a:r>
          </a:p>
        </p:txBody>
      </p:sp>
    </p:spTree>
    <p:extLst>
      <p:ext uri="{BB962C8B-B14F-4D97-AF65-F5344CB8AC3E}">
        <p14:creationId xmlns:p14="http://schemas.microsoft.com/office/powerpoint/2010/main" val="3892472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8" grpId="0" animBg="1"/>
      <p:bldP spid="20" grpId="0" animBg="1"/>
      <p:bldP spid="19" grpId="0" animBg="1"/>
      <p:bldP spid="21" grpId="0" animBg="1"/>
      <p:bldP spid="22" grpId="0" animBg="1"/>
      <p:bldP spid="23" grpId="0" animBg="1"/>
      <p:bldP spid="24" grpId="0" animBg="1"/>
      <p:bldP spid="25" grpId="0" animBg="1"/>
      <p:bldP spid="27" grpId="0" animBg="1"/>
      <p:bldP spid="29" grpId="0" animBg="1"/>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插入排序</a:t>
            </a:r>
          </a:p>
        </p:txBody>
      </p:sp>
      <p:sp>
        <p:nvSpPr>
          <p:cNvPr id="3" name="内容占位符 2"/>
          <p:cNvSpPr>
            <a:spLocks noGrp="1"/>
          </p:cNvSpPr>
          <p:nvPr>
            <p:ph idx="1"/>
          </p:nvPr>
        </p:nvSpPr>
        <p:spPr>
          <a:xfrm>
            <a:off x="612775" y="1341438"/>
            <a:ext cx="8153400" cy="679091"/>
          </a:xfrm>
        </p:spPr>
        <p:txBody>
          <a:bodyPr/>
          <a:lstStyle/>
          <a:p>
            <a:r>
              <a:rPr lang="zh-CN" altLang="en-US" dirty="0"/>
              <a:t>直接插入排序</a:t>
            </a:r>
          </a:p>
        </p:txBody>
      </p:sp>
      <p:pic>
        <p:nvPicPr>
          <p:cNvPr id="2050" name="Picture 2">
            <a:extLst>
              <a:ext uri="{FF2B5EF4-FFF2-40B4-BE49-F238E27FC236}">
                <a16:creationId xmlns:a16="http://schemas.microsoft.com/office/drawing/2014/main" id="{1BB6BCD0-A63C-1700-3E7C-A74E0767AF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489" y="2133283"/>
            <a:ext cx="5396120" cy="3237672"/>
          </a:xfrm>
          <a:prstGeom prst="rect">
            <a:avLst/>
          </a:prstGeom>
          <a:noFill/>
          <a:extLst>
            <a:ext uri="{909E8E84-426E-40DD-AFC4-6F175D3DCCD1}">
              <a14:hiddenFill xmlns:a14="http://schemas.microsoft.com/office/drawing/2010/main">
                <a:solidFill>
                  <a:srgbClr val="FFFFFF"/>
                </a:solidFill>
              </a14:hiddenFill>
            </a:ext>
          </a:extLst>
        </p:spPr>
      </p:pic>
      <p:sp>
        <p:nvSpPr>
          <p:cNvPr id="4" name="内容占位符 2">
            <a:extLst>
              <a:ext uri="{FF2B5EF4-FFF2-40B4-BE49-F238E27FC236}">
                <a16:creationId xmlns:a16="http://schemas.microsoft.com/office/drawing/2014/main" id="{970634C6-8525-3B13-7576-0C265454003A}"/>
              </a:ext>
            </a:extLst>
          </p:cNvPr>
          <p:cNvSpPr txBox="1">
            <a:spLocks/>
          </p:cNvSpPr>
          <p:nvPr/>
        </p:nvSpPr>
        <p:spPr bwMode="auto">
          <a:xfrm>
            <a:off x="612775" y="1937785"/>
            <a:ext cx="8153400" cy="67909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19  5   8  37  46  24 15  28   6 13</a:t>
            </a:r>
            <a:endParaRPr lang="zh-CN" altLang="en-US" dirty="0"/>
          </a:p>
        </p:txBody>
      </p:sp>
    </p:spTree>
    <p:extLst>
      <p:ext uri="{BB962C8B-B14F-4D97-AF65-F5344CB8AC3E}">
        <p14:creationId xmlns:p14="http://schemas.microsoft.com/office/powerpoint/2010/main" val="218538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0"/>
                                        </p:tgtEl>
                                      </p:cBhvr>
                                    </p:animEffect>
                                    <p:set>
                                      <p:cBhvr>
                                        <p:cTn id="7" dur="1" fill="hold">
                                          <p:stCondLst>
                                            <p:cond delay="499"/>
                                          </p:stCondLst>
                                        </p:cTn>
                                        <p:tgtEl>
                                          <p:spTgt spid="205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交换排序：快速排序</a:t>
            </a:r>
          </a:p>
        </p:txBody>
      </p:sp>
      <p:sp>
        <p:nvSpPr>
          <p:cNvPr id="3" name="内容占位符 2"/>
          <p:cNvSpPr>
            <a:spLocks noGrp="1"/>
          </p:cNvSpPr>
          <p:nvPr>
            <p:ph idx="1"/>
          </p:nvPr>
        </p:nvSpPr>
        <p:spPr>
          <a:xfrm>
            <a:off x="452354" y="1341438"/>
            <a:ext cx="8153400" cy="4115465"/>
          </a:xfrm>
        </p:spPr>
        <p:txBody>
          <a:bodyPr/>
          <a:lstStyle/>
          <a:p>
            <a:r>
              <a:rPr lang="zh-CN" altLang="en-US" sz="2400" dirty="0"/>
              <a:t>快速排序在待排序序列中选取一个基准值，基于其将排序码小的记录移到一边</a:t>
            </a:r>
            <a:r>
              <a:rPr lang="en-US" altLang="zh-CN" sz="2400" dirty="0"/>
              <a:t>, </a:t>
            </a:r>
            <a:r>
              <a:rPr lang="zh-CN" altLang="en-US" sz="2400" dirty="0"/>
              <a:t>排序码大的记录移到另一边，该基准值被移动到它在最终有序序列的位置上</a:t>
            </a:r>
            <a:endParaRPr lang="zh-CN" altLang="en-US" dirty="0"/>
          </a:p>
          <a:p>
            <a:r>
              <a:rPr lang="zh-CN" altLang="en-US" sz="2400" dirty="0"/>
              <a:t>一趟快速排序结束后，对两边的记录序列用同样方式分别进行快速排序（递归）</a:t>
            </a:r>
          </a:p>
        </p:txBody>
      </p:sp>
    </p:spTree>
    <p:extLst>
      <p:ext uri="{BB962C8B-B14F-4D97-AF65-F5344CB8AC3E}">
        <p14:creationId xmlns:p14="http://schemas.microsoft.com/office/powerpoint/2010/main" val="41207022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交换排序：快速排序</a:t>
            </a:r>
          </a:p>
        </p:txBody>
      </p:sp>
      <p:sp>
        <p:nvSpPr>
          <p:cNvPr id="3" name="内容占位符 2"/>
          <p:cNvSpPr>
            <a:spLocks noGrp="1"/>
          </p:cNvSpPr>
          <p:nvPr>
            <p:ph idx="1"/>
          </p:nvPr>
        </p:nvSpPr>
        <p:spPr>
          <a:xfrm>
            <a:off x="452354" y="1341438"/>
            <a:ext cx="8153400" cy="4784725"/>
          </a:xfrm>
        </p:spPr>
        <p:txBody>
          <a:bodyPr/>
          <a:lstStyle/>
          <a:p>
            <a:r>
              <a:rPr lang="zh-CN" altLang="en-US" sz="2400" dirty="0"/>
              <a:t>一遍快速排序：设指针</a:t>
            </a:r>
            <a:r>
              <a:rPr lang="en-US" altLang="zh-CN" sz="2400" b="1" dirty="0" err="1"/>
              <a:t>i</a:t>
            </a:r>
            <a:r>
              <a:rPr lang="en-US" altLang="zh-CN" sz="2400" b="1" dirty="0"/>
              <a:t> </a:t>
            </a:r>
            <a:r>
              <a:rPr lang="zh-CN" altLang="en-US" sz="2400" dirty="0"/>
              <a:t>和</a:t>
            </a:r>
            <a:r>
              <a:rPr lang="en-US" altLang="zh-CN" sz="2400" b="1" dirty="0"/>
              <a:t>j, </a:t>
            </a:r>
            <a:r>
              <a:rPr lang="zh-CN" altLang="en-US" sz="2400" dirty="0"/>
              <a:t>初值分别是序列第一个和最后记录的位置</a:t>
            </a:r>
          </a:p>
          <a:p>
            <a:r>
              <a:rPr lang="zh-CN" altLang="en-US" sz="2400" dirty="0"/>
              <a:t>取出第一条记录作为基准值</a:t>
            </a:r>
            <a:r>
              <a:rPr lang="en-US" altLang="zh-CN" sz="2400" b="1" dirty="0"/>
              <a:t>, </a:t>
            </a:r>
            <a:r>
              <a:rPr lang="zh-CN" altLang="en-US" sz="2400" dirty="0"/>
              <a:t>设其排序码为</a:t>
            </a:r>
            <a:r>
              <a:rPr lang="en-US" altLang="zh-CN" sz="2400" b="1" dirty="0"/>
              <a:t>K</a:t>
            </a:r>
          </a:p>
          <a:p>
            <a:r>
              <a:rPr lang="zh-CN" altLang="en-US" sz="2400" dirty="0"/>
              <a:t>从</a:t>
            </a:r>
            <a:r>
              <a:rPr lang="en-US" altLang="zh-CN" sz="2400" b="1" dirty="0"/>
              <a:t>j </a:t>
            </a:r>
            <a:r>
              <a:rPr lang="zh-CN" altLang="en-US" sz="2400" dirty="0"/>
              <a:t>所指位置起向前搜索</a:t>
            </a:r>
            <a:r>
              <a:rPr lang="en-US" altLang="zh-CN" sz="2400" b="1" dirty="0"/>
              <a:t>, </a:t>
            </a:r>
            <a:r>
              <a:rPr lang="zh-CN" altLang="en-US" sz="2400" dirty="0"/>
              <a:t>找到第一个排序码小于</a:t>
            </a:r>
            <a:r>
              <a:rPr lang="en-US" altLang="zh-CN" sz="2400" b="1" dirty="0"/>
              <a:t>K </a:t>
            </a:r>
            <a:r>
              <a:rPr lang="zh-CN" altLang="en-US" sz="2400" dirty="0"/>
              <a:t>的记录并将其存入</a:t>
            </a:r>
            <a:r>
              <a:rPr lang="en-US" altLang="zh-CN" sz="2400" dirty="0" err="1"/>
              <a:t>i</a:t>
            </a:r>
            <a:r>
              <a:rPr lang="zh-CN" altLang="en-US" sz="2400" dirty="0"/>
              <a:t>所指的空位</a:t>
            </a:r>
            <a:r>
              <a:rPr lang="zh-CN" altLang="en-US" sz="2400" b="1" dirty="0"/>
              <a:t>；</a:t>
            </a:r>
            <a:r>
              <a:rPr lang="zh-CN" altLang="en-US" sz="2400" dirty="0"/>
              <a:t>然后，从</a:t>
            </a:r>
            <a:r>
              <a:rPr lang="en-US" altLang="zh-CN" sz="2400" b="1" dirty="0" err="1"/>
              <a:t>i</a:t>
            </a:r>
            <a:r>
              <a:rPr lang="en-US" altLang="zh-CN" sz="2400" b="1" dirty="0"/>
              <a:t> </a:t>
            </a:r>
            <a:r>
              <a:rPr lang="zh-CN" altLang="en-US" sz="2400" dirty="0"/>
              <a:t>所指位置起向后搜索</a:t>
            </a:r>
            <a:r>
              <a:rPr lang="en-US" altLang="zh-CN" sz="2400" b="1" dirty="0"/>
              <a:t>, </a:t>
            </a:r>
            <a:r>
              <a:rPr lang="zh-CN" altLang="en-US" sz="2400" dirty="0"/>
              <a:t>找到第一个排序码大于</a:t>
            </a:r>
            <a:r>
              <a:rPr lang="en-US" altLang="zh-CN" sz="2400" b="1" dirty="0"/>
              <a:t>K </a:t>
            </a:r>
            <a:r>
              <a:rPr lang="zh-CN" altLang="en-US" sz="2400" dirty="0"/>
              <a:t>的记录并将其存入</a:t>
            </a:r>
            <a:r>
              <a:rPr lang="en-US" altLang="zh-CN" sz="2400" dirty="0"/>
              <a:t>j</a:t>
            </a:r>
            <a:r>
              <a:rPr lang="zh-CN" altLang="en-US" sz="2400" dirty="0"/>
              <a:t>所指的空位</a:t>
            </a:r>
          </a:p>
          <a:p>
            <a:r>
              <a:rPr lang="zh-CN" altLang="en-US" sz="2400" dirty="0"/>
              <a:t>重复地交替进行上述两个动作直到</a:t>
            </a:r>
            <a:r>
              <a:rPr lang="en-US" altLang="zh-CN" sz="2400" b="1" dirty="0" err="1"/>
              <a:t>i</a:t>
            </a:r>
            <a:r>
              <a:rPr lang="en-US" altLang="zh-CN" sz="2400" b="1" dirty="0"/>
              <a:t> </a:t>
            </a:r>
            <a:r>
              <a:rPr lang="zh-CN" altLang="en-US" sz="2400" dirty="0"/>
              <a:t>不小于</a:t>
            </a:r>
            <a:r>
              <a:rPr lang="en-US" altLang="zh-CN" sz="2400" b="1" dirty="0"/>
              <a:t>j </a:t>
            </a:r>
            <a:r>
              <a:rPr lang="zh-CN" altLang="en-US" sz="2400" dirty="0"/>
              <a:t>为止</a:t>
            </a:r>
          </a:p>
          <a:p>
            <a:endParaRPr lang="zh-CN" altLang="en-US" sz="2400" dirty="0"/>
          </a:p>
          <a:p>
            <a:endParaRPr lang="en-US" altLang="zh-CN" sz="2400" dirty="0"/>
          </a:p>
        </p:txBody>
      </p:sp>
    </p:spTree>
    <p:extLst>
      <p:ext uri="{BB962C8B-B14F-4D97-AF65-F5344CB8AC3E}">
        <p14:creationId xmlns:p14="http://schemas.microsoft.com/office/powerpoint/2010/main" val="5421274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交换排序：快速排序</a:t>
            </a:r>
          </a:p>
        </p:txBody>
      </p:sp>
      <p:sp>
        <p:nvSpPr>
          <p:cNvPr id="4" name="矩形 3"/>
          <p:cNvSpPr/>
          <p:nvPr/>
        </p:nvSpPr>
        <p:spPr>
          <a:xfrm>
            <a:off x="738034" y="1290594"/>
            <a:ext cx="7896532" cy="5221942"/>
          </a:xfrm>
          <a:prstGeom prst="rect">
            <a:avLst/>
          </a:prstGeom>
          <a:solidFill>
            <a:schemeClr val="bg1">
              <a:lumMod val="90000"/>
            </a:schemeClr>
          </a:solidFill>
        </p:spPr>
        <p:txBody>
          <a:bodyPr wrap="square">
            <a:spAutoFit/>
          </a:bodyPr>
          <a:lstStyle/>
          <a:p>
            <a:pPr>
              <a:lnSpc>
                <a:spcPts val="2500"/>
              </a:lnSpc>
            </a:pPr>
            <a:r>
              <a:rPr lang="en-US" altLang="zh-CN" dirty="0">
                <a:latin typeface="华文中宋" panose="02010600040101010101" pitchFamily="2" charset="-122"/>
                <a:ea typeface="华文中宋" panose="02010600040101010101" pitchFamily="2" charset="-122"/>
              </a:rPr>
              <a:t>void quicksort ( </a:t>
            </a:r>
            <a:r>
              <a:rPr lang="en-US" altLang="zh-CN" dirty="0" err="1">
                <a:latin typeface="华文中宋" panose="02010600040101010101" pitchFamily="2" charset="-122"/>
                <a:ea typeface="华文中宋" panose="02010600040101010101" pitchFamily="2" charset="-122"/>
              </a:rPr>
              <a:t>SortObject</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pvector</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int</a:t>
            </a:r>
            <a:r>
              <a:rPr lang="en-US" altLang="zh-CN" dirty="0">
                <a:latin typeface="华文中宋" panose="02010600040101010101" pitchFamily="2" charset="-122"/>
                <a:ea typeface="华文中宋" panose="02010600040101010101" pitchFamily="2" charset="-122"/>
              </a:rPr>
              <a:t> l,  </a:t>
            </a:r>
            <a:r>
              <a:rPr lang="en-US" altLang="zh-CN" dirty="0" err="1">
                <a:latin typeface="华文中宋" panose="02010600040101010101" pitchFamily="2" charset="-122"/>
                <a:ea typeface="华文中宋" panose="02010600040101010101" pitchFamily="2" charset="-122"/>
              </a:rPr>
              <a:t>int</a:t>
            </a:r>
            <a:r>
              <a:rPr lang="en-US" altLang="zh-CN" dirty="0">
                <a:latin typeface="华文中宋" panose="02010600040101010101" pitchFamily="2" charset="-122"/>
                <a:ea typeface="华文中宋" panose="02010600040101010101" pitchFamily="2" charset="-122"/>
              </a:rPr>
              <a:t> r )</a:t>
            </a:r>
          </a:p>
          <a:p>
            <a:pPr>
              <a:lnSpc>
                <a:spcPts val="2500"/>
              </a:lnSpc>
            </a:pPr>
            <a:r>
              <a:rPr lang="en-US" altLang="zh-CN" dirty="0">
                <a:latin typeface="华文中宋" panose="02010600040101010101" pitchFamily="2" charset="-122"/>
                <a:ea typeface="华文中宋" panose="02010600040101010101" pitchFamily="2" charset="-122"/>
              </a:rPr>
              <a:t>{</a:t>
            </a:r>
          </a:p>
          <a:p>
            <a:pPr>
              <a:lnSpc>
                <a:spcPts val="2500"/>
              </a:lnSpc>
            </a:pP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int</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i</a:t>
            </a:r>
            <a:r>
              <a:rPr lang="en-US" altLang="zh-CN" dirty="0">
                <a:latin typeface="华文中宋" panose="02010600040101010101" pitchFamily="2" charset="-122"/>
                <a:ea typeface="华文中宋" panose="02010600040101010101" pitchFamily="2" charset="-122"/>
              </a:rPr>
              <a:t>,  j;</a:t>
            </a:r>
          </a:p>
          <a:p>
            <a:pPr>
              <a:lnSpc>
                <a:spcPts val="2500"/>
              </a:lnSpc>
            </a:pP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RecordNode</a:t>
            </a:r>
            <a:r>
              <a:rPr lang="en-US" altLang="zh-CN" dirty="0">
                <a:latin typeface="华文中宋" panose="02010600040101010101" pitchFamily="2" charset="-122"/>
                <a:ea typeface="华文中宋" panose="02010600040101010101" pitchFamily="2" charset="-122"/>
              </a:rPr>
              <a:t>  temp, *data = </a:t>
            </a:r>
            <a:r>
              <a:rPr lang="en-US" altLang="zh-CN" dirty="0" err="1">
                <a:latin typeface="华文中宋" panose="02010600040101010101" pitchFamily="2" charset="-122"/>
                <a:ea typeface="华文中宋" panose="02010600040101010101" pitchFamily="2" charset="-122"/>
              </a:rPr>
              <a:t>pvector</a:t>
            </a:r>
            <a:r>
              <a:rPr lang="en-US" altLang="zh-CN" dirty="0">
                <a:latin typeface="华文中宋" panose="02010600040101010101" pitchFamily="2" charset="-122"/>
                <a:ea typeface="华文中宋" panose="02010600040101010101" pitchFamily="2" charset="-122"/>
              </a:rPr>
              <a:t>-&gt;record;</a:t>
            </a:r>
          </a:p>
          <a:p>
            <a:pPr>
              <a:lnSpc>
                <a:spcPts val="2500"/>
              </a:lnSpc>
            </a:pPr>
            <a:r>
              <a:rPr lang="en-US" altLang="zh-CN" dirty="0">
                <a:latin typeface="华文中宋" panose="02010600040101010101" pitchFamily="2" charset="-122"/>
                <a:ea typeface="华文中宋" panose="02010600040101010101" pitchFamily="2" charset="-122"/>
              </a:rPr>
              <a:t>     if ( l &gt;= r )   return; </a:t>
            </a:r>
          </a:p>
          <a:p>
            <a:pPr>
              <a:lnSpc>
                <a:spcPts val="2500"/>
              </a:lnSpc>
            </a:pP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i</a:t>
            </a:r>
            <a:r>
              <a:rPr lang="en-US" altLang="zh-CN" dirty="0">
                <a:latin typeface="华文中宋" panose="02010600040101010101" pitchFamily="2" charset="-122"/>
                <a:ea typeface="华文中宋" panose="02010600040101010101" pitchFamily="2" charset="-122"/>
              </a:rPr>
              <a:t>= l;    j= r;    temp = data[</a:t>
            </a:r>
            <a:r>
              <a:rPr lang="en-US" altLang="zh-CN" dirty="0" err="1">
                <a:latin typeface="华文中宋" panose="02010600040101010101" pitchFamily="2" charset="-122"/>
                <a:ea typeface="华文中宋" panose="02010600040101010101" pitchFamily="2" charset="-122"/>
              </a:rPr>
              <a:t>i</a:t>
            </a:r>
            <a:r>
              <a:rPr lang="en-US" altLang="zh-CN" dirty="0">
                <a:latin typeface="华文中宋" panose="02010600040101010101" pitchFamily="2" charset="-122"/>
                <a:ea typeface="华文中宋" panose="02010600040101010101" pitchFamily="2" charset="-122"/>
              </a:rPr>
              <a:t>]; </a:t>
            </a:r>
          </a:p>
          <a:p>
            <a:pPr>
              <a:lnSpc>
                <a:spcPts val="2500"/>
              </a:lnSpc>
            </a:pPr>
            <a:r>
              <a:rPr lang="en-US" altLang="zh-CN" dirty="0">
                <a:latin typeface="华文中宋" panose="02010600040101010101" pitchFamily="2" charset="-122"/>
                <a:ea typeface="华文中宋" panose="02010600040101010101" pitchFamily="2" charset="-122"/>
              </a:rPr>
              <a:t>     while( </a:t>
            </a:r>
            <a:r>
              <a:rPr lang="en-US" altLang="zh-CN" dirty="0" err="1">
                <a:latin typeface="华文中宋" panose="02010600040101010101" pitchFamily="2" charset="-122"/>
                <a:ea typeface="华文中宋" panose="02010600040101010101" pitchFamily="2" charset="-122"/>
              </a:rPr>
              <a:t>i</a:t>
            </a:r>
            <a:r>
              <a:rPr lang="en-US" altLang="zh-CN" dirty="0">
                <a:latin typeface="华文中宋" panose="02010600040101010101" pitchFamily="2" charset="-122"/>
                <a:ea typeface="华文中宋" panose="02010600040101010101" pitchFamily="2" charset="-122"/>
              </a:rPr>
              <a:t> != j ) {</a:t>
            </a:r>
          </a:p>
          <a:p>
            <a:pPr>
              <a:lnSpc>
                <a:spcPts val="2500"/>
              </a:lnSpc>
            </a:pPr>
            <a:r>
              <a:rPr lang="en-US" altLang="zh-CN" dirty="0">
                <a:latin typeface="华文中宋" panose="02010600040101010101" pitchFamily="2" charset="-122"/>
                <a:ea typeface="华文中宋" panose="02010600040101010101" pitchFamily="2" charset="-122"/>
              </a:rPr>
              <a:t>          </a:t>
            </a:r>
            <a:r>
              <a:rPr lang="en-US" altLang="zh-CN" dirty="0">
                <a:solidFill>
                  <a:srgbClr val="0033CC"/>
                </a:solidFill>
                <a:latin typeface="华文中宋" panose="02010600040101010101" pitchFamily="2" charset="-122"/>
                <a:ea typeface="华文中宋" panose="02010600040101010101" pitchFamily="2" charset="-122"/>
              </a:rPr>
              <a:t>while( </a:t>
            </a:r>
            <a:r>
              <a:rPr lang="en-US" altLang="zh-CN" dirty="0" err="1">
                <a:solidFill>
                  <a:srgbClr val="0033CC"/>
                </a:solidFill>
                <a:latin typeface="华文中宋" panose="02010600040101010101" pitchFamily="2" charset="-122"/>
                <a:ea typeface="华文中宋" panose="02010600040101010101" pitchFamily="2" charset="-122"/>
              </a:rPr>
              <a:t>i</a:t>
            </a:r>
            <a:r>
              <a:rPr lang="en-US" altLang="zh-CN" dirty="0">
                <a:solidFill>
                  <a:srgbClr val="0033CC"/>
                </a:solidFill>
                <a:latin typeface="华文中宋" panose="02010600040101010101" pitchFamily="2" charset="-122"/>
                <a:ea typeface="华文中宋" panose="02010600040101010101" pitchFamily="2" charset="-122"/>
              </a:rPr>
              <a:t>&lt; j &amp;&amp; data[j].key &gt;= </a:t>
            </a:r>
            <a:r>
              <a:rPr lang="en-US" altLang="zh-CN" dirty="0" err="1">
                <a:solidFill>
                  <a:srgbClr val="0033CC"/>
                </a:solidFill>
                <a:latin typeface="华文中宋" panose="02010600040101010101" pitchFamily="2" charset="-122"/>
                <a:ea typeface="华文中宋" panose="02010600040101010101" pitchFamily="2" charset="-122"/>
              </a:rPr>
              <a:t>temp.key</a:t>
            </a:r>
            <a:r>
              <a:rPr lang="en-US" altLang="zh-CN" dirty="0">
                <a:solidFill>
                  <a:srgbClr val="0033CC"/>
                </a:solidFill>
                <a:latin typeface="华文中宋" panose="02010600040101010101" pitchFamily="2" charset="-122"/>
                <a:ea typeface="华文中宋" panose="02010600040101010101" pitchFamily="2" charset="-122"/>
              </a:rPr>
              <a:t>)   j--; </a:t>
            </a:r>
          </a:p>
          <a:p>
            <a:pPr>
              <a:lnSpc>
                <a:spcPts val="2500"/>
              </a:lnSpc>
            </a:pPr>
            <a:r>
              <a:rPr lang="en-US" altLang="zh-CN" dirty="0">
                <a:solidFill>
                  <a:srgbClr val="0033CC"/>
                </a:solidFill>
                <a:latin typeface="华文中宋" panose="02010600040101010101" pitchFamily="2" charset="-122"/>
                <a:ea typeface="华文中宋" panose="02010600040101010101" pitchFamily="2" charset="-122"/>
              </a:rPr>
              <a:t>          if ( </a:t>
            </a:r>
            <a:r>
              <a:rPr lang="en-US" altLang="zh-CN" dirty="0" err="1">
                <a:solidFill>
                  <a:srgbClr val="0033CC"/>
                </a:solidFill>
                <a:latin typeface="华文中宋" panose="02010600040101010101" pitchFamily="2" charset="-122"/>
                <a:ea typeface="华文中宋" panose="02010600040101010101" pitchFamily="2" charset="-122"/>
              </a:rPr>
              <a:t>i</a:t>
            </a:r>
            <a:r>
              <a:rPr lang="en-US" altLang="zh-CN" dirty="0">
                <a:solidFill>
                  <a:srgbClr val="0033CC"/>
                </a:solidFill>
                <a:latin typeface="华文中宋" panose="02010600040101010101" pitchFamily="2" charset="-122"/>
                <a:ea typeface="华文中宋" panose="02010600040101010101" pitchFamily="2" charset="-122"/>
              </a:rPr>
              <a:t>&lt; j ) data[</a:t>
            </a:r>
            <a:r>
              <a:rPr lang="en-US" altLang="zh-CN" dirty="0" err="1">
                <a:solidFill>
                  <a:srgbClr val="0033CC"/>
                </a:solidFill>
                <a:latin typeface="华文中宋" panose="02010600040101010101" pitchFamily="2" charset="-122"/>
                <a:ea typeface="华文中宋" panose="02010600040101010101" pitchFamily="2" charset="-122"/>
              </a:rPr>
              <a:t>i</a:t>
            </a:r>
            <a:r>
              <a:rPr lang="en-US" altLang="zh-CN" dirty="0">
                <a:solidFill>
                  <a:srgbClr val="0033CC"/>
                </a:solidFill>
                <a:latin typeface="华文中宋" panose="02010600040101010101" pitchFamily="2" charset="-122"/>
                <a:ea typeface="华文中宋" panose="02010600040101010101" pitchFamily="2" charset="-122"/>
              </a:rPr>
              <a:t>++] = data[j]; </a:t>
            </a:r>
          </a:p>
          <a:p>
            <a:pPr>
              <a:lnSpc>
                <a:spcPts val="2500"/>
              </a:lnSpc>
            </a:pPr>
            <a:r>
              <a:rPr lang="en-US" altLang="zh-CN" dirty="0">
                <a:solidFill>
                  <a:srgbClr val="0033CC"/>
                </a:solidFill>
                <a:latin typeface="华文中宋" panose="02010600040101010101" pitchFamily="2" charset="-122"/>
                <a:ea typeface="华文中宋" panose="02010600040101010101" pitchFamily="2" charset="-122"/>
              </a:rPr>
              <a:t>         while( </a:t>
            </a:r>
            <a:r>
              <a:rPr lang="en-US" altLang="zh-CN" dirty="0" err="1">
                <a:solidFill>
                  <a:srgbClr val="0033CC"/>
                </a:solidFill>
                <a:latin typeface="华文中宋" panose="02010600040101010101" pitchFamily="2" charset="-122"/>
                <a:ea typeface="华文中宋" panose="02010600040101010101" pitchFamily="2" charset="-122"/>
              </a:rPr>
              <a:t>i</a:t>
            </a:r>
            <a:r>
              <a:rPr lang="en-US" altLang="zh-CN" dirty="0">
                <a:solidFill>
                  <a:srgbClr val="0033CC"/>
                </a:solidFill>
                <a:latin typeface="华文中宋" panose="02010600040101010101" pitchFamily="2" charset="-122"/>
                <a:ea typeface="华文中宋" panose="02010600040101010101" pitchFamily="2" charset="-122"/>
              </a:rPr>
              <a:t>&lt; j &amp;&amp; data[</a:t>
            </a:r>
            <a:r>
              <a:rPr lang="en-US" altLang="zh-CN" dirty="0" err="1">
                <a:solidFill>
                  <a:srgbClr val="0033CC"/>
                </a:solidFill>
                <a:latin typeface="华文中宋" panose="02010600040101010101" pitchFamily="2" charset="-122"/>
                <a:ea typeface="华文中宋" panose="02010600040101010101" pitchFamily="2" charset="-122"/>
              </a:rPr>
              <a:t>i</a:t>
            </a:r>
            <a:r>
              <a:rPr lang="en-US" altLang="zh-CN" dirty="0">
                <a:solidFill>
                  <a:srgbClr val="0033CC"/>
                </a:solidFill>
                <a:latin typeface="华文中宋" panose="02010600040101010101" pitchFamily="2" charset="-122"/>
                <a:ea typeface="华文中宋" panose="02010600040101010101" pitchFamily="2" charset="-122"/>
              </a:rPr>
              <a:t>].key &lt;= </a:t>
            </a:r>
            <a:r>
              <a:rPr lang="en-US" altLang="zh-CN" dirty="0" err="1">
                <a:solidFill>
                  <a:srgbClr val="0033CC"/>
                </a:solidFill>
                <a:latin typeface="华文中宋" panose="02010600040101010101" pitchFamily="2" charset="-122"/>
                <a:ea typeface="华文中宋" panose="02010600040101010101" pitchFamily="2" charset="-122"/>
              </a:rPr>
              <a:t>temp.key</a:t>
            </a:r>
            <a:r>
              <a:rPr lang="en-US" altLang="zh-CN" dirty="0">
                <a:solidFill>
                  <a:srgbClr val="0033CC"/>
                </a:solidFill>
                <a:latin typeface="华文中宋" panose="02010600040101010101" pitchFamily="2" charset="-122"/>
                <a:ea typeface="华文中宋" panose="02010600040101010101" pitchFamily="2" charset="-122"/>
              </a:rPr>
              <a:t>)   </a:t>
            </a:r>
            <a:r>
              <a:rPr lang="en-US" altLang="zh-CN" dirty="0" err="1">
                <a:solidFill>
                  <a:srgbClr val="0033CC"/>
                </a:solidFill>
                <a:latin typeface="华文中宋" panose="02010600040101010101" pitchFamily="2" charset="-122"/>
                <a:ea typeface="华文中宋" panose="02010600040101010101" pitchFamily="2" charset="-122"/>
              </a:rPr>
              <a:t>i</a:t>
            </a:r>
            <a:r>
              <a:rPr lang="en-US" altLang="zh-CN" dirty="0">
                <a:solidFill>
                  <a:srgbClr val="0033CC"/>
                </a:solidFill>
                <a:latin typeface="华文中宋" panose="02010600040101010101" pitchFamily="2" charset="-122"/>
                <a:ea typeface="华文中宋" panose="02010600040101010101" pitchFamily="2" charset="-122"/>
              </a:rPr>
              <a:t>++; </a:t>
            </a:r>
          </a:p>
          <a:p>
            <a:pPr>
              <a:lnSpc>
                <a:spcPts val="2500"/>
              </a:lnSpc>
            </a:pPr>
            <a:r>
              <a:rPr lang="en-US" altLang="zh-CN" dirty="0">
                <a:solidFill>
                  <a:srgbClr val="0033CC"/>
                </a:solidFill>
                <a:latin typeface="华文中宋" panose="02010600040101010101" pitchFamily="2" charset="-122"/>
                <a:ea typeface="华文中宋" panose="02010600040101010101" pitchFamily="2" charset="-122"/>
              </a:rPr>
              <a:t>          if (</a:t>
            </a:r>
            <a:r>
              <a:rPr lang="en-US" altLang="zh-CN" dirty="0" err="1">
                <a:solidFill>
                  <a:srgbClr val="0033CC"/>
                </a:solidFill>
                <a:latin typeface="华文中宋" panose="02010600040101010101" pitchFamily="2" charset="-122"/>
                <a:ea typeface="华文中宋" panose="02010600040101010101" pitchFamily="2" charset="-122"/>
              </a:rPr>
              <a:t>i</a:t>
            </a:r>
            <a:r>
              <a:rPr lang="en-US" altLang="zh-CN" dirty="0">
                <a:solidFill>
                  <a:srgbClr val="0033CC"/>
                </a:solidFill>
                <a:latin typeface="华文中宋" panose="02010600040101010101" pitchFamily="2" charset="-122"/>
                <a:ea typeface="华文中宋" panose="02010600040101010101" pitchFamily="2" charset="-122"/>
              </a:rPr>
              <a:t>&lt; j) data[j--] = data[</a:t>
            </a:r>
            <a:r>
              <a:rPr lang="en-US" altLang="zh-CN" dirty="0" err="1">
                <a:solidFill>
                  <a:srgbClr val="0033CC"/>
                </a:solidFill>
                <a:latin typeface="华文中宋" panose="02010600040101010101" pitchFamily="2" charset="-122"/>
                <a:ea typeface="华文中宋" panose="02010600040101010101" pitchFamily="2" charset="-122"/>
              </a:rPr>
              <a:t>i</a:t>
            </a:r>
            <a:r>
              <a:rPr lang="en-US" altLang="zh-CN" dirty="0">
                <a:solidFill>
                  <a:srgbClr val="0033CC"/>
                </a:solidFill>
                <a:latin typeface="华文中宋" panose="02010600040101010101" pitchFamily="2" charset="-122"/>
                <a:ea typeface="华文中宋" panose="02010600040101010101" pitchFamily="2" charset="-122"/>
              </a:rPr>
              <a:t>]; </a:t>
            </a:r>
          </a:p>
          <a:p>
            <a:pPr>
              <a:lnSpc>
                <a:spcPts val="2500"/>
              </a:lnSpc>
            </a:pPr>
            <a:r>
              <a:rPr lang="en-US" altLang="zh-CN" dirty="0">
                <a:latin typeface="华文中宋" panose="02010600040101010101" pitchFamily="2" charset="-122"/>
                <a:ea typeface="华文中宋" panose="02010600040101010101" pitchFamily="2" charset="-122"/>
              </a:rPr>
              <a:t>       }</a:t>
            </a:r>
          </a:p>
          <a:p>
            <a:pPr>
              <a:lnSpc>
                <a:spcPts val="2500"/>
              </a:lnSpc>
            </a:pPr>
            <a:r>
              <a:rPr lang="en-US" altLang="zh-CN" dirty="0">
                <a:latin typeface="华文中宋" panose="02010600040101010101" pitchFamily="2" charset="-122"/>
                <a:ea typeface="华文中宋" panose="02010600040101010101" pitchFamily="2" charset="-122"/>
              </a:rPr>
              <a:t>      data[</a:t>
            </a:r>
            <a:r>
              <a:rPr lang="en-US" altLang="zh-CN" dirty="0" err="1">
                <a:latin typeface="华文中宋" panose="02010600040101010101" pitchFamily="2" charset="-122"/>
                <a:ea typeface="华文中宋" panose="02010600040101010101" pitchFamily="2" charset="-122"/>
              </a:rPr>
              <a:t>i</a:t>
            </a:r>
            <a:r>
              <a:rPr lang="en-US" altLang="zh-CN" dirty="0">
                <a:latin typeface="华文中宋" panose="02010600040101010101" pitchFamily="2" charset="-122"/>
                <a:ea typeface="华文中宋" panose="02010600040101010101" pitchFamily="2" charset="-122"/>
              </a:rPr>
              <a:t>] = temp;         </a:t>
            </a:r>
          </a:p>
          <a:p>
            <a:pPr>
              <a:lnSpc>
                <a:spcPts val="2500"/>
              </a:lnSpc>
            </a:pPr>
            <a:r>
              <a:rPr lang="en-US" altLang="zh-CN" dirty="0">
                <a:latin typeface="华文中宋" panose="02010600040101010101" pitchFamily="2" charset="-122"/>
                <a:ea typeface="华文中宋" panose="02010600040101010101" pitchFamily="2" charset="-122"/>
              </a:rPr>
              <a:t>      </a:t>
            </a:r>
            <a:r>
              <a:rPr lang="en-US" altLang="zh-CN" dirty="0">
                <a:solidFill>
                  <a:srgbClr val="FF0000"/>
                </a:solidFill>
                <a:latin typeface="华文中宋" panose="02010600040101010101" pitchFamily="2" charset="-122"/>
                <a:ea typeface="华文中宋" panose="02010600040101010101" pitchFamily="2" charset="-122"/>
              </a:rPr>
              <a:t>quicksort ( </a:t>
            </a:r>
            <a:r>
              <a:rPr lang="en-US" altLang="zh-CN" dirty="0" err="1">
                <a:solidFill>
                  <a:srgbClr val="FF0000"/>
                </a:solidFill>
                <a:latin typeface="华文中宋" panose="02010600040101010101" pitchFamily="2" charset="-122"/>
                <a:ea typeface="华文中宋" panose="02010600040101010101" pitchFamily="2" charset="-122"/>
              </a:rPr>
              <a:t>pvector</a:t>
            </a:r>
            <a:r>
              <a:rPr lang="en-US" altLang="zh-CN" dirty="0">
                <a:solidFill>
                  <a:srgbClr val="FF0000"/>
                </a:solidFill>
                <a:latin typeface="华文中宋" panose="02010600040101010101" pitchFamily="2" charset="-122"/>
                <a:ea typeface="华文中宋" panose="02010600040101010101" pitchFamily="2" charset="-122"/>
              </a:rPr>
              <a:t>,  l,  i-1 );</a:t>
            </a:r>
          </a:p>
          <a:p>
            <a:pPr>
              <a:lnSpc>
                <a:spcPts val="2500"/>
              </a:lnSpc>
            </a:pPr>
            <a:r>
              <a:rPr lang="en-US" altLang="zh-CN" dirty="0">
                <a:solidFill>
                  <a:srgbClr val="FF0000"/>
                </a:solidFill>
                <a:latin typeface="华文中宋" panose="02010600040101010101" pitchFamily="2" charset="-122"/>
                <a:ea typeface="华文中宋" panose="02010600040101010101" pitchFamily="2" charset="-122"/>
              </a:rPr>
              <a:t>      quicksort ( </a:t>
            </a:r>
            <a:r>
              <a:rPr lang="en-US" altLang="zh-CN" dirty="0" err="1">
                <a:solidFill>
                  <a:srgbClr val="FF0000"/>
                </a:solidFill>
                <a:latin typeface="华文中宋" panose="02010600040101010101" pitchFamily="2" charset="-122"/>
                <a:ea typeface="华文中宋" panose="02010600040101010101" pitchFamily="2" charset="-122"/>
              </a:rPr>
              <a:t>pvector</a:t>
            </a:r>
            <a:r>
              <a:rPr lang="en-US" altLang="zh-CN" dirty="0">
                <a:solidFill>
                  <a:srgbClr val="FF0000"/>
                </a:solidFill>
                <a:latin typeface="华文中宋" panose="02010600040101010101" pitchFamily="2" charset="-122"/>
                <a:ea typeface="华文中宋" panose="02010600040101010101" pitchFamily="2" charset="-122"/>
              </a:rPr>
              <a:t>,  i+1, r );  </a:t>
            </a:r>
          </a:p>
          <a:p>
            <a:pPr>
              <a:lnSpc>
                <a:spcPts val="2500"/>
              </a:lnSpc>
            </a:pPr>
            <a:r>
              <a:rPr lang="en-US" altLang="zh-CN" dirty="0">
                <a:latin typeface="华文中宋" panose="02010600040101010101" pitchFamily="2" charset="-122"/>
                <a:ea typeface="华文中宋" panose="02010600040101010101" pitchFamily="2" charset="-122"/>
              </a:rPr>
              <a:t>}</a:t>
            </a:r>
          </a:p>
        </p:txBody>
      </p:sp>
      <p:sp>
        <p:nvSpPr>
          <p:cNvPr id="5" name="圆角矩形 4"/>
          <p:cNvSpPr/>
          <p:nvPr/>
        </p:nvSpPr>
        <p:spPr bwMode="auto">
          <a:xfrm>
            <a:off x="1181099" y="5429248"/>
            <a:ext cx="3906983" cy="680607"/>
          </a:xfrm>
          <a:prstGeom prst="roundRect">
            <a:avLst>
              <a:gd name="adj" fmla="val 7658"/>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圆角矩形 5"/>
          <p:cNvSpPr/>
          <p:nvPr/>
        </p:nvSpPr>
        <p:spPr bwMode="auto">
          <a:xfrm>
            <a:off x="1430481" y="3630537"/>
            <a:ext cx="5316683" cy="636666"/>
          </a:xfrm>
          <a:prstGeom prst="roundRect">
            <a:avLst>
              <a:gd name="adj" fmla="val 7658"/>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 name="圆角矩形 6"/>
          <p:cNvSpPr/>
          <p:nvPr/>
        </p:nvSpPr>
        <p:spPr bwMode="auto">
          <a:xfrm>
            <a:off x="1430480" y="4197928"/>
            <a:ext cx="5316683" cy="636666"/>
          </a:xfrm>
          <a:prstGeom prst="roundRect">
            <a:avLst>
              <a:gd name="adj" fmla="val 7658"/>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10208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0" nodeType="clickEffect">
                                  <p:stCondLst>
                                    <p:cond delay="0"/>
                                  </p:stCondLst>
                                  <p:childTnLst>
                                    <p:animEffect transition="out" filter="wipe(up)">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0" nodeType="clickEffect">
                                  <p:stCondLst>
                                    <p:cond delay="0"/>
                                  </p:stCondLst>
                                  <p:childTnLst>
                                    <p:animEffect transition="out" filter="wipe(up)">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快排序</a:t>
            </a:r>
          </a:p>
        </p:txBody>
      </p:sp>
      <p:sp>
        <p:nvSpPr>
          <p:cNvPr id="4" name="内容占位符 2">
            <a:extLst>
              <a:ext uri="{FF2B5EF4-FFF2-40B4-BE49-F238E27FC236}">
                <a16:creationId xmlns:a16="http://schemas.microsoft.com/office/drawing/2014/main" id="{970634C6-8525-3B13-7576-0C265454003A}"/>
              </a:ext>
            </a:extLst>
          </p:cNvPr>
          <p:cNvSpPr txBox="1">
            <a:spLocks/>
          </p:cNvSpPr>
          <p:nvPr/>
        </p:nvSpPr>
        <p:spPr bwMode="auto">
          <a:xfrm>
            <a:off x="609600" y="1354125"/>
            <a:ext cx="8153400" cy="67909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19  5   8  37  46  24 15  28   6 13</a:t>
            </a:r>
            <a:endParaRPr lang="zh-CN" altLang="en-US" dirty="0"/>
          </a:p>
        </p:txBody>
      </p:sp>
    </p:spTree>
    <p:extLst>
      <p:ext uri="{BB962C8B-B14F-4D97-AF65-F5344CB8AC3E}">
        <p14:creationId xmlns:p14="http://schemas.microsoft.com/office/powerpoint/2010/main" val="266119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交换排序：快速排序算法分析</a:t>
            </a:r>
          </a:p>
        </p:txBody>
      </p:sp>
      <p:sp>
        <p:nvSpPr>
          <p:cNvPr id="3" name="内容占位符 2"/>
          <p:cNvSpPr>
            <a:spLocks noGrp="1"/>
          </p:cNvSpPr>
          <p:nvPr>
            <p:ph idx="1"/>
          </p:nvPr>
        </p:nvSpPr>
        <p:spPr>
          <a:xfrm>
            <a:off x="452354" y="1341438"/>
            <a:ext cx="8153400" cy="4784725"/>
          </a:xfrm>
        </p:spPr>
        <p:txBody>
          <a:bodyPr/>
          <a:lstStyle/>
          <a:p>
            <a:r>
              <a:rPr lang="zh-CN" altLang="en-US" sz="2000" dirty="0"/>
              <a:t>快速排序的最坏时间复杂度应为</a:t>
            </a:r>
            <a:r>
              <a:rPr lang="en-US" altLang="zh-CN" sz="2000" dirty="0"/>
              <a:t>O(n</a:t>
            </a:r>
            <a:r>
              <a:rPr lang="en-US" altLang="zh-CN" sz="2000" baseline="30000" dirty="0"/>
              <a:t>2</a:t>
            </a:r>
            <a:r>
              <a:rPr lang="en-US" altLang="zh-CN" sz="2000" dirty="0"/>
              <a:t>)</a:t>
            </a:r>
            <a:r>
              <a:rPr lang="zh-CN" altLang="en-US" sz="2000" dirty="0"/>
              <a:t>，最坏情况出现在待排序序列为有序时；最好时间复杂度为</a:t>
            </a:r>
            <a:r>
              <a:rPr lang="en-US" altLang="zh-CN" sz="2000" dirty="0"/>
              <a:t>O(nlog</a:t>
            </a:r>
            <a:r>
              <a:rPr lang="en-US" altLang="zh-CN" sz="2000" baseline="-25000" dirty="0"/>
              <a:t>2</a:t>
            </a:r>
            <a:r>
              <a:rPr lang="en-US" altLang="zh-CN" sz="2000" dirty="0"/>
              <a:t>n)</a:t>
            </a:r>
            <a:r>
              <a:rPr lang="zh-CN" altLang="en-US" sz="2000" dirty="0"/>
              <a:t>，即每次划分能把序列分为长度差不多的两段时；快速排序的平均时间复杂度是</a:t>
            </a:r>
            <a:r>
              <a:rPr lang="en-US" altLang="zh-CN" sz="2000" dirty="0"/>
              <a:t>T(n)=O(nlog</a:t>
            </a:r>
            <a:r>
              <a:rPr lang="en-US" altLang="zh-CN" sz="2000" baseline="-25000" dirty="0"/>
              <a:t>2</a:t>
            </a:r>
            <a:r>
              <a:rPr lang="en-US" altLang="zh-CN" sz="2000" dirty="0"/>
              <a:t>n)</a:t>
            </a:r>
          </a:p>
          <a:p>
            <a:r>
              <a:rPr lang="zh-CN" altLang="en-US" sz="2000" dirty="0"/>
              <a:t>为减少最坏情况的出现，可采用“三者取中”规则，每趟划分前，比较</a:t>
            </a:r>
            <a:r>
              <a:rPr lang="en-US" altLang="zh-CN" sz="2000" dirty="0"/>
              <a:t>R[l].key</a:t>
            </a:r>
            <a:r>
              <a:rPr lang="zh-CN" altLang="en-US" sz="2000" dirty="0"/>
              <a:t>、</a:t>
            </a:r>
            <a:r>
              <a:rPr lang="en-US" altLang="zh-CN" sz="2000" dirty="0"/>
              <a:t>R[r].key</a:t>
            </a:r>
            <a:r>
              <a:rPr lang="zh-CN" altLang="en-US" sz="2000" dirty="0"/>
              <a:t>和</a:t>
            </a:r>
            <a:r>
              <a:rPr lang="en-US" altLang="zh-CN" sz="2000" dirty="0"/>
              <a:t>R[ (</a:t>
            </a:r>
            <a:r>
              <a:rPr lang="en-US" altLang="zh-CN" sz="2000" dirty="0" err="1"/>
              <a:t>l+r</a:t>
            </a:r>
            <a:r>
              <a:rPr lang="en-US" altLang="zh-CN" sz="2000" dirty="0"/>
              <a:t>)/2 ].key</a:t>
            </a:r>
            <a:r>
              <a:rPr lang="zh-CN" altLang="en-US" sz="2000" dirty="0"/>
              <a:t>的大小，取中间记录与</a:t>
            </a:r>
            <a:r>
              <a:rPr lang="en-US" altLang="zh-CN" sz="2000" dirty="0"/>
              <a:t>R[l]</a:t>
            </a:r>
            <a:r>
              <a:rPr lang="zh-CN" altLang="en-US" sz="2000" dirty="0"/>
              <a:t>交换，用它的排序码划分</a:t>
            </a:r>
            <a:endParaRPr lang="en-US" altLang="zh-CN" sz="2000" dirty="0"/>
          </a:p>
          <a:p>
            <a:r>
              <a:rPr lang="zh-CN" altLang="en-US" sz="2000" dirty="0"/>
              <a:t>算法需要栈空间实现递归，栈大小取决于递归深度，最多不超过</a:t>
            </a:r>
            <a:r>
              <a:rPr lang="en-US" altLang="zh-CN" sz="2000" dirty="0"/>
              <a:t>n</a:t>
            </a:r>
            <a:r>
              <a:rPr lang="zh-CN" altLang="en-US" sz="2000" dirty="0"/>
              <a:t>。若每次选较大一半进栈，处理短的一半，递归深度将不超过</a:t>
            </a:r>
            <a:r>
              <a:rPr lang="en-US" altLang="zh-CN" sz="2000" dirty="0"/>
              <a:t>log</a:t>
            </a:r>
            <a:r>
              <a:rPr lang="en-US" altLang="zh-CN" sz="2000" baseline="-25000" dirty="0"/>
              <a:t>2</a:t>
            </a:r>
            <a:r>
              <a:rPr lang="en-US" altLang="zh-CN" sz="2000" dirty="0"/>
              <a:t>n</a:t>
            </a:r>
            <a:r>
              <a:rPr lang="zh-CN" altLang="en-US" sz="2000" dirty="0"/>
              <a:t>，所以快速排序的辅助空间为</a:t>
            </a:r>
            <a:r>
              <a:rPr lang="en-US" altLang="zh-CN" sz="2000" dirty="0"/>
              <a:t>O(log</a:t>
            </a:r>
            <a:r>
              <a:rPr lang="en-US" altLang="zh-CN" sz="2000" baseline="-25000" dirty="0"/>
              <a:t>2</a:t>
            </a:r>
            <a:r>
              <a:rPr lang="en-US" altLang="zh-CN" sz="2000" dirty="0"/>
              <a:t>n)</a:t>
            </a:r>
          </a:p>
          <a:p>
            <a:r>
              <a:rPr lang="zh-CN" altLang="en-US" sz="2000" dirty="0"/>
              <a:t>快速排序算法是不稳定的</a:t>
            </a:r>
            <a:endParaRPr lang="en-US" altLang="zh-CN" sz="2000" dirty="0"/>
          </a:p>
        </p:txBody>
      </p:sp>
    </p:spTree>
    <p:extLst>
      <p:ext uri="{BB962C8B-B14F-4D97-AF65-F5344CB8AC3E}">
        <p14:creationId xmlns:p14="http://schemas.microsoft.com/office/powerpoint/2010/main" val="41580758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28613" y="249238"/>
            <a:ext cx="5181600" cy="606425"/>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4400" dirty="0">
                <a:sym typeface="Comic Sans MS" pitchFamily="66" charset="0"/>
              </a:rPr>
              <a:t>内容概要</a:t>
            </a:r>
          </a:p>
        </p:txBody>
      </p:sp>
      <p:sp>
        <p:nvSpPr>
          <p:cNvPr id="17411" name="AutoShape 15"/>
          <p:cNvSpPr>
            <a:spLocks noChangeArrowheads="1"/>
          </p:cNvSpPr>
          <p:nvPr/>
        </p:nvSpPr>
        <p:spPr bwMode="auto">
          <a:xfrm>
            <a:off x="2430463" y="2522538"/>
            <a:ext cx="4579937" cy="528637"/>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2" name="AutoShape 16"/>
          <p:cNvSpPr>
            <a:spLocks noChangeArrowheads="1"/>
          </p:cNvSpPr>
          <p:nvPr/>
        </p:nvSpPr>
        <p:spPr bwMode="auto">
          <a:xfrm>
            <a:off x="2028825" y="2384425"/>
            <a:ext cx="723900" cy="793750"/>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3" name="Text Box 17"/>
          <p:cNvSpPr>
            <a:spLocks noChangeArrowheads="1"/>
          </p:cNvSpPr>
          <p:nvPr/>
        </p:nvSpPr>
        <p:spPr bwMode="auto">
          <a:xfrm>
            <a:off x="2928938" y="2586038"/>
            <a:ext cx="3181350" cy="461665"/>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选择排序</a:t>
            </a:r>
            <a:endParaRPr lang="zh-CN" altLang="en-US" dirty="0">
              <a:solidFill>
                <a:srgbClr val="555555"/>
              </a:solidFill>
              <a:latin typeface="黑体" pitchFamily="49" charset="-122"/>
              <a:ea typeface="黑体" pitchFamily="49" charset="-122"/>
            </a:endParaRPr>
          </a:p>
        </p:txBody>
      </p:sp>
      <p:sp>
        <p:nvSpPr>
          <p:cNvPr id="17414" name="Text Box 18"/>
          <p:cNvSpPr>
            <a:spLocks noChangeArrowheads="1"/>
          </p:cNvSpPr>
          <p:nvPr/>
        </p:nvSpPr>
        <p:spPr bwMode="auto">
          <a:xfrm>
            <a:off x="2195513" y="2498725"/>
            <a:ext cx="338554" cy="461665"/>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2</a:t>
            </a:r>
            <a:endParaRPr lang="zh-CN" altLang="en-US">
              <a:solidFill>
                <a:srgbClr val="555555"/>
              </a:solidFill>
              <a:latin typeface="黑体" pitchFamily="49" charset="-122"/>
              <a:ea typeface="黑体" pitchFamily="49" charset="-122"/>
            </a:endParaRPr>
          </a:p>
        </p:txBody>
      </p:sp>
      <p:grpSp>
        <p:nvGrpSpPr>
          <p:cNvPr id="17415" name="Group 7"/>
          <p:cNvGrpSpPr>
            <a:grpSpLocks/>
          </p:cNvGrpSpPr>
          <p:nvPr/>
        </p:nvGrpSpPr>
        <p:grpSpPr bwMode="auto">
          <a:xfrm>
            <a:off x="2084388" y="5138738"/>
            <a:ext cx="4946650" cy="784225"/>
            <a:chOff x="0" y="0"/>
            <a:chExt cx="2976" cy="432"/>
          </a:xfrm>
        </p:grpSpPr>
        <p:sp>
          <p:nvSpPr>
            <p:cNvPr id="17431"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2"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3" name="Text Box 22"/>
            <p:cNvSpPr>
              <a:spLocks noChangeArrowheads="1"/>
            </p:cNvSpPr>
            <p:nvPr/>
          </p:nvSpPr>
          <p:spPr bwMode="auto">
            <a:xfrm>
              <a:off x="384" y="110"/>
              <a:ext cx="2160" cy="254"/>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归并排序</a:t>
              </a:r>
              <a:endParaRPr lang="zh-CN" altLang="zh-CN" dirty="0">
                <a:solidFill>
                  <a:srgbClr val="555555"/>
                </a:solidFill>
                <a:latin typeface="黑体" pitchFamily="49" charset="-122"/>
                <a:ea typeface="黑体" pitchFamily="49" charset="-122"/>
              </a:endParaRPr>
            </a:p>
          </p:txBody>
        </p:sp>
        <p:sp>
          <p:nvSpPr>
            <p:cNvPr id="17434"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5</a:t>
              </a:r>
              <a:endParaRPr lang="zh-CN" altLang="en-US">
                <a:solidFill>
                  <a:srgbClr val="555555"/>
                </a:solidFill>
                <a:latin typeface="黑体" pitchFamily="49" charset="-122"/>
                <a:ea typeface="黑体" pitchFamily="49" charset="-122"/>
              </a:endParaRPr>
            </a:p>
          </p:txBody>
        </p:sp>
      </p:grpSp>
      <p:grpSp>
        <p:nvGrpSpPr>
          <p:cNvPr id="17416" name="Group 12"/>
          <p:cNvGrpSpPr>
            <a:grpSpLocks/>
          </p:cNvGrpSpPr>
          <p:nvPr/>
        </p:nvGrpSpPr>
        <p:grpSpPr bwMode="auto">
          <a:xfrm>
            <a:off x="2084388" y="4203700"/>
            <a:ext cx="4981575" cy="793750"/>
            <a:chOff x="0" y="0"/>
            <a:chExt cx="2976" cy="432"/>
          </a:xfrm>
        </p:grpSpPr>
        <p:sp>
          <p:nvSpPr>
            <p:cNvPr id="17427" name="AutoShape 15"/>
            <p:cNvSpPr>
              <a:spLocks noChangeArrowheads="1"/>
            </p:cNvSpPr>
            <p:nvPr/>
          </p:nvSpPr>
          <p:spPr bwMode="auto">
            <a:xfrm>
              <a:off x="240" y="75"/>
              <a:ext cx="2736" cy="288"/>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8" name="AutoShape 16"/>
            <p:cNvSpPr>
              <a:spLocks noChangeArrowheads="1"/>
            </p:cNvSpPr>
            <p:nvPr/>
          </p:nvSpPr>
          <p:spPr bwMode="auto">
            <a:xfrm>
              <a:off x="0" y="0"/>
              <a:ext cx="432" cy="432"/>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9" name="Text Box 17"/>
            <p:cNvSpPr>
              <a:spLocks noChangeArrowheads="1"/>
            </p:cNvSpPr>
            <p:nvPr/>
          </p:nvSpPr>
          <p:spPr bwMode="auto">
            <a:xfrm>
              <a:off x="384" y="110"/>
              <a:ext cx="2159" cy="251"/>
            </a:xfrm>
            <a:prstGeom prst="rect">
              <a:avLst/>
            </a:prstGeom>
            <a:noFill/>
            <a:ln w="9525">
              <a:noFill/>
              <a:miter lim="800000"/>
              <a:headEnd/>
              <a:tailEnd/>
            </a:ln>
          </p:spPr>
          <p:txBody>
            <a:bodyPr>
              <a:spAutoFit/>
            </a:bodyPr>
            <a:lstStyle/>
            <a:p>
              <a:pPr algn="ctr"/>
              <a:r>
                <a:rPr lang="zh-CN" altLang="en-US" sz="2400" dirty="0">
                  <a:solidFill>
                    <a:srgbClr val="FF0000"/>
                  </a:solidFill>
                  <a:latin typeface="黑体" pitchFamily="49" charset="-122"/>
                  <a:ea typeface="黑体" pitchFamily="49" charset="-122"/>
                  <a:sym typeface="微软雅黑" pitchFamily="34" charset="-122"/>
                </a:rPr>
                <a:t>分配排序</a:t>
              </a:r>
            </a:p>
          </p:txBody>
        </p:sp>
        <p:sp>
          <p:nvSpPr>
            <p:cNvPr id="17430" name="Text Box 18"/>
            <p:cNvSpPr>
              <a:spLocks noChangeArrowheads="1"/>
            </p:cNvSpPr>
            <p:nvPr/>
          </p:nvSpPr>
          <p:spPr bwMode="auto">
            <a:xfrm>
              <a:off x="100" y="62"/>
              <a:ext cx="202" cy="251"/>
            </a:xfrm>
            <a:prstGeom prst="rect">
              <a:avLst/>
            </a:prstGeom>
            <a:noFill/>
            <a:ln w="9525">
              <a:noFill/>
              <a:miter lim="800000"/>
              <a:headEnd/>
              <a:tailEnd/>
            </a:ln>
          </p:spPr>
          <p:txBody>
            <a:bodyPr wrap="none">
              <a:spAutoFit/>
            </a:bodyPr>
            <a:lstStyle/>
            <a:p>
              <a:pPr algn="ctr">
                <a:buFont typeface="Arial" charset="0"/>
                <a:buNone/>
              </a:pPr>
              <a:r>
                <a:rPr lang="en-US" altLang="zh-CN" sz="2400" dirty="0">
                  <a:solidFill>
                    <a:srgbClr val="F9F9F9"/>
                  </a:solidFill>
                  <a:latin typeface="黑体" pitchFamily="49" charset="-122"/>
                  <a:ea typeface="黑体" pitchFamily="49" charset="-122"/>
                  <a:sym typeface="微软雅黑" pitchFamily="34" charset="-122"/>
                </a:rPr>
                <a:t>4</a:t>
              </a:r>
              <a:endParaRPr lang="zh-CN" altLang="en-US" dirty="0">
                <a:solidFill>
                  <a:srgbClr val="555555"/>
                </a:solidFill>
                <a:latin typeface="黑体" pitchFamily="49" charset="-122"/>
                <a:ea typeface="黑体" pitchFamily="49" charset="-122"/>
              </a:endParaRPr>
            </a:p>
          </p:txBody>
        </p:sp>
      </p:grpSp>
      <p:grpSp>
        <p:nvGrpSpPr>
          <p:cNvPr id="17417" name="Group 17"/>
          <p:cNvGrpSpPr>
            <a:grpSpLocks/>
          </p:cNvGrpSpPr>
          <p:nvPr/>
        </p:nvGrpSpPr>
        <p:grpSpPr bwMode="auto">
          <a:xfrm>
            <a:off x="2066925" y="3292475"/>
            <a:ext cx="4946650" cy="784225"/>
            <a:chOff x="0" y="0"/>
            <a:chExt cx="2976" cy="432"/>
          </a:xfrm>
        </p:grpSpPr>
        <p:sp>
          <p:nvSpPr>
            <p:cNvPr id="17423"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4"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5"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交换排序</a:t>
              </a:r>
            </a:p>
          </p:txBody>
        </p:sp>
        <p:sp>
          <p:nvSpPr>
            <p:cNvPr id="17426"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3</a:t>
              </a:r>
              <a:endParaRPr lang="zh-CN" altLang="en-US">
                <a:solidFill>
                  <a:srgbClr val="555555"/>
                </a:solidFill>
                <a:latin typeface="黑体" pitchFamily="49" charset="-122"/>
                <a:ea typeface="黑体" pitchFamily="49" charset="-122"/>
              </a:endParaRPr>
            </a:p>
          </p:txBody>
        </p:sp>
      </p:grpSp>
      <p:grpSp>
        <p:nvGrpSpPr>
          <p:cNvPr id="17418" name="Group 22"/>
          <p:cNvGrpSpPr>
            <a:grpSpLocks/>
          </p:cNvGrpSpPr>
          <p:nvPr/>
        </p:nvGrpSpPr>
        <p:grpSpPr bwMode="auto">
          <a:xfrm>
            <a:off x="2032000" y="1497013"/>
            <a:ext cx="4946650" cy="784225"/>
            <a:chOff x="0" y="0"/>
            <a:chExt cx="2976" cy="432"/>
          </a:xfrm>
        </p:grpSpPr>
        <p:sp>
          <p:nvSpPr>
            <p:cNvPr id="17419"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0"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1"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r>
                <a:rPr lang="zh-CN" altLang="en-US" sz="2400" dirty="0">
                  <a:solidFill>
                    <a:srgbClr val="555555"/>
                  </a:solidFill>
                  <a:latin typeface="黑体" pitchFamily="49" charset="-122"/>
                  <a:ea typeface="黑体" pitchFamily="49" charset="-122"/>
                  <a:sym typeface="微软雅黑" pitchFamily="34" charset="-122"/>
                </a:rPr>
                <a:t> 插入排序</a:t>
              </a:r>
              <a:endParaRPr lang="zh-CN" altLang="en-US" sz="2400" dirty="0">
                <a:solidFill>
                  <a:srgbClr val="555555"/>
                </a:solidFill>
                <a:latin typeface="黑体" pitchFamily="49" charset="-122"/>
                <a:ea typeface="黑体" pitchFamily="49" charset="-122"/>
              </a:endParaRPr>
            </a:p>
          </p:txBody>
        </p:sp>
        <p:sp>
          <p:nvSpPr>
            <p:cNvPr id="17422" name="Text Box 23"/>
            <p:cNvSpPr>
              <a:spLocks noChangeArrowheads="1"/>
            </p:cNvSpPr>
            <p:nvPr/>
          </p:nvSpPr>
          <p:spPr bwMode="auto">
            <a:xfrm>
              <a:off x="98"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1</a:t>
              </a:r>
              <a:endParaRPr lang="zh-CN" altLang="en-US">
                <a:solidFill>
                  <a:srgbClr val="555555"/>
                </a:solidFill>
                <a:latin typeface="黑体" pitchFamily="49" charset="-122"/>
                <a:ea typeface="黑体" pitchFamily="49" charset="-122"/>
              </a:endParaRPr>
            </a:p>
          </p:txBody>
        </p:sp>
      </p:grpSp>
    </p:spTree>
    <p:extLst>
      <p:ext uri="{BB962C8B-B14F-4D97-AF65-F5344CB8AC3E}">
        <p14:creationId xmlns:p14="http://schemas.microsoft.com/office/powerpoint/2010/main" val="1714225907"/>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分配排序</a:t>
            </a:r>
          </a:p>
        </p:txBody>
      </p:sp>
      <p:pic>
        <p:nvPicPr>
          <p:cNvPr id="4" name="图片 3"/>
          <p:cNvPicPr>
            <a:picLocks noChangeAspect="1"/>
          </p:cNvPicPr>
          <p:nvPr/>
        </p:nvPicPr>
        <p:blipFill>
          <a:blip r:embed="rId2" cstate="print"/>
          <a:stretch>
            <a:fillRect/>
          </a:stretch>
        </p:blipFill>
        <p:spPr>
          <a:xfrm>
            <a:off x="4139890" y="2554210"/>
            <a:ext cx="552450" cy="771525"/>
          </a:xfrm>
          <a:prstGeom prst="rect">
            <a:avLst/>
          </a:prstGeom>
        </p:spPr>
      </p:pic>
      <p:pic>
        <p:nvPicPr>
          <p:cNvPr id="5" name="图片 4"/>
          <p:cNvPicPr>
            <a:picLocks noChangeAspect="1"/>
          </p:cNvPicPr>
          <p:nvPr/>
        </p:nvPicPr>
        <p:blipFill>
          <a:blip r:embed="rId3" cstate="print"/>
          <a:stretch>
            <a:fillRect/>
          </a:stretch>
        </p:blipFill>
        <p:spPr>
          <a:xfrm>
            <a:off x="4775917" y="3124735"/>
            <a:ext cx="523875" cy="742950"/>
          </a:xfrm>
          <a:prstGeom prst="rect">
            <a:avLst/>
          </a:prstGeom>
        </p:spPr>
      </p:pic>
      <p:pic>
        <p:nvPicPr>
          <p:cNvPr id="6" name="图片 5"/>
          <p:cNvPicPr>
            <a:picLocks noChangeAspect="1"/>
          </p:cNvPicPr>
          <p:nvPr/>
        </p:nvPicPr>
        <p:blipFill>
          <a:blip r:embed="rId4" cstate="print"/>
          <a:stretch>
            <a:fillRect/>
          </a:stretch>
        </p:blipFill>
        <p:spPr>
          <a:xfrm>
            <a:off x="4243114" y="4463720"/>
            <a:ext cx="542925" cy="733425"/>
          </a:xfrm>
          <a:prstGeom prst="rect">
            <a:avLst/>
          </a:prstGeom>
        </p:spPr>
      </p:pic>
      <p:pic>
        <p:nvPicPr>
          <p:cNvPr id="7" name="图片 6"/>
          <p:cNvPicPr>
            <a:picLocks noChangeAspect="1"/>
          </p:cNvPicPr>
          <p:nvPr/>
        </p:nvPicPr>
        <p:blipFill>
          <a:blip r:embed="rId5" cstate="print"/>
          <a:stretch>
            <a:fillRect/>
          </a:stretch>
        </p:blipFill>
        <p:spPr>
          <a:xfrm>
            <a:off x="2694722" y="3500972"/>
            <a:ext cx="542925" cy="752475"/>
          </a:xfrm>
          <a:prstGeom prst="rect">
            <a:avLst/>
          </a:prstGeom>
        </p:spPr>
      </p:pic>
      <p:pic>
        <p:nvPicPr>
          <p:cNvPr id="8" name="图片 7"/>
          <p:cNvPicPr>
            <a:picLocks noChangeAspect="1"/>
          </p:cNvPicPr>
          <p:nvPr/>
        </p:nvPicPr>
        <p:blipFill>
          <a:blip r:embed="rId6" cstate="print"/>
          <a:stretch>
            <a:fillRect/>
          </a:stretch>
        </p:blipFill>
        <p:spPr>
          <a:xfrm>
            <a:off x="1702260" y="3660151"/>
            <a:ext cx="542925" cy="771525"/>
          </a:xfrm>
          <a:prstGeom prst="rect">
            <a:avLst/>
          </a:prstGeom>
        </p:spPr>
      </p:pic>
      <p:pic>
        <p:nvPicPr>
          <p:cNvPr id="9" name="图片 8"/>
          <p:cNvPicPr>
            <a:picLocks noChangeAspect="1"/>
          </p:cNvPicPr>
          <p:nvPr/>
        </p:nvPicPr>
        <p:blipFill>
          <a:blip r:embed="rId7" cstate="print"/>
          <a:stretch>
            <a:fillRect/>
          </a:stretch>
        </p:blipFill>
        <p:spPr>
          <a:xfrm>
            <a:off x="5077262" y="3124735"/>
            <a:ext cx="561975" cy="742950"/>
          </a:xfrm>
          <a:prstGeom prst="rect">
            <a:avLst/>
          </a:prstGeom>
        </p:spPr>
      </p:pic>
      <p:pic>
        <p:nvPicPr>
          <p:cNvPr id="10" name="图片 9"/>
          <p:cNvPicPr>
            <a:picLocks noChangeAspect="1"/>
          </p:cNvPicPr>
          <p:nvPr/>
        </p:nvPicPr>
        <p:blipFill>
          <a:blip r:embed="rId8" cstate="print"/>
          <a:stretch>
            <a:fillRect/>
          </a:stretch>
        </p:blipFill>
        <p:spPr>
          <a:xfrm>
            <a:off x="4272982" y="3660151"/>
            <a:ext cx="542925" cy="771525"/>
          </a:xfrm>
          <a:prstGeom prst="rect">
            <a:avLst/>
          </a:prstGeom>
        </p:spPr>
      </p:pic>
      <p:pic>
        <p:nvPicPr>
          <p:cNvPr id="11" name="图片 10"/>
          <p:cNvPicPr>
            <a:picLocks noChangeAspect="1"/>
          </p:cNvPicPr>
          <p:nvPr/>
        </p:nvPicPr>
        <p:blipFill>
          <a:blip r:embed="rId9" cstate="print"/>
          <a:stretch>
            <a:fillRect/>
          </a:stretch>
        </p:blipFill>
        <p:spPr>
          <a:xfrm>
            <a:off x="5049025" y="5261233"/>
            <a:ext cx="533400" cy="771525"/>
          </a:xfrm>
          <a:prstGeom prst="rect">
            <a:avLst/>
          </a:prstGeom>
        </p:spPr>
      </p:pic>
      <p:pic>
        <p:nvPicPr>
          <p:cNvPr id="12" name="图片 11"/>
          <p:cNvPicPr>
            <a:picLocks noChangeAspect="1"/>
          </p:cNvPicPr>
          <p:nvPr/>
        </p:nvPicPr>
        <p:blipFill>
          <a:blip r:embed="rId10" cstate="print"/>
          <a:stretch>
            <a:fillRect/>
          </a:stretch>
        </p:blipFill>
        <p:spPr>
          <a:xfrm>
            <a:off x="4370804" y="1470787"/>
            <a:ext cx="552450" cy="771525"/>
          </a:xfrm>
          <a:prstGeom prst="rect">
            <a:avLst/>
          </a:prstGeom>
        </p:spPr>
      </p:pic>
      <p:pic>
        <p:nvPicPr>
          <p:cNvPr id="13" name="图片 12"/>
          <p:cNvPicPr>
            <a:picLocks noChangeAspect="1"/>
          </p:cNvPicPr>
          <p:nvPr/>
        </p:nvPicPr>
        <p:blipFill>
          <a:blip r:embed="rId11" cstate="print"/>
          <a:stretch>
            <a:fillRect/>
          </a:stretch>
        </p:blipFill>
        <p:spPr>
          <a:xfrm>
            <a:off x="3587655" y="2939973"/>
            <a:ext cx="542925" cy="762000"/>
          </a:xfrm>
          <a:prstGeom prst="rect">
            <a:avLst/>
          </a:prstGeom>
        </p:spPr>
      </p:pic>
      <p:pic>
        <p:nvPicPr>
          <p:cNvPr id="14" name="图片 13"/>
          <p:cNvPicPr>
            <a:picLocks noChangeAspect="1"/>
          </p:cNvPicPr>
          <p:nvPr/>
        </p:nvPicPr>
        <p:blipFill>
          <a:blip r:embed="rId12" cstate="print"/>
          <a:stretch>
            <a:fillRect/>
          </a:stretch>
        </p:blipFill>
        <p:spPr>
          <a:xfrm>
            <a:off x="5377695" y="4258933"/>
            <a:ext cx="561975" cy="752475"/>
          </a:xfrm>
          <a:prstGeom prst="rect">
            <a:avLst/>
          </a:prstGeom>
        </p:spPr>
      </p:pic>
      <p:pic>
        <p:nvPicPr>
          <p:cNvPr id="15" name="图片 14"/>
          <p:cNvPicPr>
            <a:picLocks noChangeAspect="1"/>
          </p:cNvPicPr>
          <p:nvPr/>
        </p:nvPicPr>
        <p:blipFill>
          <a:blip r:embed="rId13" cstate="print"/>
          <a:stretch>
            <a:fillRect/>
          </a:stretch>
        </p:blipFill>
        <p:spPr>
          <a:xfrm>
            <a:off x="5360233" y="5270758"/>
            <a:ext cx="542925" cy="752475"/>
          </a:xfrm>
          <a:prstGeom prst="rect">
            <a:avLst/>
          </a:prstGeom>
        </p:spPr>
      </p:pic>
      <p:pic>
        <p:nvPicPr>
          <p:cNvPr id="16" name="图片 15"/>
          <p:cNvPicPr>
            <a:picLocks noChangeAspect="1"/>
          </p:cNvPicPr>
          <p:nvPr/>
        </p:nvPicPr>
        <p:blipFill>
          <a:blip r:embed="rId14" cstate="print"/>
          <a:stretch>
            <a:fillRect/>
          </a:stretch>
        </p:blipFill>
        <p:spPr>
          <a:xfrm>
            <a:off x="3335974" y="2048298"/>
            <a:ext cx="533400" cy="771525"/>
          </a:xfrm>
          <a:prstGeom prst="rect">
            <a:avLst/>
          </a:prstGeom>
        </p:spPr>
      </p:pic>
      <p:pic>
        <p:nvPicPr>
          <p:cNvPr id="17" name="图片 16"/>
          <p:cNvPicPr>
            <a:picLocks noChangeAspect="1"/>
          </p:cNvPicPr>
          <p:nvPr/>
        </p:nvPicPr>
        <p:blipFill>
          <a:blip r:embed="rId15" cstate="print"/>
          <a:stretch>
            <a:fillRect/>
          </a:stretch>
        </p:blipFill>
        <p:spPr>
          <a:xfrm>
            <a:off x="2157989" y="1890527"/>
            <a:ext cx="533400" cy="762000"/>
          </a:xfrm>
          <a:prstGeom prst="rect">
            <a:avLst/>
          </a:prstGeom>
        </p:spPr>
      </p:pic>
      <p:pic>
        <p:nvPicPr>
          <p:cNvPr id="18" name="图片 17"/>
          <p:cNvPicPr>
            <a:picLocks noChangeAspect="1"/>
          </p:cNvPicPr>
          <p:nvPr/>
        </p:nvPicPr>
        <p:blipFill>
          <a:blip r:embed="rId16" cstate="print"/>
          <a:stretch>
            <a:fillRect/>
          </a:stretch>
        </p:blipFill>
        <p:spPr>
          <a:xfrm>
            <a:off x="2328097" y="4263695"/>
            <a:ext cx="561975" cy="771525"/>
          </a:xfrm>
          <a:prstGeom prst="rect">
            <a:avLst/>
          </a:prstGeom>
        </p:spPr>
      </p:pic>
      <p:pic>
        <p:nvPicPr>
          <p:cNvPr id="19" name="图片 18"/>
          <p:cNvPicPr>
            <a:picLocks noChangeAspect="1"/>
          </p:cNvPicPr>
          <p:nvPr/>
        </p:nvPicPr>
        <p:blipFill>
          <a:blip r:embed="rId17" cstate="print"/>
          <a:stretch>
            <a:fillRect/>
          </a:stretch>
        </p:blipFill>
        <p:spPr>
          <a:xfrm>
            <a:off x="5680966" y="5265995"/>
            <a:ext cx="561975" cy="762000"/>
          </a:xfrm>
          <a:prstGeom prst="rect">
            <a:avLst/>
          </a:prstGeom>
        </p:spPr>
      </p:pic>
      <p:pic>
        <p:nvPicPr>
          <p:cNvPr id="20" name="图片 19"/>
          <p:cNvPicPr>
            <a:picLocks noChangeAspect="1"/>
          </p:cNvPicPr>
          <p:nvPr/>
        </p:nvPicPr>
        <p:blipFill>
          <a:blip r:embed="rId18" cstate="print"/>
          <a:stretch>
            <a:fillRect/>
          </a:stretch>
        </p:blipFill>
        <p:spPr>
          <a:xfrm>
            <a:off x="5416707" y="3442853"/>
            <a:ext cx="552450" cy="762000"/>
          </a:xfrm>
          <a:prstGeom prst="rect">
            <a:avLst/>
          </a:prstGeom>
        </p:spPr>
      </p:pic>
      <p:pic>
        <p:nvPicPr>
          <p:cNvPr id="21" name="图片 20"/>
          <p:cNvPicPr>
            <a:picLocks noChangeAspect="1"/>
          </p:cNvPicPr>
          <p:nvPr/>
        </p:nvPicPr>
        <p:blipFill>
          <a:blip r:embed="rId19" cstate="print"/>
          <a:stretch>
            <a:fillRect/>
          </a:stretch>
        </p:blipFill>
        <p:spPr>
          <a:xfrm>
            <a:off x="6047972" y="3119973"/>
            <a:ext cx="533400" cy="752475"/>
          </a:xfrm>
          <a:prstGeom prst="rect">
            <a:avLst/>
          </a:prstGeom>
        </p:spPr>
      </p:pic>
      <p:pic>
        <p:nvPicPr>
          <p:cNvPr id="22" name="图片 21"/>
          <p:cNvPicPr>
            <a:picLocks noChangeAspect="1"/>
          </p:cNvPicPr>
          <p:nvPr/>
        </p:nvPicPr>
        <p:blipFill>
          <a:blip r:embed="rId20" cstate="print"/>
          <a:stretch>
            <a:fillRect/>
          </a:stretch>
        </p:blipFill>
        <p:spPr>
          <a:xfrm>
            <a:off x="2894186" y="4363788"/>
            <a:ext cx="542925" cy="781050"/>
          </a:xfrm>
          <a:prstGeom prst="rect">
            <a:avLst/>
          </a:prstGeom>
        </p:spPr>
      </p:pic>
      <p:pic>
        <p:nvPicPr>
          <p:cNvPr id="23" name="图片 22"/>
          <p:cNvPicPr>
            <a:picLocks noChangeAspect="1"/>
          </p:cNvPicPr>
          <p:nvPr/>
        </p:nvPicPr>
        <p:blipFill>
          <a:blip r:embed="rId21" cstate="print"/>
          <a:stretch>
            <a:fillRect/>
          </a:stretch>
        </p:blipFill>
        <p:spPr>
          <a:xfrm>
            <a:off x="6020749" y="5265995"/>
            <a:ext cx="542925" cy="762000"/>
          </a:xfrm>
          <a:prstGeom prst="rect">
            <a:avLst/>
          </a:prstGeom>
        </p:spPr>
      </p:pic>
      <p:pic>
        <p:nvPicPr>
          <p:cNvPr id="24" name="图片 23"/>
          <p:cNvPicPr>
            <a:picLocks noChangeAspect="1"/>
          </p:cNvPicPr>
          <p:nvPr/>
        </p:nvPicPr>
        <p:blipFill>
          <a:blip r:embed="rId22" cstate="print"/>
          <a:stretch>
            <a:fillRect/>
          </a:stretch>
        </p:blipFill>
        <p:spPr>
          <a:xfrm>
            <a:off x="5222980" y="1900588"/>
            <a:ext cx="533400" cy="762000"/>
          </a:xfrm>
          <a:prstGeom prst="rect">
            <a:avLst/>
          </a:prstGeom>
        </p:spPr>
      </p:pic>
      <p:pic>
        <p:nvPicPr>
          <p:cNvPr id="25" name="图片 24"/>
          <p:cNvPicPr>
            <a:picLocks noChangeAspect="1"/>
          </p:cNvPicPr>
          <p:nvPr/>
        </p:nvPicPr>
        <p:blipFill>
          <a:blip r:embed="rId23" cstate="print"/>
          <a:stretch>
            <a:fillRect/>
          </a:stretch>
        </p:blipFill>
        <p:spPr>
          <a:xfrm>
            <a:off x="4675847" y="4407387"/>
            <a:ext cx="533400" cy="771525"/>
          </a:xfrm>
          <a:prstGeom prst="rect">
            <a:avLst/>
          </a:prstGeom>
        </p:spPr>
      </p:pic>
      <p:pic>
        <p:nvPicPr>
          <p:cNvPr id="26" name="图片 25"/>
          <p:cNvPicPr>
            <a:picLocks noChangeAspect="1"/>
          </p:cNvPicPr>
          <p:nvPr/>
        </p:nvPicPr>
        <p:blipFill>
          <a:blip r:embed="rId24" cstate="print"/>
          <a:stretch>
            <a:fillRect/>
          </a:stretch>
        </p:blipFill>
        <p:spPr>
          <a:xfrm>
            <a:off x="6347037" y="4263695"/>
            <a:ext cx="533400" cy="742950"/>
          </a:xfrm>
          <a:prstGeom prst="rect">
            <a:avLst/>
          </a:prstGeom>
        </p:spPr>
      </p:pic>
      <p:pic>
        <p:nvPicPr>
          <p:cNvPr id="27" name="图片 26"/>
          <p:cNvPicPr>
            <a:picLocks noChangeAspect="1"/>
          </p:cNvPicPr>
          <p:nvPr/>
        </p:nvPicPr>
        <p:blipFill>
          <a:blip r:embed="rId25" cstate="print"/>
          <a:stretch>
            <a:fillRect/>
          </a:stretch>
        </p:blipFill>
        <p:spPr>
          <a:xfrm>
            <a:off x="2785827" y="2446134"/>
            <a:ext cx="542925" cy="771525"/>
          </a:xfrm>
          <a:prstGeom prst="rect">
            <a:avLst/>
          </a:prstGeom>
        </p:spPr>
      </p:pic>
      <p:pic>
        <p:nvPicPr>
          <p:cNvPr id="28" name="图片 27"/>
          <p:cNvPicPr>
            <a:picLocks noChangeAspect="1"/>
          </p:cNvPicPr>
          <p:nvPr/>
        </p:nvPicPr>
        <p:blipFill>
          <a:blip r:embed="rId26" cstate="print"/>
          <a:stretch>
            <a:fillRect/>
          </a:stretch>
        </p:blipFill>
        <p:spPr>
          <a:xfrm>
            <a:off x="6216780" y="2365974"/>
            <a:ext cx="542925" cy="762000"/>
          </a:xfrm>
          <a:prstGeom prst="rect">
            <a:avLst/>
          </a:prstGeom>
        </p:spPr>
      </p:pic>
      <p:pic>
        <p:nvPicPr>
          <p:cNvPr id="29" name="图片 28"/>
          <p:cNvPicPr>
            <a:picLocks noChangeAspect="1"/>
          </p:cNvPicPr>
          <p:nvPr/>
        </p:nvPicPr>
        <p:blipFill>
          <a:blip r:embed="rId27" cstate="print"/>
          <a:stretch>
            <a:fillRect/>
          </a:stretch>
        </p:blipFill>
        <p:spPr>
          <a:xfrm>
            <a:off x="1537362" y="1674609"/>
            <a:ext cx="561975" cy="771525"/>
          </a:xfrm>
          <a:prstGeom prst="rect">
            <a:avLst/>
          </a:prstGeom>
        </p:spPr>
      </p:pic>
      <p:pic>
        <p:nvPicPr>
          <p:cNvPr id="30" name="图片 29"/>
          <p:cNvPicPr>
            <a:picLocks noChangeAspect="1"/>
          </p:cNvPicPr>
          <p:nvPr/>
        </p:nvPicPr>
        <p:blipFill>
          <a:blip r:embed="rId28" cstate="print"/>
          <a:stretch>
            <a:fillRect/>
          </a:stretch>
        </p:blipFill>
        <p:spPr>
          <a:xfrm>
            <a:off x="6647926" y="4244645"/>
            <a:ext cx="552450" cy="781050"/>
          </a:xfrm>
          <a:prstGeom prst="rect">
            <a:avLst/>
          </a:prstGeom>
        </p:spPr>
      </p:pic>
      <p:pic>
        <p:nvPicPr>
          <p:cNvPr id="31" name="图片 30"/>
          <p:cNvPicPr>
            <a:picLocks noChangeAspect="1"/>
          </p:cNvPicPr>
          <p:nvPr/>
        </p:nvPicPr>
        <p:blipFill>
          <a:blip r:embed="rId29" cstate="print"/>
          <a:stretch>
            <a:fillRect/>
          </a:stretch>
        </p:blipFill>
        <p:spPr>
          <a:xfrm>
            <a:off x="3622158" y="3831647"/>
            <a:ext cx="542925" cy="762000"/>
          </a:xfrm>
          <a:prstGeom prst="rect">
            <a:avLst/>
          </a:prstGeom>
        </p:spPr>
      </p:pic>
      <p:pic>
        <p:nvPicPr>
          <p:cNvPr id="32" name="图片 31"/>
          <p:cNvPicPr>
            <a:picLocks noChangeAspect="1"/>
          </p:cNvPicPr>
          <p:nvPr/>
        </p:nvPicPr>
        <p:blipFill>
          <a:blip r:embed="rId30" cstate="print"/>
          <a:stretch>
            <a:fillRect/>
          </a:stretch>
        </p:blipFill>
        <p:spPr>
          <a:xfrm>
            <a:off x="3134734" y="3172375"/>
            <a:ext cx="552450" cy="762000"/>
          </a:xfrm>
          <a:prstGeom prst="rect">
            <a:avLst/>
          </a:prstGeom>
        </p:spPr>
      </p:pic>
      <p:pic>
        <p:nvPicPr>
          <p:cNvPr id="33" name="图片 32"/>
          <p:cNvPicPr>
            <a:picLocks noChangeAspect="1"/>
          </p:cNvPicPr>
          <p:nvPr/>
        </p:nvPicPr>
        <p:blipFill>
          <a:blip r:embed="rId31" cstate="print"/>
          <a:stretch>
            <a:fillRect/>
          </a:stretch>
        </p:blipFill>
        <p:spPr>
          <a:xfrm>
            <a:off x="1938792" y="2810298"/>
            <a:ext cx="542925" cy="771525"/>
          </a:xfrm>
          <a:prstGeom prst="rect">
            <a:avLst/>
          </a:prstGeom>
        </p:spPr>
      </p:pic>
      <p:pic>
        <p:nvPicPr>
          <p:cNvPr id="34" name="图片 33"/>
          <p:cNvPicPr>
            <a:picLocks noChangeAspect="1"/>
          </p:cNvPicPr>
          <p:nvPr/>
        </p:nvPicPr>
        <p:blipFill>
          <a:blip r:embed="rId32" cstate="print"/>
          <a:stretch>
            <a:fillRect/>
          </a:stretch>
        </p:blipFill>
        <p:spPr>
          <a:xfrm>
            <a:off x="6967865" y="4249408"/>
            <a:ext cx="561975" cy="771525"/>
          </a:xfrm>
          <a:prstGeom prst="rect">
            <a:avLst/>
          </a:prstGeom>
        </p:spPr>
      </p:pic>
      <p:pic>
        <p:nvPicPr>
          <p:cNvPr id="35" name="图片 34"/>
          <p:cNvPicPr>
            <a:picLocks noChangeAspect="1"/>
          </p:cNvPicPr>
          <p:nvPr/>
        </p:nvPicPr>
        <p:blipFill>
          <a:blip r:embed="rId33" cstate="print"/>
          <a:stretch>
            <a:fillRect/>
          </a:stretch>
        </p:blipFill>
        <p:spPr>
          <a:xfrm>
            <a:off x="6982948" y="5261233"/>
            <a:ext cx="495300" cy="771525"/>
          </a:xfrm>
          <a:prstGeom prst="rect">
            <a:avLst/>
          </a:prstGeom>
        </p:spPr>
      </p:pic>
      <p:pic>
        <p:nvPicPr>
          <p:cNvPr id="36" name="图片 35"/>
          <p:cNvPicPr>
            <a:picLocks noChangeAspect="1"/>
          </p:cNvPicPr>
          <p:nvPr/>
        </p:nvPicPr>
        <p:blipFill>
          <a:blip r:embed="rId34" cstate="print"/>
          <a:stretch>
            <a:fillRect/>
          </a:stretch>
        </p:blipFill>
        <p:spPr>
          <a:xfrm>
            <a:off x="5063837" y="2232789"/>
            <a:ext cx="571500" cy="781050"/>
          </a:xfrm>
          <a:prstGeom prst="rect">
            <a:avLst/>
          </a:prstGeom>
        </p:spPr>
      </p:pic>
      <p:pic>
        <p:nvPicPr>
          <p:cNvPr id="37" name="图片 36"/>
          <p:cNvPicPr>
            <a:picLocks noChangeAspect="1"/>
          </p:cNvPicPr>
          <p:nvPr/>
        </p:nvPicPr>
        <p:blipFill>
          <a:blip r:embed="rId35" cstate="print"/>
          <a:stretch>
            <a:fillRect/>
          </a:stretch>
        </p:blipFill>
        <p:spPr>
          <a:xfrm>
            <a:off x="2667316" y="1823795"/>
            <a:ext cx="533400" cy="752475"/>
          </a:xfrm>
          <a:prstGeom prst="rect">
            <a:avLst/>
          </a:prstGeom>
        </p:spPr>
      </p:pic>
      <p:pic>
        <p:nvPicPr>
          <p:cNvPr id="38" name="图片 37"/>
          <p:cNvPicPr>
            <a:picLocks noChangeAspect="1"/>
          </p:cNvPicPr>
          <p:nvPr/>
        </p:nvPicPr>
        <p:blipFill>
          <a:blip r:embed="rId36" cstate="print"/>
          <a:stretch>
            <a:fillRect/>
          </a:stretch>
        </p:blipFill>
        <p:spPr>
          <a:xfrm>
            <a:off x="3404536" y="4174251"/>
            <a:ext cx="552450" cy="771525"/>
          </a:xfrm>
          <a:prstGeom prst="rect">
            <a:avLst/>
          </a:prstGeom>
        </p:spPr>
      </p:pic>
      <p:pic>
        <p:nvPicPr>
          <p:cNvPr id="39" name="图片 38"/>
          <p:cNvPicPr>
            <a:picLocks noChangeAspect="1"/>
          </p:cNvPicPr>
          <p:nvPr/>
        </p:nvPicPr>
        <p:blipFill>
          <a:blip r:embed="rId37" cstate="print"/>
          <a:stretch>
            <a:fillRect/>
          </a:stretch>
        </p:blipFill>
        <p:spPr>
          <a:xfrm>
            <a:off x="1739864" y="4625645"/>
            <a:ext cx="542925" cy="771525"/>
          </a:xfrm>
          <a:prstGeom prst="rect">
            <a:avLst/>
          </a:prstGeom>
        </p:spPr>
      </p:pic>
      <p:pic>
        <p:nvPicPr>
          <p:cNvPr id="40" name="图片 39"/>
          <p:cNvPicPr>
            <a:picLocks noChangeAspect="1"/>
          </p:cNvPicPr>
          <p:nvPr/>
        </p:nvPicPr>
        <p:blipFill>
          <a:blip r:embed="rId38" cstate="print"/>
          <a:stretch>
            <a:fillRect/>
          </a:stretch>
        </p:blipFill>
        <p:spPr>
          <a:xfrm>
            <a:off x="1227317" y="2547066"/>
            <a:ext cx="542925" cy="771525"/>
          </a:xfrm>
          <a:prstGeom prst="rect">
            <a:avLst/>
          </a:prstGeom>
        </p:spPr>
      </p:pic>
      <p:pic>
        <p:nvPicPr>
          <p:cNvPr id="41" name="图片 40"/>
          <p:cNvPicPr>
            <a:picLocks noChangeAspect="1"/>
          </p:cNvPicPr>
          <p:nvPr/>
        </p:nvPicPr>
        <p:blipFill>
          <a:blip r:embed="rId39" cstate="print"/>
          <a:stretch>
            <a:fillRect/>
          </a:stretch>
        </p:blipFill>
        <p:spPr>
          <a:xfrm>
            <a:off x="4565294" y="3637633"/>
            <a:ext cx="533400" cy="762000"/>
          </a:xfrm>
          <a:prstGeom prst="rect">
            <a:avLst/>
          </a:prstGeom>
        </p:spPr>
      </p:pic>
      <p:pic>
        <p:nvPicPr>
          <p:cNvPr id="42" name="图片 41"/>
          <p:cNvPicPr>
            <a:picLocks noChangeAspect="1"/>
          </p:cNvPicPr>
          <p:nvPr/>
        </p:nvPicPr>
        <p:blipFill>
          <a:blip r:embed="rId40" cstate="print"/>
          <a:stretch>
            <a:fillRect/>
          </a:stretch>
        </p:blipFill>
        <p:spPr>
          <a:xfrm>
            <a:off x="4058253" y="5571379"/>
            <a:ext cx="561975" cy="771525"/>
          </a:xfrm>
          <a:prstGeom prst="rect">
            <a:avLst/>
          </a:prstGeom>
        </p:spPr>
      </p:pic>
      <p:pic>
        <p:nvPicPr>
          <p:cNvPr id="43" name="图片 42"/>
          <p:cNvPicPr>
            <a:picLocks noChangeAspect="1"/>
          </p:cNvPicPr>
          <p:nvPr/>
        </p:nvPicPr>
        <p:blipFill>
          <a:blip r:embed="rId41" cstate="print"/>
          <a:stretch>
            <a:fillRect/>
          </a:stretch>
        </p:blipFill>
        <p:spPr>
          <a:xfrm>
            <a:off x="3434190" y="5025695"/>
            <a:ext cx="552450" cy="790575"/>
          </a:xfrm>
          <a:prstGeom prst="rect">
            <a:avLst/>
          </a:prstGeom>
        </p:spPr>
      </p:pic>
      <p:pic>
        <p:nvPicPr>
          <p:cNvPr id="44" name="图片 43"/>
          <p:cNvPicPr>
            <a:picLocks noChangeAspect="1"/>
          </p:cNvPicPr>
          <p:nvPr/>
        </p:nvPicPr>
        <p:blipFill>
          <a:blip r:embed="rId42" cstate="print"/>
          <a:stretch>
            <a:fillRect/>
          </a:stretch>
        </p:blipFill>
        <p:spPr>
          <a:xfrm>
            <a:off x="2497592" y="4966442"/>
            <a:ext cx="552450" cy="762000"/>
          </a:xfrm>
          <a:prstGeom prst="rect">
            <a:avLst/>
          </a:prstGeom>
        </p:spPr>
      </p:pic>
      <p:pic>
        <p:nvPicPr>
          <p:cNvPr id="45" name="图片 44"/>
          <p:cNvPicPr>
            <a:picLocks noChangeAspect="1"/>
          </p:cNvPicPr>
          <p:nvPr/>
        </p:nvPicPr>
        <p:blipFill>
          <a:blip r:embed="rId43" cstate="print"/>
          <a:stretch>
            <a:fillRect/>
          </a:stretch>
        </p:blipFill>
        <p:spPr>
          <a:xfrm>
            <a:off x="5986065" y="3616812"/>
            <a:ext cx="561975" cy="790575"/>
          </a:xfrm>
          <a:prstGeom prst="rect">
            <a:avLst/>
          </a:prstGeom>
        </p:spPr>
      </p:pic>
      <p:pic>
        <p:nvPicPr>
          <p:cNvPr id="46" name="图片 45"/>
          <p:cNvPicPr>
            <a:picLocks noChangeAspect="1"/>
          </p:cNvPicPr>
          <p:nvPr/>
        </p:nvPicPr>
        <p:blipFill>
          <a:blip r:embed="rId44" cstate="print"/>
          <a:stretch>
            <a:fillRect/>
          </a:stretch>
        </p:blipFill>
        <p:spPr>
          <a:xfrm>
            <a:off x="7026165" y="3148810"/>
            <a:ext cx="542925" cy="752475"/>
          </a:xfrm>
          <a:prstGeom prst="rect">
            <a:avLst/>
          </a:prstGeom>
        </p:spPr>
      </p:pic>
      <p:pic>
        <p:nvPicPr>
          <p:cNvPr id="47" name="图片 46"/>
          <p:cNvPicPr>
            <a:picLocks noChangeAspect="1"/>
          </p:cNvPicPr>
          <p:nvPr/>
        </p:nvPicPr>
        <p:blipFill>
          <a:blip r:embed="rId45" cstate="print"/>
          <a:stretch>
            <a:fillRect/>
          </a:stretch>
        </p:blipFill>
        <p:spPr>
          <a:xfrm>
            <a:off x="7066275" y="3895979"/>
            <a:ext cx="533400" cy="762000"/>
          </a:xfrm>
          <a:prstGeom prst="rect">
            <a:avLst/>
          </a:prstGeom>
        </p:spPr>
      </p:pic>
      <p:pic>
        <p:nvPicPr>
          <p:cNvPr id="48" name="图片 47"/>
          <p:cNvPicPr>
            <a:picLocks noChangeAspect="1"/>
          </p:cNvPicPr>
          <p:nvPr/>
        </p:nvPicPr>
        <p:blipFill>
          <a:blip r:embed="rId46" cstate="print"/>
          <a:stretch>
            <a:fillRect/>
          </a:stretch>
        </p:blipFill>
        <p:spPr>
          <a:xfrm>
            <a:off x="2161322" y="3084653"/>
            <a:ext cx="533400" cy="742950"/>
          </a:xfrm>
          <a:prstGeom prst="rect">
            <a:avLst/>
          </a:prstGeom>
        </p:spPr>
      </p:pic>
      <p:pic>
        <p:nvPicPr>
          <p:cNvPr id="49" name="图片 48"/>
          <p:cNvPicPr>
            <a:picLocks noChangeAspect="1"/>
          </p:cNvPicPr>
          <p:nvPr/>
        </p:nvPicPr>
        <p:blipFill>
          <a:blip r:embed="rId47" cstate="print"/>
          <a:stretch>
            <a:fillRect/>
          </a:stretch>
        </p:blipFill>
        <p:spPr>
          <a:xfrm>
            <a:off x="4616718" y="2767422"/>
            <a:ext cx="542925" cy="781050"/>
          </a:xfrm>
          <a:prstGeom prst="rect">
            <a:avLst/>
          </a:prstGeom>
        </p:spPr>
      </p:pic>
      <p:pic>
        <p:nvPicPr>
          <p:cNvPr id="50" name="图片 49"/>
          <p:cNvPicPr>
            <a:picLocks noChangeAspect="1"/>
          </p:cNvPicPr>
          <p:nvPr/>
        </p:nvPicPr>
        <p:blipFill>
          <a:blip r:embed="rId48" cstate="print"/>
          <a:stretch>
            <a:fillRect/>
          </a:stretch>
        </p:blipFill>
        <p:spPr>
          <a:xfrm>
            <a:off x="5644142" y="3953987"/>
            <a:ext cx="542925" cy="742950"/>
          </a:xfrm>
          <a:prstGeom prst="rect">
            <a:avLst/>
          </a:prstGeom>
        </p:spPr>
      </p:pic>
      <p:pic>
        <p:nvPicPr>
          <p:cNvPr id="51" name="图片 50"/>
          <p:cNvPicPr>
            <a:picLocks noChangeAspect="1"/>
          </p:cNvPicPr>
          <p:nvPr/>
        </p:nvPicPr>
        <p:blipFill>
          <a:blip r:embed="rId49" cstate="print"/>
          <a:stretch>
            <a:fillRect/>
          </a:stretch>
        </p:blipFill>
        <p:spPr>
          <a:xfrm>
            <a:off x="4353612" y="5237148"/>
            <a:ext cx="542925" cy="762000"/>
          </a:xfrm>
          <a:prstGeom prst="rect">
            <a:avLst/>
          </a:prstGeom>
        </p:spPr>
      </p:pic>
      <p:pic>
        <p:nvPicPr>
          <p:cNvPr id="52" name="图片 51"/>
          <p:cNvPicPr>
            <a:picLocks noChangeAspect="1"/>
          </p:cNvPicPr>
          <p:nvPr/>
        </p:nvPicPr>
        <p:blipFill>
          <a:blip r:embed="rId50" cstate="print"/>
          <a:stretch>
            <a:fillRect/>
          </a:stretch>
        </p:blipFill>
        <p:spPr>
          <a:xfrm>
            <a:off x="3678062" y="2048298"/>
            <a:ext cx="552450" cy="762000"/>
          </a:xfrm>
          <a:prstGeom prst="rect">
            <a:avLst/>
          </a:prstGeom>
        </p:spPr>
      </p:pic>
      <p:pic>
        <p:nvPicPr>
          <p:cNvPr id="53" name="图片 52"/>
          <p:cNvPicPr>
            <a:picLocks noChangeAspect="1"/>
          </p:cNvPicPr>
          <p:nvPr/>
        </p:nvPicPr>
        <p:blipFill>
          <a:blip r:embed="rId51" cstate="print"/>
          <a:stretch>
            <a:fillRect/>
          </a:stretch>
        </p:blipFill>
        <p:spPr>
          <a:xfrm>
            <a:off x="3478227" y="3505454"/>
            <a:ext cx="533400" cy="771525"/>
          </a:xfrm>
          <a:prstGeom prst="rect">
            <a:avLst/>
          </a:prstGeom>
        </p:spPr>
      </p:pic>
      <p:pic>
        <p:nvPicPr>
          <p:cNvPr id="54" name="图片 53"/>
          <p:cNvPicPr>
            <a:picLocks noChangeAspect="1"/>
          </p:cNvPicPr>
          <p:nvPr/>
        </p:nvPicPr>
        <p:blipFill>
          <a:blip r:embed="rId52" cstate="print"/>
          <a:stretch>
            <a:fillRect/>
          </a:stretch>
        </p:blipFill>
        <p:spPr>
          <a:xfrm>
            <a:off x="6548040" y="5479490"/>
            <a:ext cx="533400" cy="771525"/>
          </a:xfrm>
          <a:prstGeom prst="rect">
            <a:avLst/>
          </a:prstGeom>
        </p:spPr>
      </p:pic>
      <p:pic>
        <p:nvPicPr>
          <p:cNvPr id="55" name="图片 54"/>
          <p:cNvPicPr>
            <a:picLocks noChangeAspect="1"/>
          </p:cNvPicPr>
          <p:nvPr/>
        </p:nvPicPr>
        <p:blipFill>
          <a:blip r:embed="rId53" cstate="print"/>
          <a:stretch>
            <a:fillRect/>
          </a:stretch>
        </p:blipFill>
        <p:spPr>
          <a:xfrm>
            <a:off x="1267915" y="3419523"/>
            <a:ext cx="561975" cy="752475"/>
          </a:xfrm>
          <a:prstGeom prst="rect">
            <a:avLst/>
          </a:prstGeom>
        </p:spPr>
      </p:pic>
    </p:spTree>
    <p:extLst>
      <p:ext uri="{BB962C8B-B14F-4D97-AF65-F5344CB8AC3E}">
        <p14:creationId xmlns:p14="http://schemas.microsoft.com/office/powerpoint/2010/main" val="27088282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分配排序</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76801" y="1866672"/>
            <a:ext cx="8153400" cy="3734257"/>
          </a:xfrm>
        </p:spPr>
      </p:pic>
    </p:spTree>
    <p:extLst>
      <p:ext uri="{BB962C8B-B14F-4D97-AF65-F5344CB8AC3E}">
        <p14:creationId xmlns:p14="http://schemas.microsoft.com/office/powerpoint/2010/main" val="7719257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分配排序</a:t>
            </a:r>
          </a:p>
        </p:txBody>
      </p:sp>
      <p:sp>
        <p:nvSpPr>
          <p:cNvPr id="3" name="内容占位符 2"/>
          <p:cNvSpPr>
            <a:spLocks noGrp="1"/>
          </p:cNvSpPr>
          <p:nvPr>
            <p:ph idx="1"/>
          </p:nvPr>
        </p:nvSpPr>
        <p:spPr>
          <a:xfrm>
            <a:off x="452354" y="1341438"/>
            <a:ext cx="8470420" cy="4784725"/>
          </a:xfrm>
        </p:spPr>
        <p:txBody>
          <a:bodyPr/>
          <a:lstStyle/>
          <a:p>
            <a:r>
              <a:rPr lang="zh-CN" altLang="en-US" sz="2400" dirty="0"/>
              <a:t>基本思想</a:t>
            </a:r>
            <a:endParaRPr lang="en-US" altLang="zh-CN" sz="2400" dirty="0"/>
          </a:p>
          <a:p>
            <a:pPr lvl="1"/>
            <a:r>
              <a:rPr lang="zh-CN" altLang="en-US" sz="2000" dirty="0"/>
              <a:t>把关键码分解成若干部分，然后通过对各个部分排序码的分别排序，最终实现对整个排序码的排序</a:t>
            </a:r>
          </a:p>
          <a:p>
            <a:r>
              <a:rPr lang="zh-CN" altLang="en-US" sz="2400" dirty="0"/>
              <a:t>定义</a:t>
            </a:r>
            <a:endParaRPr lang="en-US" altLang="zh-CN" sz="2400" dirty="0"/>
          </a:p>
          <a:p>
            <a:pPr lvl="1"/>
            <a:r>
              <a:rPr lang="zh-CN" altLang="en-US" sz="2000" dirty="0"/>
              <a:t>假设文件</a:t>
            </a:r>
            <a:r>
              <a:rPr lang="en-US" altLang="zh-CN" sz="2000" dirty="0"/>
              <a:t>F</a:t>
            </a:r>
            <a:r>
              <a:rPr lang="zh-CN" altLang="en-US" sz="2000" dirty="0"/>
              <a:t>包含</a:t>
            </a:r>
            <a:r>
              <a:rPr lang="en-US" altLang="zh-CN" sz="2000" dirty="0"/>
              <a:t>n</a:t>
            </a:r>
            <a:r>
              <a:rPr lang="zh-CN" altLang="en-US" sz="2000" dirty="0"/>
              <a:t>个记录，</a:t>
            </a:r>
            <a:r>
              <a:rPr lang="en-US" altLang="zh-CN" sz="2000" dirty="0"/>
              <a:t>F=</a:t>
            </a:r>
            <a:r>
              <a:rPr lang="zh-CN" altLang="en-US" sz="2000" dirty="0"/>
              <a:t>（</a:t>
            </a:r>
            <a:r>
              <a:rPr lang="en-US" altLang="zh-CN" sz="2000" dirty="0"/>
              <a:t>R</a:t>
            </a:r>
            <a:r>
              <a:rPr lang="en-US" altLang="zh-CN" sz="2000" baseline="-25000" dirty="0"/>
              <a:t>0</a:t>
            </a:r>
            <a:r>
              <a:rPr lang="en-US" altLang="zh-CN" sz="2000" dirty="0"/>
              <a:t>, R</a:t>
            </a:r>
            <a:r>
              <a:rPr lang="en-US" altLang="zh-CN" sz="2000" baseline="-25000" dirty="0"/>
              <a:t>1</a:t>
            </a:r>
            <a:r>
              <a:rPr lang="en-US" altLang="zh-CN" sz="2000" dirty="0"/>
              <a:t>, …, R</a:t>
            </a:r>
            <a:r>
              <a:rPr lang="en-US" altLang="zh-CN" sz="2000" baseline="-25000" dirty="0"/>
              <a:t>n-1</a:t>
            </a:r>
            <a:r>
              <a:rPr lang="zh-CN" altLang="en-US" sz="2000" dirty="0"/>
              <a:t>），且记录</a:t>
            </a:r>
            <a:r>
              <a:rPr lang="en-US" altLang="zh-CN" sz="2000" dirty="0" err="1"/>
              <a:t>R</a:t>
            </a:r>
            <a:r>
              <a:rPr lang="en-US" altLang="zh-CN" sz="2000" baseline="-25000" dirty="0" err="1"/>
              <a:t>i</a:t>
            </a:r>
            <a:r>
              <a:rPr lang="zh-CN" altLang="en-US" sz="2000" dirty="0"/>
              <a:t>的排序码由</a:t>
            </a:r>
            <a:r>
              <a:rPr lang="en-US" altLang="zh-CN" sz="2000" dirty="0"/>
              <a:t>d</a:t>
            </a:r>
            <a:r>
              <a:rPr lang="zh-CN" altLang="en-US" sz="2000" dirty="0"/>
              <a:t>个部分</a:t>
            </a:r>
            <a:r>
              <a:rPr lang="en-US" altLang="zh-CN" sz="2000" dirty="0"/>
              <a:t>(k</a:t>
            </a:r>
            <a:r>
              <a:rPr lang="en-US" altLang="zh-CN" sz="2000" baseline="-25000" dirty="0"/>
              <a:t>i0</a:t>
            </a:r>
            <a:r>
              <a:rPr lang="en-US" altLang="zh-CN" sz="2000" dirty="0"/>
              <a:t>, k</a:t>
            </a:r>
            <a:r>
              <a:rPr lang="en-US" altLang="zh-CN" sz="2000" baseline="-25000" dirty="0"/>
              <a:t>i1</a:t>
            </a:r>
            <a:r>
              <a:rPr lang="en-US" altLang="zh-CN" sz="2000" dirty="0"/>
              <a:t>, …, </a:t>
            </a:r>
            <a:r>
              <a:rPr lang="en-US" altLang="zh-CN" sz="2000" dirty="0" err="1"/>
              <a:t>k</a:t>
            </a:r>
            <a:r>
              <a:rPr lang="en-US" altLang="zh-CN" sz="2000" baseline="-25000" dirty="0" err="1"/>
              <a:t>i</a:t>
            </a:r>
            <a:r>
              <a:rPr lang="en-US" altLang="zh-CN" sz="2000" baseline="-25000" dirty="0"/>
              <a:t>(d-1)</a:t>
            </a:r>
            <a:r>
              <a:rPr lang="en-US" altLang="zh-CN" sz="2000" dirty="0"/>
              <a:t>)</a:t>
            </a:r>
            <a:r>
              <a:rPr lang="zh-CN" altLang="en-US" sz="2000" dirty="0"/>
              <a:t>组成，文件</a:t>
            </a:r>
            <a:r>
              <a:rPr lang="en-US" altLang="zh-CN" sz="2000" dirty="0"/>
              <a:t>F</a:t>
            </a:r>
            <a:r>
              <a:rPr lang="zh-CN" altLang="en-US" sz="2000" dirty="0"/>
              <a:t>对排序码</a:t>
            </a:r>
            <a:r>
              <a:rPr lang="en-US" altLang="zh-CN" sz="2000" dirty="0"/>
              <a:t>(k</a:t>
            </a:r>
            <a:r>
              <a:rPr lang="en-US" altLang="zh-CN" sz="2000" baseline="-25000" dirty="0"/>
              <a:t>0</a:t>
            </a:r>
            <a:r>
              <a:rPr lang="en-US" altLang="zh-CN" sz="2000" dirty="0"/>
              <a:t>, k</a:t>
            </a:r>
            <a:r>
              <a:rPr lang="en-US" altLang="zh-CN" sz="2000" baseline="-25000" dirty="0"/>
              <a:t>1</a:t>
            </a:r>
            <a:r>
              <a:rPr lang="en-US" altLang="zh-CN" sz="2000" dirty="0"/>
              <a:t>, …, k</a:t>
            </a:r>
            <a:r>
              <a:rPr lang="en-US" altLang="zh-CN" sz="2000" baseline="-25000" dirty="0"/>
              <a:t>d-1</a:t>
            </a:r>
            <a:r>
              <a:rPr lang="en-US" altLang="zh-CN" sz="2000" dirty="0"/>
              <a:t>)</a:t>
            </a:r>
            <a:r>
              <a:rPr lang="zh-CN" altLang="en-US" sz="2000" dirty="0"/>
              <a:t>有序是指：对于文件中的任意两个记录</a:t>
            </a:r>
            <a:r>
              <a:rPr lang="en-US" altLang="zh-CN" sz="2000" dirty="0" err="1"/>
              <a:t>R</a:t>
            </a:r>
            <a:r>
              <a:rPr lang="en-US" altLang="zh-CN" sz="2000" baseline="-25000" dirty="0" err="1"/>
              <a:t>i</a:t>
            </a:r>
            <a:r>
              <a:rPr lang="zh-CN" altLang="en-US" sz="2000" dirty="0"/>
              <a:t>和</a:t>
            </a:r>
            <a:r>
              <a:rPr lang="en-US" altLang="zh-CN" sz="2000" dirty="0" err="1"/>
              <a:t>R</a:t>
            </a:r>
            <a:r>
              <a:rPr lang="en-US" altLang="zh-CN" sz="2000" baseline="-25000" dirty="0" err="1"/>
              <a:t>j</a:t>
            </a:r>
            <a:r>
              <a:rPr lang="en-US" altLang="zh-CN" sz="2000" dirty="0"/>
              <a:t>(0≤i≤j≤n-1)</a:t>
            </a:r>
            <a:r>
              <a:rPr lang="zh-CN" altLang="en-US" sz="2000" dirty="0"/>
              <a:t>，其排序码都满足字典序：</a:t>
            </a:r>
            <a:r>
              <a:rPr lang="en-US" altLang="zh-CN" sz="2000" dirty="0"/>
              <a:t>(k</a:t>
            </a:r>
            <a:r>
              <a:rPr lang="en-US" altLang="zh-CN" sz="2000" baseline="-25000" dirty="0"/>
              <a:t>i0</a:t>
            </a:r>
            <a:r>
              <a:rPr lang="en-US" altLang="zh-CN" sz="2000" dirty="0"/>
              <a:t>, k</a:t>
            </a:r>
            <a:r>
              <a:rPr lang="en-US" altLang="zh-CN" sz="2000" baseline="-25000" dirty="0"/>
              <a:t>i1</a:t>
            </a:r>
            <a:r>
              <a:rPr lang="en-US" altLang="zh-CN" sz="2000" dirty="0"/>
              <a:t>,…, </a:t>
            </a:r>
            <a:r>
              <a:rPr lang="en-US" altLang="zh-CN" sz="2000" dirty="0" err="1"/>
              <a:t>k</a:t>
            </a:r>
            <a:r>
              <a:rPr lang="en-US" altLang="zh-CN" sz="2000" baseline="-25000" dirty="0" err="1"/>
              <a:t>i</a:t>
            </a:r>
            <a:r>
              <a:rPr lang="en-US" altLang="zh-CN" sz="2000" baseline="-25000" dirty="0"/>
              <a:t>(d-1)</a:t>
            </a:r>
            <a:r>
              <a:rPr lang="en-US" altLang="zh-CN" sz="2000" dirty="0"/>
              <a:t>) ≤ (k</a:t>
            </a:r>
            <a:r>
              <a:rPr lang="en-US" altLang="zh-CN" sz="2000" baseline="-25000" dirty="0"/>
              <a:t>j0</a:t>
            </a:r>
            <a:r>
              <a:rPr lang="en-US" altLang="zh-CN" sz="2000" dirty="0"/>
              <a:t>, k</a:t>
            </a:r>
            <a:r>
              <a:rPr lang="en-US" altLang="zh-CN" sz="2000" baseline="-25000" dirty="0"/>
              <a:t>j1</a:t>
            </a:r>
            <a:r>
              <a:rPr lang="en-US" altLang="zh-CN" sz="2000" dirty="0"/>
              <a:t>,…, </a:t>
            </a:r>
            <a:r>
              <a:rPr lang="en-US" altLang="zh-CN" sz="2000" dirty="0" err="1"/>
              <a:t>k</a:t>
            </a:r>
            <a:r>
              <a:rPr lang="en-US" altLang="zh-CN" sz="2000" baseline="-25000" dirty="0" err="1"/>
              <a:t>j</a:t>
            </a:r>
            <a:r>
              <a:rPr lang="en-US" altLang="zh-CN" sz="2000" baseline="-25000" dirty="0"/>
              <a:t>(d-1)</a:t>
            </a:r>
            <a:r>
              <a:rPr lang="en-US" altLang="zh-CN" sz="2000" dirty="0"/>
              <a:t>)</a:t>
            </a:r>
          </a:p>
          <a:p>
            <a:pPr lvl="1"/>
            <a:r>
              <a:rPr lang="en-US" altLang="zh-CN" sz="2000" dirty="0"/>
              <a:t>k</a:t>
            </a:r>
            <a:r>
              <a:rPr lang="en-US" altLang="zh-CN" sz="2000" baseline="-25000" dirty="0"/>
              <a:t>i0</a:t>
            </a:r>
            <a:r>
              <a:rPr lang="en-US" altLang="zh-CN" sz="2000" dirty="0"/>
              <a:t> </a:t>
            </a:r>
            <a:r>
              <a:rPr lang="zh-CN" altLang="en-US" sz="2000" dirty="0"/>
              <a:t>称为</a:t>
            </a:r>
            <a:r>
              <a:rPr lang="zh-CN" altLang="en-US" sz="2000" dirty="0">
                <a:solidFill>
                  <a:srgbClr val="003399"/>
                </a:solidFill>
              </a:rPr>
              <a:t>最高位排序码</a:t>
            </a:r>
            <a:r>
              <a:rPr lang="zh-CN" altLang="en-US" sz="2000" dirty="0"/>
              <a:t>，</a:t>
            </a:r>
            <a:r>
              <a:rPr lang="en-US" altLang="zh-CN" sz="2000" dirty="0" err="1"/>
              <a:t>k</a:t>
            </a:r>
            <a:r>
              <a:rPr lang="en-US" altLang="zh-CN" sz="2000" baseline="-25000" dirty="0" err="1"/>
              <a:t>i</a:t>
            </a:r>
            <a:r>
              <a:rPr lang="en-US" altLang="zh-CN" sz="2000" baseline="-25000" dirty="0"/>
              <a:t>(d-1)</a:t>
            </a:r>
            <a:r>
              <a:rPr lang="zh-CN" altLang="en-US" sz="2000" dirty="0"/>
              <a:t>称为</a:t>
            </a:r>
            <a:r>
              <a:rPr lang="zh-CN" altLang="en-US" sz="2000" dirty="0">
                <a:solidFill>
                  <a:srgbClr val="003399"/>
                </a:solidFill>
              </a:rPr>
              <a:t>最低位排序码</a:t>
            </a:r>
          </a:p>
        </p:txBody>
      </p:sp>
    </p:spTree>
    <p:extLst>
      <p:ext uri="{BB962C8B-B14F-4D97-AF65-F5344CB8AC3E}">
        <p14:creationId xmlns:p14="http://schemas.microsoft.com/office/powerpoint/2010/main" val="3046021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分配排序</a:t>
            </a:r>
          </a:p>
        </p:txBody>
      </p:sp>
      <p:sp>
        <p:nvSpPr>
          <p:cNvPr id="3" name="内容占位符 2"/>
          <p:cNvSpPr>
            <a:spLocks noGrp="1"/>
          </p:cNvSpPr>
          <p:nvPr>
            <p:ph idx="1"/>
          </p:nvPr>
        </p:nvSpPr>
        <p:spPr>
          <a:xfrm>
            <a:off x="452354" y="1341438"/>
            <a:ext cx="8691646" cy="2876601"/>
          </a:xfrm>
        </p:spPr>
        <p:txBody>
          <a:bodyPr/>
          <a:lstStyle/>
          <a:p>
            <a:r>
              <a:rPr lang="zh-CN" altLang="en-US" dirty="0"/>
              <a:t>高位优先法</a:t>
            </a:r>
          </a:p>
          <a:p>
            <a:pPr lvl="1"/>
            <a:r>
              <a:rPr lang="zh-CN" altLang="en-US" dirty="0"/>
              <a:t>从最高位排序码</a:t>
            </a:r>
            <a:r>
              <a:rPr lang="en-US" altLang="zh-CN" dirty="0"/>
              <a:t>k</a:t>
            </a:r>
            <a:r>
              <a:rPr lang="en-US" altLang="zh-CN" baseline="-25000" dirty="0"/>
              <a:t>0</a:t>
            </a:r>
            <a:r>
              <a:rPr lang="en-US" altLang="zh-CN" dirty="0"/>
              <a:t> </a:t>
            </a:r>
            <a:r>
              <a:rPr lang="zh-CN" altLang="en-US" dirty="0"/>
              <a:t>开始，逐一将各排序码排序；</a:t>
            </a:r>
            <a:endParaRPr lang="en-US" altLang="zh-CN" dirty="0"/>
          </a:p>
          <a:p>
            <a:pPr lvl="1"/>
            <a:r>
              <a:rPr lang="zh-CN" altLang="en-US" dirty="0"/>
              <a:t>先按高位排序码排序</a:t>
            </a:r>
            <a:r>
              <a:rPr lang="en-US" altLang="zh-CN" dirty="0"/>
              <a:t>, </a:t>
            </a:r>
            <a:r>
              <a:rPr lang="zh-CN" altLang="en-US" dirty="0"/>
              <a:t>就是将文件分割成若干子文件。要完成整个文件的排序</a:t>
            </a:r>
            <a:r>
              <a:rPr lang="en-US" altLang="zh-CN" dirty="0"/>
              <a:t>, </a:t>
            </a:r>
            <a:r>
              <a:rPr lang="zh-CN" altLang="en-US" dirty="0"/>
              <a:t>需要再对各子文件独立排序；</a:t>
            </a:r>
          </a:p>
          <a:p>
            <a:pPr lvl="1"/>
            <a:r>
              <a:rPr lang="zh-CN" altLang="en-US" dirty="0"/>
              <a:t>例：扑克牌排序（花色和点数）：先按花色分成</a:t>
            </a:r>
            <a:r>
              <a:rPr lang="en-US" altLang="zh-CN" dirty="0"/>
              <a:t>4</a:t>
            </a:r>
            <a:r>
              <a:rPr lang="zh-CN" altLang="en-US" dirty="0"/>
              <a:t>组，然后每组按点数排序，最后把</a:t>
            </a:r>
            <a:r>
              <a:rPr lang="en-US" altLang="zh-CN" dirty="0"/>
              <a:t>4</a:t>
            </a:r>
            <a:r>
              <a:rPr lang="zh-CN" altLang="en-US" dirty="0"/>
              <a:t>组收集到一起。</a:t>
            </a:r>
          </a:p>
          <a:p>
            <a:endParaRPr lang="en-US" altLang="zh-CN" dirty="0"/>
          </a:p>
        </p:txBody>
      </p:sp>
    </p:spTree>
    <p:extLst>
      <p:ext uri="{BB962C8B-B14F-4D97-AF65-F5344CB8AC3E}">
        <p14:creationId xmlns:p14="http://schemas.microsoft.com/office/powerpoint/2010/main" val="2810631843"/>
      </p:ext>
    </p:extLst>
  </p:cSld>
  <p:clrMapOvr>
    <a:masterClrMapping/>
  </p:clrMapOvr>
</p:sld>
</file>

<file path=ppt/theme/theme1.xml><?xml version="1.0" encoding="utf-8"?>
<a:theme xmlns:a="http://schemas.openxmlformats.org/drawingml/2006/main" name="2_ayzhou.thmx.">
  <a:themeElements>
    <a:clrScheme name="">
      <a:dk1>
        <a:srgbClr val="555555"/>
      </a:dk1>
      <a:lt1>
        <a:srgbClr val="F9F9F9"/>
      </a:lt1>
      <a:dk2>
        <a:srgbClr val="775F55"/>
      </a:dk2>
      <a:lt2>
        <a:srgbClr val="EBDDC3"/>
      </a:lt2>
      <a:accent1>
        <a:srgbClr val="94B6D2"/>
      </a:accent1>
      <a:accent2>
        <a:srgbClr val="DD8047"/>
      </a:accent2>
      <a:accent3>
        <a:srgbClr val="FBFBFB"/>
      </a:accent3>
      <a:accent4>
        <a:srgbClr val="474747"/>
      </a:accent4>
      <a:accent5>
        <a:srgbClr val="C8D7E5"/>
      </a:accent5>
      <a:accent6>
        <a:srgbClr val="C8733F"/>
      </a:accent6>
      <a:hlink>
        <a:srgbClr val="F7B615"/>
      </a:hlink>
      <a:folHlink>
        <a:srgbClr val="704404"/>
      </a:folHlink>
    </a:clrScheme>
    <a:fontScheme name="ayzhou.thmx.">
      <a:majorFont>
        <a:latin typeface="Tw Cen MT"/>
        <a:ea typeface="华文仿宋"/>
        <a:cs typeface=""/>
      </a:majorFont>
      <a:minorFont>
        <a:latin typeface="Tw Cen MT"/>
        <a:ea typeface="华文仿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555555"/>
      </a:dk1>
      <a:lt1>
        <a:srgbClr val="F9F9F9"/>
      </a:lt1>
      <a:dk2>
        <a:srgbClr val="775F55"/>
      </a:dk2>
      <a:lt2>
        <a:srgbClr val="EBDDC3"/>
      </a:lt2>
      <a:accent1>
        <a:srgbClr val="94B6D2"/>
      </a:accent1>
      <a:accent2>
        <a:srgbClr val="DD8047"/>
      </a:accent2>
      <a:accent3>
        <a:srgbClr val="FBFBFB"/>
      </a:accent3>
      <a:accent4>
        <a:srgbClr val="474747"/>
      </a:accent4>
      <a:accent5>
        <a:srgbClr val="C8D7E5"/>
      </a:accent5>
      <a:accent6>
        <a:srgbClr val="C8733F"/>
      </a:accent6>
      <a:hlink>
        <a:srgbClr val="F7B615"/>
      </a:hlink>
      <a:folHlink>
        <a:srgbClr val="704404"/>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26988</TotalTime>
  <Pages>0</Pages>
  <Words>9866</Words>
  <Characters>0</Characters>
  <Application>Microsoft Office PowerPoint</Application>
  <DocSecurity>0</DocSecurity>
  <PresentationFormat>全屏显示(4:3)</PresentationFormat>
  <Lines>0</Lines>
  <Paragraphs>1501</Paragraphs>
  <Slides>136</Slides>
  <Notes>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136</vt:i4>
      </vt:variant>
    </vt:vector>
  </HeadingPairs>
  <TitlesOfParts>
    <vt:vector size="147" baseType="lpstr">
      <vt:lpstr>Times New Roman</vt:lpstr>
      <vt:lpstr>华文新魏</vt:lpstr>
      <vt:lpstr>Arial</vt:lpstr>
      <vt:lpstr>黑体</vt:lpstr>
      <vt:lpstr>Wingdings</vt:lpstr>
      <vt:lpstr>Wingdings 2</vt:lpstr>
      <vt:lpstr>微软雅黑</vt:lpstr>
      <vt:lpstr>宋体</vt:lpstr>
      <vt:lpstr>华文中宋</vt:lpstr>
      <vt:lpstr>Tw Cen MT</vt:lpstr>
      <vt:lpstr>2_ayzhou.thmx.</vt:lpstr>
      <vt:lpstr>PowerPoint 演示文稿</vt:lpstr>
      <vt:lpstr>引子：排序应用与基本概念</vt:lpstr>
      <vt:lpstr>引子：排序应用与基本概念</vt:lpstr>
      <vt:lpstr>引子：排序</vt:lpstr>
      <vt:lpstr>引子：排序</vt:lpstr>
      <vt:lpstr>内容概要</vt:lpstr>
      <vt:lpstr>插入排序</vt:lpstr>
      <vt:lpstr>插入排序</vt:lpstr>
      <vt:lpstr>插入排序</vt:lpstr>
      <vt:lpstr>插入排序</vt:lpstr>
      <vt:lpstr>插入排序</vt:lpstr>
      <vt:lpstr>插入排序</vt:lpstr>
      <vt:lpstr>插入排序</vt:lpstr>
      <vt:lpstr>插入排序</vt:lpstr>
      <vt:lpstr>插入排序</vt:lpstr>
      <vt:lpstr>插入排序</vt:lpstr>
      <vt:lpstr>插入排序</vt:lpstr>
      <vt:lpstr>插入排序</vt:lpstr>
      <vt:lpstr>插入排序</vt:lpstr>
      <vt:lpstr>插入排序</vt:lpstr>
      <vt:lpstr>插入排序</vt:lpstr>
      <vt:lpstr>写出直接插入排序每趟排序后的结果</vt:lpstr>
      <vt:lpstr>插入排序</vt:lpstr>
      <vt:lpstr>插入排序：直接插入排序（升序）</vt:lpstr>
      <vt:lpstr>插入排序</vt:lpstr>
      <vt:lpstr>插入排序：二分法插入排序</vt:lpstr>
      <vt:lpstr>二分法插入排序</vt:lpstr>
      <vt:lpstr>二分法插入排序</vt:lpstr>
      <vt:lpstr>二分法插入排序：算法分析</vt:lpstr>
      <vt:lpstr>思考题</vt:lpstr>
      <vt:lpstr>表插入排序</vt:lpstr>
      <vt:lpstr>表插入排序</vt:lpstr>
      <vt:lpstr>表插入排序</vt:lpstr>
      <vt:lpstr>表插入排序</vt:lpstr>
      <vt:lpstr>表插入排序</vt:lpstr>
      <vt:lpstr>Shell排序</vt:lpstr>
      <vt:lpstr>Shell排序</vt:lpstr>
      <vt:lpstr>Shell排序</vt:lpstr>
      <vt:lpstr>Shell排序示例</vt:lpstr>
      <vt:lpstr>Shell排序示例</vt:lpstr>
      <vt:lpstr>Shell排序示例</vt:lpstr>
      <vt:lpstr>Shell排序</vt:lpstr>
      <vt:lpstr>写出shell排序每趟排序后的结果</vt:lpstr>
      <vt:lpstr>选择排序</vt:lpstr>
      <vt:lpstr>直接选择排序</vt:lpstr>
      <vt:lpstr>直接选择排序示例</vt:lpstr>
      <vt:lpstr>写出直接选择排序每趟排序后的结果</vt:lpstr>
      <vt:lpstr>直接选择排序</vt:lpstr>
      <vt:lpstr>直接选择排序</vt:lpstr>
      <vt:lpstr>写出直接选择排序每趟排序后的结果</vt:lpstr>
      <vt:lpstr>堆排序</vt:lpstr>
      <vt:lpstr>堆排序</vt:lpstr>
      <vt:lpstr>堆排序示例</vt:lpstr>
      <vt:lpstr>堆排序示例</vt:lpstr>
      <vt:lpstr>堆排序示例</vt:lpstr>
      <vt:lpstr>堆排序示例</vt:lpstr>
      <vt:lpstr>堆排序示例</vt:lpstr>
      <vt:lpstr>堆排序示例</vt:lpstr>
      <vt:lpstr>堆排序示例</vt:lpstr>
      <vt:lpstr>堆排序示例</vt:lpstr>
      <vt:lpstr>堆排序示例</vt:lpstr>
      <vt:lpstr>堆排序示例</vt:lpstr>
      <vt:lpstr>堆排序示例</vt:lpstr>
      <vt:lpstr>堆排序示例</vt:lpstr>
      <vt:lpstr>堆排序示例</vt:lpstr>
      <vt:lpstr>堆排序示例</vt:lpstr>
      <vt:lpstr>堆排序</vt:lpstr>
      <vt:lpstr>堆排序：建堆</vt:lpstr>
      <vt:lpstr>堆排序</vt:lpstr>
      <vt:lpstr>堆排序</vt:lpstr>
      <vt:lpstr>堆排序</vt:lpstr>
      <vt:lpstr>堆排序：练习</vt:lpstr>
      <vt:lpstr>写出堆排序每趟排序后的结果</vt:lpstr>
      <vt:lpstr>内容概要</vt:lpstr>
      <vt:lpstr>交换排序</vt:lpstr>
      <vt:lpstr>交换排序：起泡排序</vt:lpstr>
      <vt:lpstr>交换排序：起泡排序</vt:lpstr>
      <vt:lpstr>交换排序：起泡排序</vt:lpstr>
      <vt:lpstr>交换排序：起泡排序示例</vt:lpstr>
      <vt:lpstr>交换排序：起泡排序示例</vt:lpstr>
      <vt:lpstr>交换排序：起泡排序</vt:lpstr>
      <vt:lpstr>交换排序：起泡排序算法分析</vt:lpstr>
      <vt:lpstr>交换排序：快速排序</vt:lpstr>
      <vt:lpstr>交换排序：快速排序示例</vt:lpstr>
      <vt:lpstr>交换排序：快速排序示例</vt:lpstr>
      <vt:lpstr>交换排序：快速排序示例</vt:lpstr>
      <vt:lpstr>交换排序：快速排序示例</vt:lpstr>
      <vt:lpstr>交换排序：快速排序示例</vt:lpstr>
      <vt:lpstr>交换排序：快速排序示例</vt:lpstr>
      <vt:lpstr>交换排序：快速排序</vt:lpstr>
      <vt:lpstr>交换排序：快速排序</vt:lpstr>
      <vt:lpstr>交换排序：快速排序</vt:lpstr>
      <vt:lpstr>快排序</vt:lpstr>
      <vt:lpstr>交换排序：快速排序算法分析</vt:lpstr>
      <vt:lpstr>内容概要</vt:lpstr>
      <vt:lpstr>分配排序</vt:lpstr>
      <vt:lpstr>分配排序</vt:lpstr>
      <vt:lpstr>分配排序</vt:lpstr>
      <vt:lpstr>分配排序</vt:lpstr>
      <vt:lpstr>分配排序</vt:lpstr>
      <vt:lpstr>分配排序：基数排序</vt:lpstr>
      <vt:lpstr>分配排序：基数排序示例</vt:lpstr>
      <vt:lpstr>分配排序：存储结构</vt:lpstr>
      <vt:lpstr>分配排序</vt:lpstr>
      <vt:lpstr>分配排序</vt:lpstr>
      <vt:lpstr>分配排序：算法实现</vt:lpstr>
      <vt:lpstr>分配排序：算法分析</vt:lpstr>
      <vt:lpstr>内容概要</vt:lpstr>
      <vt:lpstr>归并排序</vt:lpstr>
      <vt:lpstr>归并排序</vt:lpstr>
      <vt:lpstr>归并排序：二路归并排序算法</vt:lpstr>
      <vt:lpstr>归并排序</vt:lpstr>
      <vt:lpstr>归并排序</vt:lpstr>
      <vt:lpstr>归并排序：二路归并算法分析</vt:lpstr>
      <vt:lpstr>外排序</vt:lpstr>
      <vt:lpstr>外排序：二路归并排序优化策略</vt:lpstr>
      <vt:lpstr>外排序：二路归并排序优化策略</vt:lpstr>
      <vt:lpstr> 外排序：二路归并排序优化策略</vt:lpstr>
      <vt:lpstr>外排序：二路归并排序优化策略</vt:lpstr>
      <vt:lpstr>外排序：二路归并排序优化策略</vt:lpstr>
      <vt:lpstr>外排序：二路归并排序优化策略</vt:lpstr>
      <vt:lpstr>外排序：M 路归并排序</vt:lpstr>
      <vt:lpstr>外排序：M 路归并排序</vt:lpstr>
      <vt:lpstr>外排序：M 路归并排序</vt:lpstr>
      <vt:lpstr>外排序：M 路归并排序</vt:lpstr>
      <vt:lpstr>外排序：M 路归并排序</vt:lpstr>
      <vt:lpstr>外排序：M 路归并排序</vt:lpstr>
      <vt:lpstr>外排序：M 路归并排序</vt:lpstr>
      <vt:lpstr>外排序：M 路归并排序</vt:lpstr>
      <vt:lpstr>外排序：M 路归并排序</vt:lpstr>
      <vt:lpstr>外排序：M 路归并排序</vt:lpstr>
      <vt:lpstr>排序方法总结</vt:lpstr>
      <vt:lpstr>排序方法总结</vt:lpstr>
      <vt:lpstr>排序方法总结</vt:lpstr>
      <vt:lpstr>排序方法总结</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大数据时代的 若干数据管理和分析问题</dc:title>
  <dc:creator>Aoying Zhou</dc:creator>
  <cp:lastModifiedBy>宇英</cp:lastModifiedBy>
  <cp:revision>1414</cp:revision>
  <dcterms:created xsi:type="dcterms:W3CDTF">2012-05-22T06:24:00Z</dcterms:created>
  <dcterms:modified xsi:type="dcterms:W3CDTF">2022-11-21T08:14:16Z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2052-9.1.0.4280</vt:lpwstr>
  </property>
</Properties>
</file>